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34BC68E-3913-4E7C-A051-6DE49B428ADC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042E452-E122-4D0E-99A9-678378F65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0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E452-E122-4D0E-99A9-678378F65B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7391400" y="5867400"/>
            <a:ext cx="138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1657350"/>
            <a:ext cx="75438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33400" y="2667000"/>
            <a:ext cx="51816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553200" y="6477000"/>
            <a:ext cx="21336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48450" y="457200"/>
            <a:ext cx="2038350" cy="5943600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62650" cy="5943600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33400" y="457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245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6400" y="64770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7381875" y="6403975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 smtClean="0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2743200"/>
            <a:ext cx="7391400" cy="838200"/>
          </a:xfrm>
        </p:spPr>
        <p:txBody>
          <a:bodyPr/>
          <a:lstStyle/>
          <a:p>
            <a:pPr eaLnBrk="1" hangingPunct="1"/>
            <a:r>
              <a:rPr lang="en-US" sz="4000" i="1" smtClean="0">
                <a:solidFill>
                  <a:srgbClr val="FF0000"/>
                </a:solidFill>
              </a:rPr>
              <a:t>HỆ THỐNG GIỮ XE TỰ ĐỘNG</a:t>
            </a:r>
            <a:endParaRPr lang="en-US" sz="4000" i="1" smtClean="0">
              <a:solidFill>
                <a:srgbClr val="FF0000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905000"/>
            <a:ext cx="5181600" cy="457200"/>
          </a:xfrm>
        </p:spPr>
        <p:txBody>
          <a:bodyPr/>
          <a:lstStyle/>
          <a:p>
            <a:pPr eaLnBrk="1" hangingPunct="1"/>
            <a:r>
              <a:rPr lang="en-US" sz="2000" smtClean="0"/>
              <a:t>BÁO CÁO NGHIÊN CỨU KHOA HỌC</a:t>
            </a:r>
            <a:endParaRPr lang="en-US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www.website.com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smtClean="0"/>
              <a:t>NỘI DUNG</a:t>
            </a:r>
            <a:endParaRPr lang="en-US" sz="2400" smtClean="0"/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gray">
          <a:xfrm>
            <a:off x="1143000" y="175260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gray">
          <a:xfrm>
            <a:off x="1447800" y="205740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gray">
          <a:xfrm>
            <a:off x="3962400" y="2082800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LÝ DO CHỌN ĐỀ TÀI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gray">
          <a:xfrm>
            <a:off x="4183063" y="274478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MỤC TIÊU,NHIỆM VỤ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gray">
          <a:xfrm>
            <a:off x="4449763" y="3405188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GIẢ THUYẾT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gray">
          <a:xfrm>
            <a:off x="4183063" y="4065588"/>
            <a:ext cx="46561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KHÁCH THỂ,ĐỐI TƯỢNG  NGHIÊN CỨU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gray">
          <a:xfrm>
            <a:off x="3852863" y="4727575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smtClean="0">
                <a:solidFill>
                  <a:srgbClr val="0A2068"/>
                </a:solidFill>
                <a:latin typeface="+mn-lt"/>
                <a:cs typeface="+mn-cs"/>
              </a:rPr>
              <a:t>KẾ HOẠCH</a:t>
            </a:r>
            <a:endParaRPr lang="en-US" b="1" i="1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gray">
          <a:xfrm>
            <a:off x="1538288" y="2870389"/>
            <a:ext cx="2911475" cy="15696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b="1" i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HỆ THỐNG GIỮ XE </a:t>
            </a:r>
          </a:p>
          <a:p>
            <a:pPr algn="ctr" eaLnBrk="0" hangingPunct="0">
              <a:defRPr/>
            </a:pPr>
            <a:r>
              <a:rPr lang="en-US" sz="3200" b="1" i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TỰ ĐỘNG</a:t>
            </a:r>
            <a:endParaRPr lang="en-US" sz="3200" b="1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609600" y="1072176"/>
            <a:ext cx="8001000" cy="5221145"/>
            <a:chOff x="1017" y="1152"/>
            <a:chExt cx="3735" cy="2486"/>
          </a:xfrm>
        </p:grpSpPr>
        <p:grpSp>
          <p:nvGrpSpPr>
            <p:cNvPr id="18438" name="Group 4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18455" name="AutoShape 5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6" name="AutoShape 6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7" name="AutoShape 7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61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grpSp>
          <p:nvGrpSpPr>
            <p:cNvPr id="18439" name="Group 8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18452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3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4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0" name="Text Box 12"/>
            <p:cNvSpPr txBox="1">
              <a:spLocks noChangeArrowheads="1"/>
            </p:cNvSpPr>
            <p:nvPr/>
          </p:nvSpPr>
          <p:spPr bwMode="gray">
            <a:xfrm>
              <a:off x="2828" y="1546"/>
              <a:ext cx="11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gray">
            <a:xfrm>
              <a:off x="1722" y="2170"/>
              <a:ext cx="11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18442" name="Group 14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18449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0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51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3" name="Text Box 18"/>
            <p:cNvSpPr txBox="1">
              <a:spLocks noChangeArrowheads="1"/>
            </p:cNvSpPr>
            <p:nvPr/>
          </p:nvSpPr>
          <p:spPr bwMode="gray">
            <a:xfrm>
              <a:off x="3525" y="2107"/>
              <a:ext cx="942" cy="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vi-VN" sz="2400"/>
                <a:t>Báo cáo và thông kê rõ ràng</a:t>
              </a:r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  <p:grpSp>
          <p:nvGrpSpPr>
            <p:cNvPr id="18444" name="Group 19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18446" name="AutoShape 2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7" name="AutoShape 2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8448" name="AutoShape 2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2F5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8445" name="Text Box 23"/>
            <p:cNvSpPr txBox="1">
              <a:spLocks noChangeArrowheads="1"/>
            </p:cNvSpPr>
            <p:nvPr/>
          </p:nvSpPr>
          <p:spPr bwMode="gray">
            <a:xfrm>
              <a:off x="2376" y="2593"/>
              <a:ext cx="1011" cy="9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vi-VN" sz="2400"/>
                <a:t>Tiết kiệm chi phí thuê nhân công mà vẫn kiểm soát được doanh thu</a:t>
              </a:r>
              <a:endParaRPr lang="en-US" sz="14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6387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577452" y="6477000"/>
            <a:ext cx="3194947" cy="228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  <a:endParaRPr lang="en-US" i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1467" y="457200"/>
            <a:ext cx="7315200" cy="457200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LÝ DO CHỌN ĐỀ TÀI</a:t>
            </a:r>
            <a:endParaRPr lang="en-US" sz="4000" smtClean="0"/>
          </a:p>
        </p:txBody>
      </p:sp>
      <p:sp>
        <p:nvSpPr>
          <p:cNvPr id="3" name="Rectangle 2"/>
          <p:cNvSpPr/>
          <p:nvPr/>
        </p:nvSpPr>
        <p:spPr>
          <a:xfrm>
            <a:off x="3441258" y="1386838"/>
            <a:ext cx="2541528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    </a:t>
            </a:r>
            <a:r>
              <a:rPr lang="vi-VN" sz="1700" smtClean="0"/>
              <a:t>Hệ </a:t>
            </a:r>
            <a:r>
              <a:rPr lang="vi-VN" sz="1700"/>
              <a:t>thống </a:t>
            </a:r>
            <a:r>
              <a:rPr lang="vi-VN" sz="1700"/>
              <a:t>hoạt </a:t>
            </a:r>
            <a:r>
              <a:rPr lang="vi-VN" sz="1700" smtClean="0"/>
              <a:t>động</a:t>
            </a:r>
            <a:endParaRPr lang="en-US" sz="1700" smtClean="0"/>
          </a:p>
          <a:p>
            <a:r>
              <a:rPr lang="vi-VN" sz="1700" smtClean="0"/>
              <a:t> </a:t>
            </a:r>
            <a:r>
              <a:rPr lang="vi-VN" sz="1700"/>
              <a:t>ổn định trong thời gian </a:t>
            </a:r>
            <a:r>
              <a:rPr lang="vi-VN" sz="1700"/>
              <a:t>dài </a:t>
            </a:r>
            <a:r>
              <a:rPr lang="vi-VN" sz="1700"/>
              <a:t>và vận hành đơn </a:t>
            </a:r>
            <a:r>
              <a:rPr lang="vi-VN" sz="1700"/>
              <a:t>giản </a:t>
            </a:r>
            <a:r>
              <a:rPr lang="vi-VN" sz="1700"/>
              <a:t>giúp cho người sử dụng tiết kiệm được chi phí </a:t>
            </a:r>
            <a:r>
              <a:rPr lang="vi-VN" sz="1700"/>
              <a:t>thời </a:t>
            </a:r>
            <a:r>
              <a:rPr lang="en-US" sz="1700" smtClean="0"/>
              <a:t>   </a:t>
            </a:r>
            <a:r>
              <a:rPr lang="vi-VN" sz="1700" smtClean="0"/>
              <a:t>gian </a:t>
            </a:r>
            <a:r>
              <a:rPr lang="vi-VN" sz="1700"/>
              <a:t>học cách vận hành</a:t>
            </a:r>
            <a:endParaRPr lang="en-US" sz="1700"/>
          </a:p>
        </p:txBody>
      </p:sp>
      <p:sp>
        <p:nvSpPr>
          <p:cNvPr id="4" name="Rectangle 3"/>
          <p:cNvSpPr/>
          <p:nvPr/>
        </p:nvSpPr>
        <p:spPr>
          <a:xfrm>
            <a:off x="1268456" y="3017477"/>
            <a:ext cx="1963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H</a:t>
            </a:r>
            <a:r>
              <a:rPr lang="vi-VN" sz="2400" smtClean="0"/>
              <a:t>ạn </a:t>
            </a:r>
            <a:r>
              <a:rPr lang="vi-VN" sz="2400"/>
              <a:t>chế mất xe lên đến 99.9%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3"/>
          <p:cNvSpPr>
            <a:spLocks noChangeArrowheads="1"/>
          </p:cNvSpPr>
          <p:nvPr/>
        </p:nvSpPr>
        <p:spPr bwMode="ltGray">
          <a:xfrm>
            <a:off x="173182" y="1295400"/>
            <a:ext cx="5943600" cy="4495800"/>
          </a:xfrm>
          <a:prstGeom prst="rightArrow">
            <a:avLst>
              <a:gd name="adj1" fmla="val 79306"/>
              <a:gd name="adj2" fmla="val 32745"/>
            </a:avLst>
          </a:prstGeom>
          <a:gradFill rotWithShape="1">
            <a:gsLst>
              <a:gs pos="0">
                <a:srgbClr val="508FD4"/>
              </a:gs>
              <a:gs pos="100000">
                <a:srgbClr val="727EA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blackWhite">
          <a:xfrm>
            <a:off x="554182" y="1066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Chụp ảnh biển số xe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blackWhite">
          <a:xfrm>
            <a:off x="481446" y="2367395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Đọc thẻ RFID.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blackWhite">
          <a:xfrm>
            <a:off x="481446" y="35433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/>
              <a:t>Đưa/lấy thẻ xe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black">
          <a:xfrm>
            <a:off x="5964382" y="2400300"/>
            <a:ext cx="3048000" cy="19431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 smtClean="0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MỤC TIÊU</a:t>
            </a:r>
          </a:p>
          <a:p>
            <a:pPr algn="ctr">
              <a:defRPr/>
            </a:pPr>
            <a:r>
              <a:rPr lang="en-US" sz="3600" b="1" smtClean="0">
                <a:solidFill>
                  <a:srgbClr val="FFE10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NHIỆM VỤ</a:t>
            </a:r>
            <a:endParaRPr lang="en-US" sz="3600" b="1">
              <a:solidFill>
                <a:srgbClr val="FFE10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741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876800" y="6477000"/>
            <a:ext cx="2954482" cy="30479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  <a:endParaRPr lang="en-US" i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7315200" cy="457200"/>
          </a:xfrm>
        </p:spPr>
        <p:txBody>
          <a:bodyPr/>
          <a:lstStyle/>
          <a:p>
            <a:pPr algn="ctr"/>
            <a:r>
              <a:rPr lang="en-US" smtClean="0"/>
              <a:t>HỆ THỐNG GIỮ XE TỰ ĐỘNG</a:t>
            </a:r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blackWhite">
          <a:xfrm>
            <a:off x="460664" y="48006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/>
              <a:t>Mở/đóng cổng chắn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blackWhite">
          <a:xfrm>
            <a:off x="446810" y="58674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vi-VN"/>
              <a:t>Một số chức năng cần thiết khác.</a:t>
            </a:r>
            <a:endParaRPr lang="en-US" i="1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smtClean="0"/>
              <a:t>GIẢ THUYẾT</a:t>
            </a:r>
            <a:endParaRPr lang="en-US" sz="4000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-185066" y="2193924"/>
            <a:ext cx="9144000" cy="5397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CECE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gray">
          <a:xfrm>
            <a:off x="-301354" y="1905000"/>
            <a:ext cx="9144000" cy="142875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FFFFFF"/>
              </a:solidFill>
              <a:latin typeface="Verdana" pitchFamily="34" charset="0"/>
            </a:endParaRPr>
          </a:p>
        </p:txBody>
      </p:sp>
      <p:grpSp>
        <p:nvGrpSpPr>
          <p:cNvPr id="20486" name="Group 12"/>
          <p:cNvGrpSpPr>
            <a:grpSpLocks/>
          </p:cNvGrpSpPr>
          <p:nvPr/>
        </p:nvGrpSpPr>
        <p:grpSpPr bwMode="auto">
          <a:xfrm>
            <a:off x="6118591" y="1296895"/>
            <a:ext cx="1439862" cy="1439863"/>
            <a:chOff x="2789" y="1625"/>
            <a:chExt cx="907" cy="907"/>
          </a:xfrm>
        </p:grpSpPr>
        <p:sp>
          <p:nvSpPr>
            <p:cNvPr id="20557" name="Oval 13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8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59" name="Oval 15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0" name="Oval 16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61" name="Oval 17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62" name="Group 18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6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66" name="Oval 22"/>
              <p:cNvSpPr>
                <a:spLocks noChangeArrowheads="1"/>
              </p:cNvSpPr>
              <p:nvPr/>
            </p:nvSpPr>
            <p:spPr bwMode="gray">
              <a:xfrm>
                <a:off x="4258" y="1776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vert="eaVert" wrap="none" anchor="ctr"/>
              <a:lstStyle/>
              <a:p>
                <a:pPr algn="ctr" eaLnBrk="0" hangingPunct="0"/>
                <a:r>
                  <a:rPr lang="en-US" b="1" smtClean="0">
                    <a:solidFill>
                      <a:schemeClr val="bg1"/>
                    </a:solidFill>
                    <a:latin typeface="Verdana" pitchFamily="34" charset="0"/>
                  </a:rPr>
                  <a:t>3</a:t>
                </a:r>
                <a:endParaRPr lang="en-US" b="1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5" name="Group 47"/>
          <p:cNvGrpSpPr>
            <a:grpSpLocks/>
          </p:cNvGrpSpPr>
          <p:nvPr/>
        </p:nvGrpSpPr>
        <p:grpSpPr bwMode="auto">
          <a:xfrm>
            <a:off x="3285008" y="1358551"/>
            <a:ext cx="1439862" cy="1439863"/>
            <a:chOff x="2789" y="1625"/>
            <a:chExt cx="907" cy="907"/>
          </a:xfrm>
        </p:grpSpPr>
        <p:sp>
          <p:nvSpPr>
            <p:cNvPr id="20531" name="Oval 4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2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3" name="Oval 50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4" name="Oval 51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35" name="Oval 52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36" name="Group 53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0537" name="Oval 5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8" name="Oval 5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39" name="Oval 5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40" name="Oval 57"/>
              <p:cNvSpPr>
                <a:spLocks noChangeArrowheads="1"/>
              </p:cNvSpPr>
              <p:nvPr/>
            </p:nvSpPr>
            <p:spPr bwMode="gray">
              <a:xfrm>
                <a:off x="4276" y="1790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algn="ctr" eaLnBrk="0" hangingPunct="0"/>
                <a:r>
                  <a:rPr lang="en-US" b="1" smtClean="0">
                    <a:solidFill>
                      <a:schemeClr val="bg1"/>
                    </a:solidFill>
                    <a:latin typeface="Verdana" pitchFamily="34" charset="0"/>
                  </a:rPr>
                  <a:t>2</a:t>
                </a:r>
                <a:endParaRPr lang="en-US" b="1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</p:grpSp>
      <p:grpSp>
        <p:nvGrpSpPr>
          <p:cNvPr id="20497" name="Group 65"/>
          <p:cNvGrpSpPr>
            <a:grpSpLocks/>
          </p:cNvGrpSpPr>
          <p:nvPr/>
        </p:nvGrpSpPr>
        <p:grpSpPr bwMode="auto">
          <a:xfrm>
            <a:off x="393350" y="1296896"/>
            <a:ext cx="1439864" cy="1501958"/>
            <a:chOff x="2789" y="1625"/>
            <a:chExt cx="907" cy="907"/>
          </a:xfrm>
        </p:grpSpPr>
        <p:sp>
          <p:nvSpPr>
            <p:cNvPr id="20515" name="Oval 66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6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7" name="Oval 68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475A5A"/>
                </a:gs>
                <a:gs pos="50000">
                  <a:srgbClr val="83A6A7"/>
                </a:gs>
                <a:gs pos="100000">
                  <a:srgbClr val="475A5A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8" name="Oval 69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53696A"/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20519" name="Oval 70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grpSp>
          <p:nvGrpSpPr>
            <p:cNvPr id="20520" name="Group 71"/>
            <p:cNvGrpSpPr>
              <a:grpSpLocks/>
            </p:cNvGrpSpPr>
            <p:nvPr/>
          </p:nvGrpSpPr>
          <p:grpSpPr bwMode="auto">
            <a:xfrm>
              <a:off x="2899" y="1718"/>
              <a:ext cx="687" cy="705"/>
              <a:chOff x="4166" y="1675"/>
              <a:chExt cx="1252" cy="1283"/>
            </a:xfrm>
          </p:grpSpPr>
          <p:sp>
            <p:nvSpPr>
              <p:cNvPr id="20521" name="Oval 7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2" name="Oval 7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3" name="Oval 7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20524" name="Oval 75"/>
              <p:cNvSpPr>
                <a:spLocks noChangeArrowheads="1"/>
              </p:cNvSpPr>
              <p:nvPr/>
            </p:nvSpPr>
            <p:spPr bwMode="gray">
              <a:xfrm>
                <a:off x="4263" y="1675"/>
                <a:ext cx="1033" cy="97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lvl="1" algn="ctr" eaLnBrk="0" hangingPunct="0"/>
                <a:r>
                  <a:rPr lang="en-US" b="1" smtClean="0">
                    <a:solidFill>
                      <a:schemeClr val="bg1"/>
                    </a:solidFill>
                    <a:latin typeface="Verdana" pitchFamily="34" charset="0"/>
                  </a:rPr>
                  <a:t>1</a:t>
                </a:r>
                <a:endParaRPr lang="en-US" b="1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8459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876800" y="6477001"/>
            <a:ext cx="2933700" cy="228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  <a:endParaRPr lang="en-US" i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08" name="Text Box 76"/>
          <p:cNvSpPr txBox="1">
            <a:spLocks noChangeArrowheads="1"/>
          </p:cNvSpPr>
          <p:nvPr/>
        </p:nvSpPr>
        <p:spPr bwMode="gray">
          <a:xfrm>
            <a:off x="3258780" y="3032144"/>
            <a:ext cx="18397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>
                <a:solidFill>
                  <a:srgbClr val="FFFF00"/>
                </a:solidFill>
              </a:rPr>
              <a:t>Báo cáo và thông kê rõ ràng</a:t>
            </a:r>
            <a:endParaRPr lang="en-US" sz="2400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0510" name="Text Box 76"/>
          <p:cNvSpPr txBox="1">
            <a:spLocks noChangeArrowheads="1"/>
          </p:cNvSpPr>
          <p:nvPr/>
        </p:nvSpPr>
        <p:spPr bwMode="gray">
          <a:xfrm>
            <a:off x="5929745" y="2798414"/>
            <a:ext cx="21248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vi-VN" sz="2000">
                <a:solidFill>
                  <a:srgbClr val="FFFF00"/>
                </a:solidFill>
              </a:rPr>
              <a:t>Tiết kiệm chi phí thuê nhân công mà vẫn kiểm soát được doanh thu, hạn chế mất xe lên đến 99.9%</a:t>
            </a:r>
            <a:endParaRPr lang="en-US" sz="2000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350" y="2870702"/>
            <a:ext cx="169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>
                <a:solidFill>
                  <a:srgbClr val="FFFF00"/>
                </a:solidFill>
              </a:rPr>
              <a:t>Hệ thống hoạt động ổn định trong thời gian dài và vận </a:t>
            </a:r>
            <a:r>
              <a:rPr lang="vi-VN" sz="2400" b="1">
                <a:solidFill>
                  <a:srgbClr val="FFFF00"/>
                </a:solidFill>
              </a:rPr>
              <a:t>hành </a:t>
            </a:r>
            <a:r>
              <a:rPr lang="vi-VN" sz="2400" b="1" smtClean="0">
                <a:solidFill>
                  <a:srgbClr val="FFFF00"/>
                </a:solidFill>
              </a:rPr>
              <a:t>đơn</a:t>
            </a:r>
            <a:r>
              <a:rPr lang="en-US" sz="2400" b="1" smtClean="0">
                <a:solidFill>
                  <a:srgbClr val="FFFF00"/>
                </a:solidFill>
              </a:rPr>
              <a:t> giản</a:t>
            </a:r>
            <a:endParaRPr 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457200"/>
            <a:ext cx="8610600" cy="457200"/>
          </a:xfrm>
        </p:spPr>
        <p:txBody>
          <a:bodyPr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KHÁCH THỂ,ĐỐI TƯỢNG NGHIÊN CỨU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76400"/>
            <a:ext cx="4000500" cy="5181600"/>
          </a:xfrm>
        </p:spPr>
        <p:txBody>
          <a:bodyPr/>
          <a:lstStyle/>
          <a:p>
            <a:r>
              <a:rPr lang="en-US" b="1" i="1" u="sng" smtClean="0">
                <a:solidFill>
                  <a:schemeClr val="tx1"/>
                </a:solidFill>
              </a:rPr>
              <a:t>KHÁCH THỂ</a:t>
            </a:r>
          </a:p>
          <a:p>
            <a:endParaRPr lang="en-US" b="1" i="1" u="sng" smtClean="0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Các bãi giữ xe tự động ở Việt Nam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704109"/>
            <a:ext cx="5029200" cy="5181600"/>
          </a:xfrm>
        </p:spPr>
        <p:txBody>
          <a:bodyPr/>
          <a:lstStyle/>
          <a:p>
            <a:r>
              <a:rPr lang="en-US" b="1" i="1" u="sng" smtClean="0">
                <a:solidFill>
                  <a:schemeClr val="tx1"/>
                </a:solidFill>
              </a:rPr>
              <a:t>ĐỐI TƯỢNG NGHIÊN CỨU</a:t>
            </a:r>
          </a:p>
          <a:p>
            <a:endParaRPr lang="en-US" smtClean="0"/>
          </a:p>
          <a:p>
            <a:r>
              <a:rPr lang="vi-VN" smtClean="0"/>
              <a:t>Bãi </a:t>
            </a:r>
            <a:r>
              <a:rPr lang="vi-VN"/>
              <a:t>giữ xe tự động.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www.themegallery.com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078538" cy="482600"/>
          </a:xfrm>
        </p:spPr>
        <p:txBody>
          <a:bodyPr/>
          <a:lstStyle/>
          <a:p>
            <a:pPr eaLnBrk="1" hangingPunct="1"/>
            <a:endParaRPr lang="en-US" i="1" smtClean="0"/>
          </a:p>
        </p:txBody>
      </p:sp>
      <p:sp>
        <p:nvSpPr>
          <p:cNvPr id="21507" name="WordArt 7"/>
          <p:cNvSpPr>
            <a:spLocks noChangeArrowheads="1" noChangeShapeType="1" noTextEdit="1"/>
          </p:cNvSpPr>
          <p:nvPr/>
        </p:nvSpPr>
        <p:spPr bwMode="gray">
          <a:xfrm>
            <a:off x="609600" y="1600200"/>
            <a:ext cx="4876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A2068"/>
                    </a:gs>
                    <a:gs pos="100000">
                      <a:srgbClr val="2F7ADF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CẢM ƠN!</a:t>
            </a:r>
            <a:endParaRPr 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A2068"/>
                  </a:gs>
                  <a:gs pos="100000">
                    <a:srgbClr val="2F7ADF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gray">
          <a:xfrm>
            <a:off x="5334000" y="6394450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i="1" smtClean="0">
                <a:solidFill>
                  <a:srgbClr val="FFFFFF"/>
                </a:solidFill>
                <a:latin typeface="Arial" charset="0"/>
              </a:rPr>
              <a:t>HỆ THỐNG GIỮ XE TỰ ĐỘNG</a:t>
            </a:r>
            <a:endParaRPr lang="en-US" sz="1200" i="1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244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Chủ đề của Office</vt:lpstr>
      <vt:lpstr>cdb2004218d</vt:lpstr>
      <vt:lpstr>HỆ THỐNG GIỮ XE TỰ ĐỘNG</vt:lpstr>
      <vt:lpstr>NỘI DUNG</vt:lpstr>
      <vt:lpstr>LÝ DO CHỌN ĐỀ TÀI</vt:lpstr>
      <vt:lpstr>HỆ THỐNG GIỮ XE TỰ ĐỘNG</vt:lpstr>
      <vt:lpstr>GIẢ THUYẾT</vt:lpstr>
      <vt:lpstr>KHÁCH THỂ,ĐỐI TƯỢNG NGHIÊN CỨU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Carcassonno</dc:creator>
  <cp:lastModifiedBy>PC</cp:lastModifiedBy>
  <cp:revision>12</cp:revision>
  <dcterms:created xsi:type="dcterms:W3CDTF">2013-03-30T05:37:07Z</dcterms:created>
  <dcterms:modified xsi:type="dcterms:W3CDTF">2019-12-01T04:07:36Z</dcterms:modified>
</cp:coreProperties>
</file>