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19"/>
  </p:notesMasterIdLst>
  <p:handoutMasterIdLst>
    <p:handoutMasterId r:id="rId20"/>
  </p:handoutMasterIdLst>
  <p:sldIdLst>
    <p:sldId id="270" r:id="rId2"/>
    <p:sldId id="260" r:id="rId3"/>
    <p:sldId id="271" r:id="rId4"/>
    <p:sldId id="272" r:id="rId5"/>
    <p:sldId id="277" r:id="rId6"/>
    <p:sldId id="278" r:id="rId7"/>
    <p:sldId id="274" r:id="rId8"/>
    <p:sldId id="282" r:id="rId9"/>
    <p:sldId id="262" r:id="rId10"/>
    <p:sldId id="279" r:id="rId11"/>
    <p:sldId id="265" r:id="rId12"/>
    <p:sldId id="280" r:id="rId13"/>
    <p:sldId id="284" r:id="rId14"/>
    <p:sldId id="285" r:id="rId15"/>
    <p:sldId id="276" r:id="rId16"/>
    <p:sldId id="28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75" d="100"/>
          <a:sy n="75" d="100"/>
        </p:scale>
        <p:origin x="498" y="54"/>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03/11/2020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03/11/2020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Thank</a:t>
            </a:r>
            <a:r>
              <a:rPr lang="en-US" baseline="0" smtClean="0"/>
              <a:t> you for Watching!</a:t>
            </a:r>
            <a:endParaRPr lang="en-US"/>
          </a:p>
        </p:txBody>
      </p:sp>
      <p:sp>
        <p:nvSpPr>
          <p:cNvPr id="4" name="Slide Number Placeholder 3"/>
          <p:cNvSpPr>
            <a:spLocks noGrp="1"/>
          </p:cNvSpPr>
          <p:nvPr>
            <p:ph type="sldNum" sz="quarter" idx="10"/>
          </p:nvPr>
        </p:nvSpPr>
        <p:spPr/>
        <p:txBody>
          <a:bodyPr/>
          <a:lstStyle/>
          <a:p>
            <a:fld id="{DED491D0-8E1B-49C7-849B-A28568D94497}" type="slidenum">
              <a:rPr lang="en-US" smtClean="0"/>
              <a:t>17</a:t>
            </a:fld>
            <a:endParaRPr lang="en-US"/>
          </a:p>
        </p:txBody>
      </p:sp>
    </p:spTree>
    <p:extLst>
      <p:ext uri="{BB962C8B-B14F-4D97-AF65-F5344CB8AC3E}">
        <p14:creationId xmlns:p14="http://schemas.microsoft.com/office/powerpoint/2010/main" val="145215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5859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47849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CCFE9AC-F15C-4FA0-A6F1-298829FA691D}" type="datetimeFigureOut">
              <a:rPr lang="en-US" smtClean="0"/>
              <a:t>03/11/2020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8696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24591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CCFE9AC-F15C-4FA0-A6F1-298829FA691D}" type="datetimeFigureOut">
              <a:rPr lang="en-US" smtClean="0"/>
              <a:pPr/>
              <a:t>03/11/2020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143302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FE9AC-F15C-4FA0-A6F1-298829FA691D}" type="datetimeFigureOut">
              <a:rPr lang="en-US"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840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t>03/11/2020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28903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03/11/2020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18511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03/11/2020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9726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1834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09457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CCFE9AC-F15C-4FA0-A6F1-298829FA691D}" type="datetimeFigureOut">
              <a:rPr lang="en-US" smtClean="0"/>
              <a:pPr/>
              <a:t>03/11/2020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06725777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3"/>
            <a:ext cx="9628632" cy="1249723"/>
          </a:xfrm>
        </p:spPr>
        <p:txBody>
          <a:bodyPr>
            <a:normAutofit fontScale="90000"/>
          </a:bodyPr>
          <a:lstStyle/>
          <a:p>
            <a:pPr algn="ctr"/>
            <a:r>
              <a:rPr lang="en-US" b="1">
                <a:latin typeface="Times New Roman" pitchFamily="18" charset="0"/>
                <a:cs typeface="Times New Roman" pitchFamily="18" charset="0"/>
              </a:rPr>
              <a:t>TRƯỜNG ĐẠI HỌC SƯ PHẠM KỸ THUẬT</a:t>
            </a:r>
            <a:br>
              <a:rPr lang="en-US" b="1">
                <a:latin typeface="Times New Roman" pitchFamily="18" charset="0"/>
                <a:cs typeface="Times New Roman" pitchFamily="18" charset="0"/>
              </a:rPr>
            </a:br>
            <a:r>
              <a:rPr lang="en-US" sz="2800" b="1">
                <a:latin typeface="Times New Roman" pitchFamily="18" charset="0"/>
                <a:cs typeface="Times New Roman" pitchFamily="18" charset="0"/>
              </a:rPr>
              <a:t>KHOA ĐIỆN – ĐIỆN TỬ</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772" y="466343"/>
            <a:ext cx="1127832" cy="1127832"/>
          </a:xfrm>
        </p:spPr>
      </p:pic>
      <p:sp>
        <p:nvSpPr>
          <p:cNvPr id="5" name="TextBox 4"/>
          <p:cNvSpPr txBox="1"/>
          <p:nvPr/>
        </p:nvSpPr>
        <p:spPr>
          <a:xfrm>
            <a:off x="3757808" y="1979122"/>
            <a:ext cx="4835046" cy="1077218"/>
          </a:xfrm>
          <a:prstGeom prst="rect">
            <a:avLst/>
          </a:prstGeom>
          <a:noFill/>
        </p:spPr>
        <p:txBody>
          <a:bodyPr wrap="square" rtlCol="0">
            <a:spAutoFit/>
          </a:bodyPr>
          <a:lstStyle/>
          <a:p>
            <a:pPr algn="ctr"/>
            <a:r>
              <a:rPr lang="en-US" sz="3200" b="1">
                <a:latin typeface="Times New Roman" pitchFamily="18" charset="0"/>
                <a:cs typeface="Times New Roman" pitchFamily="18" charset="0"/>
              </a:rPr>
              <a:t>BÁO CÁO MÔN HỌC      TTCM TKCSDL</a:t>
            </a:r>
          </a:p>
        </p:txBody>
      </p:sp>
      <p:sp>
        <p:nvSpPr>
          <p:cNvPr id="6" name="TextBox 5"/>
          <p:cNvSpPr txBox="1"/>
          <p:nvPr/>
        </p:nvSpPr>
        <p:spPr>
          <a:xfrm>
            <a:off x="1507644" y="3252097"/>
            <a:ext cx="9173663" cy="954107"/>
          </a:xfrm>
          <a:prstGeom prst="rect">
            <a:avLst/>
          </a:prstGeom>
          <a:noFill/>
        </p:spPr>
        <p:txBody>
          <a:bodyPr wrap="square" rtlCol="0">
            <a:spAutoFit/>
          </a:bodyPr>
          <a:lstStyle/>
          <a:p>
            <a:pPr algn="ctr"/>
            <a:r>
              <a:rPr lang="en-US" sz="2800" b="1" err="1">
                <a:solidFill>
                  <a:schemeClr val="tx2"/>
                </a:solidFill>
                <a:latin typeface="Times New Roman" pitchFamily="18" charset="0"/>
                <a:cs typeface="Times New Roman" pitchFamily="18" charset="0"/>
              </a:rPr>
              <a:t>Đề</a:t>
            </a:r>
            <a:r>
              <a:rPr lang="en-US" sz="2800" b="1">
                <a:solidFill>
                  <a:schemeClr val="tx2"/>
                </a:solidFill>
                <a:latin typeface="Times New Roman" pitchFamily="18" charset="0"/>
                <a:cs typeface="Times New Roman" pitchFamily="18" charset="0"/>
              </a:rPr>
              <a:t> </a:t>
            </a:r>
            <a:r>
              <a:rPr lang="en-US" sz="2800" b="1" err="1">
                <a:solidFill>
                  <a:schemeClr val="tx2"/>
                </a:solidFill>
                <a:latin typeface="Times New Roman" pitchFamily="18" charset="0"/>
                <a:cs typeface="Times New Roman" pitchFamily="18" charset="0"/>
              </a:rPr>
              <a:t>tài</a:t>
            </a:r>
            <a:r>
              <a:rPr lang="en-US" sz="2800">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Xây</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dựng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hệ</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thống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quản</a:t>
            </a:r>
            <a:r>
              <a:rPr lang="en-US" sz="2800">
                <a:solidFill>
                  <a:schemeClr val="tx2"/>
                </a:solidFill>
                <a:latin typeface="Times New Roman" pitchFamily="18" charset="0"/>
                <a:cs typeface="Times New Roman" pitchFamily="18" charset="0"/>
              </a:rPr>
              <a:t> </a:t>
            </a:r>
            <a:r>
              <a:rPr lang="en-US" sz="2800" err="1" smtClean="0">
                <a:solidFill>
                  <a:schemeClr val="tx2"/>
                </a:solidFill>
                <a:latin typeface="Times New Roman" pitchFamily="18" charset="0"/>
                <a:cs typeface="Times New Roman" pitchFamily="18" charset="0"/>
              </a:rPr>
              <a:t>lý</a:t>
            </a:r>
            <a:r>
              <a:rPr lang="en-US" sz="2800" smtClean="0">
                <a:solidFill>
                  <a:schemeClr val="tx2"/>
                </a:solidFill>
                <a:latin typeface="Times New Roman" pitchFamily="18" charset="0"/>
                <a:cs typeface="Times New Roman" pitchFamily="18" charset="0"/>
              </a:rPr>
              <a:t> </a:t>
            </a:r>
            <a:r>
              <a:rPr lang="en-US" sz="2800" err="1" smtClean="0">
                <a:solidFill>
                  <a:schemeClr val="tx2"/>
                </a:solidFill>
                <a:latin typeface="Times New Roman" pitchFamily="18" charset="0"/>
                <a:cs typeface="Times New Roman" pitchFamily="18" charset="0"/>
              </a:rPr>
              <a:t>Đồ</a:t>
            </a:r>
            <a:r>
              <a:rPr lang="en-US" sz="2800" smtClean="0">
                <a:solidFill>
                  <a:schemeClr val="tx2"/>
                </a:solidFill>
                <a:latin typeface="Times New Roman" pitchFamily="18" charset="0"/>
                <a:cs typeface="Times New Roman" pitchFamily="18" charset="0"/>
              </a:rPr>
              <a:t> </a:t>
            </a:r>
            <a:r>
              <a:rPr lang="en-US" sz="2800" err="1" smtClean="0">
                <a:solidFill>
                  <a:schemeClr val="tx2"/>
                </a:solidFill>
                <a:latin typeface="Times New Roman" pitchFamily="18" charset="0"/>
                <a:cs typeface="Times New Roman" pitchFamily="18" charset="0"/>
              </a:rPr>
              <a:t>án</a:t>
            </a:r>
            <a:r>
              <a:rPr lang="en-US" sz="2800" smtClean="0">
                <a:solidFill>
                  <a:schemeClr val="tx2"/>
                </a:solidFill>
                <a:latin typeface="Times New Roman" pitchFamily="18" charset="0"/>
                <a:cs typeface="Times New Roman" pitchFamily="18" charset="0"/>
              </a:rPr>
              <a:t> </a:t>
            </a:r>
            <a:r>
              <a:rPr lang="en-US" sz="2800" err="1" smtClean="0">
                <a:solidFill>
                  <a:schemeClr val="tx2"/>
                </a:solidFill>
                <a:latin typeface="Times New Roman" pitchFamily="18" charset="0"/>
                <a:cs typeface="Times New Roman" pitchFamily="18" charset="0"/>
              </a:rPr>
              <a:t>của</a:t>
            </a:r>
            <a:r>
              <a:rPr lang="en-US" sz="2800" smtClean="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sinh</a:t>
            </a:r>
            <a:r>
              <a:rPr lang="en-US" sz="2800">
                <a:solidFill>
                  <a:schemeClr val="tx2"/>
                </a:solidFill>
                <a:latin typeface="Times New Roman" pitchFamily="18" charset="0"/>
                <a:cs typeface="Times New Roman" pitchFamily="18" charset="0"/>
              </a:rPr>
              <a:t> </a:t>
            </a:r>
            <a:r>
              <a:rPr lang="en-US" sz="2800" err="1" smtClean="0">
                <a:solidFill>
                  <a:schemeClr val="tx2"/>
                </a:solidFill>
                <a:latin typeface="Times New Roman" pitchFamily="18" charset="0"/>
                <a:cs typeface="Times New Roman" pitchFamily="18" charset="0"/>
              </a:rPr>
              <a:t>viên</a:t>
            </a:r>
            <a:r>
              <a:rPr lang="en-US" sz="2800" smtClean="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trường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đại</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học</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Sư</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Phạm</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Kỹ</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Thuật</a:t>
            </a:r>
            <a:endParaRPr lang="en-US" sz="2800">
              <a:solidFill>
                <a:schemeClr val="tx2"/>
              </a:solidFill>
              <a:latin typeface="Times New Roman" pitchFamily="18" charset="0"/>
              <a:cs typeface="Times New Roman" pitchFamily="18" charset="0"/>
            </a:endParaRPr>
          </a:p>
        </p:txBody>
      </p:sp>
      <p:sp>
        <p:nvSpPr>
          <p:cNvPr id="7" name="TextBox 6"/>
          <p:cNvSpPr txBox="1"/>
          <p:nvPr/>
        </p:nvSpPr>
        <p:spPr>
          <a:xfrm>
            <a:off x="4057703" y="4371584"/>
            <a:ext cx="4630435" cy="1754326"/>
          </a:xfrm>
          <a:prstGeom prst="rect">
            <a:avLst/>
          </a:prstGeom>
          <a:noFill/>
        </p:spPr>
        <p:txBody>
          <a:bodyPr wrap="none" rtlCol="0">
            <a:spAutoFit/>
          </a:bodyPr>
          <a:lstStyle/>
          <a:p>
            <a:pPr algn="just"/>
            <a:r>
              <a:rPr lang="en-US" b="1" err="1">
                <a:solidFill>
                  <a:schemeClr val="tx2"/>
                </a:solidFill>
                <a:latin typeface="Times New Roman" pitchFamily="18" charset="0"/>
                <a:cs typeface="Times New Roman" pitchFamily="18" charset="0"/>
              </a:rPr>
              <a:t>Giáo</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viên</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hướng</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dẫn</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Lê</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Vũ</a:t>
            </a:r>
            <a:endParaRPr lang="en-US">
              <a:solidFill>
                <a:schemeClr val="tx2"/>
              </a:solidFill>
              <a:latin typeface="Times New Roman" pitchFamily="18" charset="0"/>
              <a:cs typeface="Times New Roman" pitchFamily="18" charset="0"/>
            </a:endParaRPr>
          </a:p>
          <a:p>
            <a:pPr algn="just"/>
            <a:r>
              <a:rPr lang="en-US" b="1" err="1">
                <a:solidFill>
                  <a:schemeClr val="tx2"/>
                </a:solidFill>
                <a:latin typeface="Times New Roman" pitchFamily="18" charset="0"/>
                <a:cs typeface="Times New Roman" pitchFamily="18" charset="0"/>
              </a:rPr>
              <a:t>Nhóm</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thực</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hiện</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Nhóm</a:t>
            </a:r>
            <a:r>
              <a:rPr lang="en-US">
                <a:solidFill>
                  <a:schemeClr val="tx2"/>
                </a:solidFill>
                <a:latin typeface="Times New Roman" pitchFamily="18" charset="0"/>
                <a:cs typeface="Times New Roman" pitchFamily="18" charset="0"/>
              </a:rPr>
              <a:t> </a:t>
            </a:r>
            <a:r>
              <a:rPr lang="en-US" smtClean="0">
                <a:solidFill>
                  <a:schemeClr val="tx2"/>
                </a:solidFill>
                <a:latin typeface="Times New Roman" pitchFamily="18" charset="0"/>
                <a:cs typeface="Times New Roman" pitchFamily="18" charset="0"/>
              </a:rPr>
              <a:t>29</a:t>
            </a:r>
            <a:endParaRPr lang="en-US">
              <a:solidFill>
                <a:schemeClr val="tx2"/>
              </a:solidFill>
              <a:latin typeface="Times New Roman" pitchFamily="18" charset="0"/>
              <a:cs typeface="Times New Roman" pitchFamily="18" charset="0"/>
            </a:endParaRPr>
          </a:p>
          <a:p>
            <a:pPr algn="just"/>
            <a:r>
              <a:rPr lang="en-US" b="1" err="1">
                <a:solidFill>
                  <a:schemeClr val="tx2"/>
                </a:solidFill>
                <a:latin typeface="Times New Roman" pitchFamily="18" charset="0"/>
                <a:cs typeface="Times New Roman" pitchFamily="18" charset="0"/>
              </a:rPr>
              <a:t>Thành</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viên</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nhóm</a:t>
            </a:r>
            <a:r>
              <a:rPr lang="en-US" b="1">
                <a:solidFill>
                  <a:schemeClr val="tx2"/>
                </a:solidFill>
                <a:latin typeface="Times New Roman" pitchFamily="18" charset="0"/>
                <a:cs typeface="Times New Roman" pitchFamily="18" charset="0"/>
              </a:rPr>
              <a:t>	</a:t>
            </a:r>
            <a:r>
              <a:rPr lang="en-US">
                <a:solidFill>
                  <a:schemeClr val="tx2"/>
                </a:solidFill>
                <a:latin typeface="Times New Roman" pitchFamily="18" charset="0"/>
                <a:cs typeface="Times New Roman" pitchFamily="18" charset="0"/>
              </a:rPr>
              <a:t>	: </a:t>
            </a:r>
            <a:r>
              <a:rPr lang="en-US" err="1" smtClean="0">
                <a:solidFill>
                  <a:schemeClr val="tx2"/>
                </a:solidFill>
                <a:latin typeface="Times New Roman" pitchFamily="18" charset="0"/>
                <a:cs typeface="Times New Roman" pitchFamily="18" charset="0"/>
              </a:rPr>
              <a:t>Võ</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Đình</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Hoàng</a:t>
            </a:r>
            <a:r>
              <a:rPr lang="en-US" smtClean="0">
                <a:solidFill>
                  <a:schemeClr val="tx2"/>
                </a:solidFill>
                <a:latin typeface="Times New Roman" pitchFamily="18" charset="0"/>
                <a:cs typeface="Times New Roman" pitchFamily="18" charset="0"/>
              </a:rPr>
              <a:t> Long</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a:t>
            </a:r>
            <a:r>
              <a:rPr lang="en-US" smtClean="0">
                <a:solidFill>
                  <a:schemeClr val="tx2"/>
                </a:solidFill>
                <a:latin typeface="Times New Roman" pitchFamily="18" charset="0"/>
                <a:cs typeface="Times New Roman" pitchFamily="18" charset="0"/>
              </a:rPr>
              <a:t>		: </a:t>
            </a:r>
            <a:r>
              <a:rPr lang="en-US" err="1" smtClean="0">
                <a:solidFill>
                  <a:schemeClr val="tx2"/>
                </a:solidFill>
                <a:latin typeface="Times New Roman" pitchFamily="18" charset="0"/>
                <a:cs typeface="Times New Roman" pitchFamily="18" charset="0"/>
              </a:rPr>
              <a:t>Hoàng</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Thị</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Cẩm</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Vân</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a:t>
            </a:r>
            <a:r>
              <a:rPr lang="en-US" smtClean="0">
                <a:solidFill>
                  <a:schemeClr val="tx2"/>
                </a:solidFill>
                <a:latin typeface="Times New Roman" pitchFamily="18" charset="0"/>
                <a:cs typeface="Times New Roman" pitchFamily="18" charset="0"/>
              </a:rPr>
              <a:t>		: </a:t>
            </a:r>
            <a:r>
              <a:rPr lang="en-US" err="1" smtClean="0">
                <a:solidFill>
                  <a:schemeClr val="tx2"/>
                </a:solidFill>
                <a:latin typeface="Times New Roman" pitchFamily="18" charset="0"/>
                <a:cs typeface="Times New Roman" pitchFamily="18" charset="0"/>
              </a:rPr>
              <a:t>Lê</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Hữu</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Quỳnh</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a:t>
            </a:r>
            <a:r>
              <a:rPr lang="en-US" smtClean="0">
                <a:solidFill>
                  <a:schemeClr val="tx2"/>
                </a:solidFill>
                <a:latin typeface="Times New Roman" pitchFamily="18" charset="0"/>
                <a:cs typeface="Times New Roman" pitchFamily="18" charset="0"/>
              </a:rPr>
              <a:t>		: </a:t>
            </a:r>
            <a:r>
              <a:rPr lang="en-US" err="1" smtClean="0">
                <a:solidFill>
                  <a:schemeClr val="tx2"/>
                </a:solidFill>
                <a:latin typeface="Times New Roman" pitchFamily="18" charset="0"/>
                <a:cs typeface="Times New Roman" pitchFamily="18" charset="0"/>
              </a:rPr>
              <a:t>Nguyễn</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Văn</a:t>
            </a:r>
            <a:r>
              <a:rPr lang="en-US" smtClean="0">
                <a:solidFill>
                  <a:schemeClr val="tx2"/>
                </a:solidFill>
                <a:latin typeface="Times New Roman" pitchFamily="18" charset="0"/>
                <a:cs typeface="Times New Roman" pitchFamily="18" charset="0"/>
              </a:rPr>
              <a:t> </a:t>
            </a:r>
            <a:r>
              <a:rPr lang="en-US" err="1" smtClean="0">
                <a:solidFill>
                  <a:schemeClr val="tx2"/>
                </a:solidFill>
                <a:latin typeface="Times New Roman" pitchFamily="18" charset="0"/>
                <a:cs typeface="Times New Roman" pitchFamily="18" charset="0"/>
              </a:rPr>
              <a:t>Hải</a:t>
            </a:r>
            <a:endParaRPr lang="en-US">
              <a:solidFill>
                <a:schemeClr val="tx2"/>
              </a:solidFill>
              <a:latin typeface="Times New Roman" pitchFamily="18" charset="0"/>
              <a:cs typeface="Times New Roman" pitchFamily="18" charset="0"/>
            </a:endParaRPr>
          </a:p>
        </p:txBody>
      </p:sp>
      <p:sp>
        <p:nvSpPr>
          <p:cNvPr id="8" name="TextBox 7"/>
          <p:cNvSpPr txBox="1"/>
          <p:nvPr/>
        </p:nvSpPr>
        <p:spPr>
          <a:xfrm>
            <a:off x="4934767" y="6291290"/>
            <a:ext cx="2445926" cy="369332"/>
          </a:xfrm>
          <a:prstGeom prst="rect">
            <a:avLst/>
          </a:prstGeom>
          <a:noFill/>
        </p:spPr>
        <p:txBody>
          <a:bodyPr wrap="none" rtlCol="0">
            <a:spAutoFit/>
          </a:bodyPr>
          <a:lstStyle/>
          <a:p>
            <a:r>
              <a:rPr lang="en-US" err="1">
                <a:solidFill>
                  <a:schemeClr val="tx2"/>
                </a:solidFill>
                <a:latin typeface="Times New Roman" pitchFamily="18" charset="0"/>
                <a:cs typeface="Times New Roman" pitchFamily="18" charset="0"/>
              </a:rPr>
              <a:t>Đà</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Nẵng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tháng</a:t>
            </a:r>
            <a:r>
              <a:rPr lang="en-US">
                <a:solidFill>
                  <a:schemeClr val="tx2"/>
                </a:solidFill>
                <a:latin typeface="Times New Roman" pitchFamily="18" charset="0"/>
                <a:cs typeface="Times New Roman" pitchFamily="18" charset="0"/>
              </a:rPr>
              <a:t> </a:t>
            </a:r>
            <a:r>
              <a:rPr lang="en-US" smtClean="0">
                <a:solidFill>
                  <a:schemeClr val="tx2"/>
                </a:solidFill>
                <a:latin typeface="Times New Roman" pitchFamily="18" charset="0"/>
                <a:cs typeface="Times New Roman" pitchFamily="18" charset="0"/>
              </a:rPr>
              <a:t>11/2020</a:t>
            </a:r>
            <a:endParaRPr lang="en-US">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50062003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6.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r>
              <a:rPr lang="en-US">
                <a:latin typeface="Times New Roman" pitchFamily="18" charset="0"/>
                <a:cs typeface="Times New Roman" pitchFamily="18" charset="0"/>
              </a:rPr>
              <a:t>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marL="0" indent="0">
              <a:buNone/>
            </a:pPr>
            <a:r>
              <a:rPr lang="en-US" b="1" smtClean="0">
                <a:latin typeface="Times New Roman" pitchFamily="18" charset="0"/>
                <a:cs typeface="Times New Roman" pitchFamily="18" charset="0"/>
              </a:rPr>
              <a:t>6.1</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Phương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pháp</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thu</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thập</a:t>
            </a:r>
            <a:r>
              <a:rPr lang="en-US" b="1">
                <a:latin typeface="Times New Roman" pitchFamily="18" charset="0"/>
                <a:cs typeface="Times New Roman" pitchFamily="18" charset="0"/>
              </a:rPr>
              <a:t>:</a:t>
            </a:r>
          </a:p>
          <a:p>
            <a:r>
              <a:rPr lang="en-US" sz="2000" smtClean="0">
                <a:latin typeface="Times New Roman" pitchFamily="18" charset="0"/>
                <a:cs typeface="Times New Roman" pitchFamily="18" charset="0"/>
              </a:rPr>
              <a:t>Thu </a:t>
            </a:r>
            <a:r>
              <a:rPr lang="en-US" sz="2000" err="1">
                <a:latin typeface="Times New Roman" pitchFamily="18" charset="0"/>
                <a:cs typeface="Times New Roman" pitchFamily="18" charset="0"/>
              </a:rPr>
              <a:t>thập,nghiên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cứu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tài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liệu</a:t>
            </a:r>
            <a:endParaRPr lang="en-US" sz="2000">
              <a:latin typeface="Times New Roman" pitchFamily="18" charset="0"/>
              <a:cs typeface="Times New Roman" pitchFamily="18" charset="0"/>
            </a:endParaRPr>
          </a:p>
          <a:p>
            <a:r>
              <a:rPr lang="en-US" sz="2000" err="1" smtClean="0">
                <a:latin typeface="Times New Roman" pitchFamily="18" charset="0"/>
                <a:cs typeface="Times New Roman" pitchFamily="18" charset="0"/>
              </a:rPr>
              <a:t>Phân</a:t>
            </a:r>
            <a:r>
              <a:rPr lang="en-US" sz="2000" smtClean="0">
                <a:latin typeface="Times New Roman" pitchFamily="18" charset="0"/>
                <a:cs typeface="Times New Roman" pitchFamily="18" charset="0"/>
              </a:rPr>
              <a:t> </a:t>
            </a:r>
            <a:r>
              <a:rPr lang="en-US" sz="2000" err="1">
                <a:latin typeface="Times New Roman" pitchFamily="18" charset="0"/>
                <a:cs typeface="Times New Roman" pitchFamily="18" charset="0"/>
              </a:rPr>
              <a:t>tích,tổng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hợp,khái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quát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tài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liệu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liên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quan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đến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quản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lý</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đồ</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án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sinh</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viên</a:t>
            </a:r>
            <a:endParaRPr lang="en-US" sz="2000">
              <a:latin typeface="Times New Roman" pitchFamily="18" charset="0"/>
              <a:cs typeface="Times New Roman" pitchFamily="18" charset="0"/>
            </a:endParaRPr>
          </a:p>
          <a:p>
            <a:r>
              <a:rPr lang="en-US" sz="2000" err="1" smtClean="0">
                <a:latin typeface="Times New Roman" pitchFamily="18" charset="0"/>
                <a:cs typeface="Times New Roman" pitchFamily="18" charset="0"/>
              </a:rPr>
              <a:t>Quan</a:t>
            </a:r>
            <a:r>
              <a:rPr lang="en-US" sz="2000" smtClean="0">
                <a:latin typeface="Times New Roman" pitchFamily="18" charset="0"/>
                <a:cs typeface="Times New Roman" pitchFamily="18" charset="0"/>
              </a:rPr>
              <a:t> </a:t>
            </a:r>
            <a:r>
              <a:rPr lang="en-US" sz="2000" err="1">
                <a:latin typeface="Times New Roman" pitchFamily="18" charset="0"/>
                <a:cs typeface="Times New Roman" pitchFamily="18" charset="0"/>
              </a:rPr>
              <a:t>sát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hoạt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động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quản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lý</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của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giảng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viên</a:t>
            </a:r>
            <a:r>
              <a:rPr lang="en-US" sz="2000">
                <a:latin typeface="Times New Roman" pitchFamily="18" charset="0"/>
                <a:cs typeface="Times New Roman" pitchFamily="18" charset="0"/>
              </a:rPr>
              <a:t> </a:t>
            </a:r>
          </a:p>
          <a:p>
            <a:pPr marL="0" indent="0">
              <a:buNone/>
            </a:pPr>
            <a:r>
              <a:rPr lang="en-US" b="1" smtClean="0">
                <a:latin typeface="Times New Roman" pitchFamily="18" charset="0"/>
                <a:cs typeface="Times New Roman" pitchFamily="18" charset="0"/>
                <a:sym typeface="Wingdings" pitchFamily="2" charset="2"/>
              </a:rPr>
              <a:t>6.2</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Phương</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pháp</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xử</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lý</a:t>
            </a:r>
            <a:r>
              <a:rPr lang="en-US" b="1">
                <a:latin typeface="Times New Roman" pitchFamily="18" charset="0"/>
                <a:cs typeface="Times New Roman" pitchFamily="18" charset="0"/>
                <a:sym typeface="Wingdings" pitchFamily="2" charset="2"/>
              </a:rPr>
              <a:t> </a:t>
            </a:r>
            <a:r>
              <a:rPr lang="en-US" b="1" err="1">
                <a:latin typeface="Times New Roman" pitchFamily="18" charset="0"/>
                <a:cs typeface="Times New Roman" pitchFamily="18" charset="0"/>
                <a:sym typeface="Wingdings" pitchFamily="2" charset="2"/>
              </a:rPr>
              <a:t>thông</a:t>
            </a:r>
            <a:r>
              <a:rPr lang="en-US" b="1">
                <a:latin typeface="Times New Roman" pitchFamily="18" charset="0"/>
                <a:cs typeface="Times New Roman" pitchFamily="18" charset="0"/>
                <a:sym typeface="Wingdings" pitchFamily="2" charset="2"/>
              </a:rPr>
              <a:t> tin</a:t>
            </a:r>
            <a:r>
              <a:rPr lang="en-US" b="1" smtClean="0">
                <a:latin typeface="Times New Roman" pitchFamily="18" charset="0"/>
                <a:cs typeface="Times New Roman" pitchFamily="18" charset="0"/>
                <a:sym typeface="Wingdings" pitchFamily="2" charset="2"/>
              </a:rPr>
              <a:t>:</a:t>
            </a:r>
          </a:p>
          <a:p>
            <a:r>
              <a:rPr lang="en-US" sz="2000" err="1" smtClean="0">
                <a:latin typeface="Times New Roman" pitchFamily="18" charset="0"/>
                <a:cs typeface="Times New Roman" pitchFamily="18" charset="0"/>
              </a:rPr>
              <a:t>Là</a:t>
            </a:r>
            <a:r>
              <a:rPr lang="en-US" sz="2000" smtClean="0">
                <a:latin typeface="Times New Roman" pitchFamily="18" charset="0"/>
                <a:cs typeface="Times New Roman" pitchFamily="18" charset="0"/>
              </a:rPr>
              <a:t> </a:t>
            </a:r>
            <a:r>
              <a:rPr lang="en-US" sz="2000" err="1">
                <a:latin typeface="Times New Roman" pitchFamily="18" charset="0"/>
                <a:cs typeface="Times New Roman" pitchFamily="18" charset="0"/>
              </a:rPr>
              <a:t>kết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quả</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của</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việc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thập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thông</a:t>
            </a:r>
            <a:r>
              <a:rPr lang="en-US" sz="2000">
                <a:latin typeface="Times New Roman" pitchFamily="18" charset="0"/>
                <a:cs typeface="Times New Roman" pitchFamily="18" charset="0"/>
              </a:rPr>
              <a:t> tin </a:t>
            </a:r>
            <a:r>
              <a:rPr lang="en-US" sz="2000" err="1">
                <a:latin typeface="Times New Roman" pitchFamily="18" charset="0"/>
                <a:cs typeface="Times New Roman" pitchFamily="18" charset="0"/>
              </a:rPr>
              <a:t>từ</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nghiên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cứu</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tài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liệu</a:t>
            </a:r>
            <a:r>
              <a:rPr lang="en-US" sz="2000">
                <a:latin typeface="Times New Roman" pitchFamily="18" charset="0"/>
                <a:cs typeface="Times New Roman" pitchFamily="18" charset="0"/>
              </a:rPr>
              <a:t>, web,...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thông</a:t>
            </a:r>
            <a:r>
              <a:rPr lang="en-US" sz="2000">
                <a:latin typeface="Times New Roman" pitchFamily="18" charset="0"/>
                <a:cs typeface="Times New Roman" pitchFamily="18" charset="0"/>
              </a:rPr>
              <a:t> tin </a:t>
            </a:r>
            <a:r>
              <a:rPr lang="en-US" sz="2000" err="1">
                <a:latin typeface="Times New Roman" pitchFamily="18" charset="0"/>
                <a:cs typeface="Times New Roman" pitchFamily="18" charset="0"/>
              </a:rPr>
              <a:t>này</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cần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được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xử</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lý</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để</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xây</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dựng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các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luận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cứ</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phục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vụ</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cho</a:t>
            </a:r>
            <a:r>
              <a:rPr lang="en-US" sz="2000">
                <a:latin typeface="Times New Roman" pitchFamily="18" charset="0"/>
                <a:cs typeface="Times New Roman" pitchFamily="18" charset="0"/>
              </a:rPr>
              <a:t> </a:t>
            </a:r>
            <a:r>
              <a:rPr lang="en-US" sz="2000" err="1" smtClean="0">
                <a:latin typeface="Times New Roman" pitchFamily="18" charset="0"/>
                <a:cs typeface="Times New Roman" pitchFamily="18" charset="0"/>
              </a:rPr>
              <a:t>việc</a:t>
            </a:r>
            <a:r>
              <a:rPr lang="en-US" sz="2000" smtClean="0">
                <a:latin typeface="Times New Roman" pitchFamily="18" charset="0"/>
                <a:cs typeface="Times New Roman" pitchFamily="18" charset="0"/>
              </a:rPr>
              <a:t> </a:t>
            </a:r>
            <a:r>
              <a:rPr lang="en-US" sz="2000" err="1">
                <a:latin typeface="Times New Roman" pitchFamily="18" charset="0"/>
                <a:cs typeface="Times New Roman" pitchFamily="18" charset="0"/>
              </a:rPr>
              <a:t>xây</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dựng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nên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hệ</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thống</a:t>
            </a:r>
            <a:r>
              <a:rPr lang="en-US" sz="2000">
                <a:latin typeface="Times New Roman" pitchFamily="18" charset="0"/>
                <a:cs typeface="Times New Roman" pitchFamily="18" charset="0"/>
              </a:rPr>
              <a:t>.</a:t>
            </a:r>
          </a:p>
          <a:p>
            <a:pPr marL="0" indent="0">
              <a:buNone/>
            </a:pP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30309664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Times New Roman" pitchFamily="18" charset="0"/>
                <a:cs typeface="Times New Roman" pitchFamily="18" charset="0"/>
              </a:rPr>
              <a:t>Chương</a:t>
            </a:r>
            <a:r>
              <a:rPr lang="en-US">
                <a:latin typeface="Times New Roman" pitchFamily="18" charset="0"/>
                <a:cs typeface="Times New Roman" pitchFamily="18" charset="0"/>
              </a:rPr>
              <a:t> 2: </a:t>
            </a:r>
            <a:r>
              <a:rPr lang="en-US" err="1">
                <a:latin typeface="Times New Roman" pitchFamily="18" charset="0"/>
                <a:cs typeface="Times New Roman" pitchFamily="18" charset="0"/>
              </a:rPr>
              <a:t>Phân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tích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thiết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endParaRPr lang="en-US"/>
          </a:p>
        </p:txBody>
      </p:sp>
      <p:sp>
        <p:nvSpPr>
          <p:cNvPr id="7" name="TextBox 6"/>
          <p:cNvSpPr txBox="1"/>
          <p:nvPr/>
        </p:nvSpPr>
        <p:spPr>
          <a:xfrm>
            <a:off x="1665962" y="1979835"/>
            <a:ext cx="8129391" cy="3323987"/>
          </a:xfrm>
          <a:prstGeom prst="rect">
            <a:avLst/>
          </a:prstGeom>
          <a:noFill/>
        </p:spPr>
        <p:txBody>
          <a:bodyPr wrap="square" rtlCol="0">
            <a:spAutoFit/>
          </a:bodyPr>
          <a:lstStyle/>
          <a:p>
            <a:pPr marL="457200" indent="-457200">
              <a:buAutoNum type="arabicPeriod"/>
            </a:pPr>
            <a:r>
              <a:rPr lang="en-US" sz="2400" b="1" u="sng" err="1">
                <a:latin typeface="Times New Roman" pitchFamily="18" charset="0"/>
                <a:cs typeface="Times New Roman" pitchFamily="18" charset="0"/>
              </a:rPr>
              <a:t>Mục</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đích</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cơ</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bản</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của</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hệ</a:t>
            </a:r>
            <a:r>
              <a:rPr lang="en-US" sz="2400" b="1" u="sng">
                <a:latin typeface="Times New Roman" pitchFamily="18" charset="0"/>
                <a:cs typeface="Times New Roman" pitchFamily="18" charset="0"/>
              </a:rPr>
              <a:t> </a:t>
            </a:r>
            <a:r>
              <a:rPr lang="en-US" sz="2400" b="1" u="sng" err="1">
                <a:latin typeface="Times New Roman" pitchFamily="18" charset="0"/>
                <a:cs typeface="Times New Roman" pitchFamily="18" charset="0"/>
              </a:rPr>
              <a:t>thống</a:t>
            </a:r>
            <a:r>
              <a:rPr lang="en-US" sz="2400" b="1">
                <a:latin typeface="Times New Roman" pitchFamily="18" charset="0"/>
                <a:cs typeface="Times New Roman" pitchFamily="18" charset="0"/>
              </a:rPr>
              <a:t>:</a:t>
            </a:r>
          </a:p>
          <a:p>
            <a:pPr lvl="0"/>
            <a:endParaRPr lang="en-US" sz="2000">
              <a:latin typeface="Times New Roman" pitchFamily="18" charset="0"/>
              <a:cs typeface="Times New Roman" pitchFamily="18" charset="0"/>
            </a:endParaRPr>
          </a:p>
          <a:p>
            <a:pPr lvl="0"/>
            <a:r>
              <a:rPr lang="en-US" sz="2000" smtClean="0">
                <a:solidFill>
                  <a:schemeClr val="tx2"/>
                </a:solidFill>
                <a:latin typeface="Times New Roman" pitchFamily="18" charset="0"/>
                <a:cs typeface="Times New Roman" pitchFamily="18" charset="0"/>
              </a:rPr>
              <a:t>	- </a:t>
            </a:r>
            <a:r>
              <a:rPr lang="en-US" smtClean="0">
                <a:solidFill>
                  <a:schemeClr val="tx2"/>
                </a:solidFill>
                <a:latin typeface="Times New Roman" pitchFamily="18" charset="0"/>
                <a:cs typeface="Times New Roman" pitchFamily="18" charset="0"/>
              </a:rPr>
              <a:t>Giúp </a:t>
            </a:r>
            <a:r>
              <a:rPr lang="en-US" err="1">
                <a:solidFill>
                  <a:schemeClr val="tx2"/>
                </a:solidFill>
                <a:latin typeface="Times New Roman" pitchFamily="18" charset="0"/>
                <a:cs typeface="Times New Roman" pitchFamily="18" charset="0"/>
              </a:rPr>
              <a:t>cho</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trường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đại</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học</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Sư</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Phạm</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Kỹ</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Thuật</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quản</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lý</a:t>
            </a:r>
            <a:r>
              <a:rPr lang="en-US">
                <a:solidFill>
                  <a:schemeClr val="tx2"/>
                </a:solidFill>
                <a:latin typeface="Times New Roman" pitchFamily="18" charset="0"/>
                <a:cs typeface="Times New Roman" pitchFamily="18" charset="0"/>
              </a:rPr>
              <a:t> </a:t>
            </a:r>
            <a:r>
              <a:rPr lang="en-US" smtClean="0">
                <a:solidFill>
                  <a:schemeClr val="tx2"/>
                </a:solidFill>
                <a:latin typeface="Times New Roman" pitchFamily="18" charset="0"/>
                <a:cs typeface="Times New Roman" pitchFamily="18" charset="0"/>
              </a:rPr>
              <a:t>đồ án của các </a:t>
            </a:r>
            <a:r>
              <a:rPr lang="en-US" err="1">
                <a:solidFill>
                  <a:schemeClr val="tx2"/>
                </a:solidFill>
                <a:latin typeface="Times New Roman" pitchFamily="18" charset="0"/>
                <a:cs typeface="Times New Roman" pitchFamily="18" charset="0"/>
              </a:rPr>
              <a:t>sinh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viên</a:t>
            </a:r>
            <a:r>
              <a:rPr lang="en-US">
                <a:solidFill>
                  <a:schemeClr val="tx2"/>
                </a:solidFill>
                <a:latin typeface="Times New Roman" pitchFamily="18" charset="0"/>
                <a:cs typeface="Times New Roman" pitchFamily="18" charset="0"/>
              </a:rPr>
              <a:t> </a:t>
            </a:r>
            <a:r>
              <a:rPr lang="en-US" smtClean="0">
                <a:solidFill>
                  <a:schemeClr val="tx2"/>
                </a:solidFill>
                <a:latin typeface="Times New Roman" pitchFamily="18" charset="0"/>
                <a:cs typeface="Times New Roman" pitchFamily="18" charset="0"/>
              </a:rPr>
              <a:t>một </a:t>
            </a:r>
            <a:r>
              <a:rPr lang="en-US" err="1">
                <a:solidFill>
                  <a:schemeClr val="tx2"/>
                </a:solidFill>
                <a:latin typeface="Times New Roman" pitchFamily="18" charset="0"/>
                <a:cs typeface="Times New Roman" pitchFamily="18" charset="0"/>
              </a:rPr>
              <a:t>cách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nhanh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chóng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và</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dễ</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dàng</a:t>
            </a:r>
            <a:r>
              <a:rPr lang="en-US">
                <a:solidFill>
                  <a:schemeClr val="tx2"/>
                </a:solidFill>
                <a:latin typeface="Times New Roman" pitchFamily="18" charset="0"/>
                <a:cs typeface="Times New Roman" pitchFamily="18" charset="0"/>
              </a:rPr>
              <a:t>.</a:t>
            </a:r>
          </a:p>
          <a:p>
            <a:pPr lvl="0"/>
            <a:endParaRPr lang="en-US">
              <a:solidFill>
                <a:schemeClr val="tx2"/>
              </a:solidFill>
              <a:latin typeface="Times New Roman" pitchFamily="18" charset="0"/>
              <a:cs typeface="Times New Roman" pitchFamily="18" charset="0"/>
            </a:endParaRPr>
          </a:p>
          <a:p>
            <a:r>
              <a:rPr lang="en-US" smtClean="0">
                <a:solidFill>
                  <a:schemeClr val="tx2"/>
                </a:solidFill>
                <a:latin typeface="Times New Roman" pitchFamily="18" charset="0"/>
                <a:cs typeface="Times New Roman" pitchFamily="18" charset="0"/>
              </a:rPr>
              <a:t>	- Phân </a:t>
            </a:r>
            <a:r>
              <a:rPr lang="en-US">
                <a:solidFill>
                  <a:schemeClr val="tx2"/>
                </a:solidFill>
                <a:latin typeface="Times New Roman" pitchFamily="18" charset="0"/>
                <a:cs typeface="Times New Roman" pitchFamily="18" charset="0"/>
              </a:rPr>
              <a:t>tích và xây dựng hệ thống Quản lý Đồ án tối nghiệp dành cho sinh viên trường Đại học Sư phạm Kỹ thuật, góp phần nâng cao sự tiện lợi cho những sinh viên làm đồ án và của giảng viên hướng dẫn đề tài giúp tiết kiệm thời gian và công sức trong thời đại công nghệ số phát triển</a:t>
            </a:r>
          </a:p>
          <a:p>
            <a:endParaRPr lang="en-US">
              <a:solidFill>
                <a:schemeClr val="tx2"/>
              </a:solidFill>
              <a:latin typeface="Times New Roman" pitchFamily="18" charset="0"/>
              <a:cs typeface="Times New Roman" pitchFamily="18" charset="0"/>
            </a:endParaRPr>
          </a:p>
          <a:p>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8883043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745719" y="1935480"/>
            <a:ext cx="9784080" cy="4206240"/>
          </a:xfrm>
        </p:spPr>
        <p:txBody>
          <a:bodyPr>
            <a:normAutofit/>
          </a:bodyPr>
          <a:lstStyle/>
          <a:p>
            <a:pPr marL="0" lvl="0" indent="0">
              <a:buNone/>
            </a:pPr>
            <a:r>
              <a:rPr lang="en-US" sz="2400" b="1">
                <a:latin typeface="Times New Roman" pitchFamily="18" charset="0"/>
                <a:cs typeface="Times New Roman" pitchFamily="18" charset="0"/>
              </a:rPr>
              <a:t>2.1. </a:t>
            </a:r>
            <a:r>
              <a:rPr lang="en-US" sz="2400" b="1" err="1">
                <a:latin typeface="Times New Roman" pitchFamily="18" charset="0"/>
                <a:cs typeface="Times New Roman" pitchFamily="18" charset="0"/>
              </a:rPr>
              <a:t>Bộ</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phận</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quản</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lý</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hệ</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thống</a:t>
            </a:r>
            <a:r>
              <a:rPr lang="en-US" sz="2400" b="1">
                <a:latin typeface="Times New Roman" pitchFamily="18" charset="0"/>
                <a:cs typeface="Times New Roman" pitchFamily="18" charset="0"/>
              </a:rPr>
              <a:t>:</a:t>
            </a:r>
            <a:endParaRPr lang="en-US" sz="2000" b="1">
              <a:latin typeface="Times New Roman" pitchFamily="18" charset="0"/>
              <a:cs typeface="Times New Roman" pitchFamily="18" charset="0"/>
            </a:endParaRPr>
          </a:p>
          <a:p>
            <a:pPr lvl="1"/>
            <a:r>
              <a:rPr lang="en-US" sz="1900">
                <a:latin typeface="Times New Roman" pitchFamily="18" charset="0"/>
                <a:cs typeface="Times New Roman" pitchFamily="18" charset="0"/>
              </a:rPr>
              <a:t>Cập nhật thông tin đồ án </a:t>
            </a:r>
            <a:r>
              <a:rPr lang="en-US" sz="1900">
                <a:latin typeface="Times New Roman" pitchFamily="18" charset="0"/>
                <a:cs typeface="Times New Roman" pitchFamily="18" charset="0"/>
              </a:rPr>
              <a:t>(Giảng viên hướng dẫn, Sinh viên thực hiện, </a:t>
            </a:r>
            <a:r>
              <a:rPr lang="en-US" sz="1900">
                <a:latin typeface="Times New Roman" pitchFamily="18" charset="0"/>
                <a:cs typeface="Times New Roman" pitchFamily="18" charset="0"/>
              </a:rPr>
              <a:t>đề tài,…)</a:t>
            </a:r>
          </a:p>
          <a:p>
            <a:pPr lvl="1" fontAlgn="base"/>
            <a:r>
              <a:rPr lang="en-US" sz="1900">
                <a:latin typeface="Times New Roman" pitchFamily="18" charset="0"/>
                <a:cs typeface="Times New Roman" pitchFamily="18" charset="0"/>
              </a:rPr>
              <a:t>Quản lý tài khoản GVHD và Sinh viên: cho phép Admin thêm sửa xóa, cấp quyền tài khoản.</a:t>
            </a:r>
          </a:p>
          <a:p>
            <a:pPr lvl="1" fontAlgn="base"/>
            <a:r>
              <a:rPr lang="en-US" sz="1900">
                <a:latin typeface="Times New Roman" pitchFamily="18" charset="0"/>
                <a:cs typeface="Times New Roman" pitchFamily="18" charset="0"/>
              </a:rPr>
              <a:t>Quản lý thông báo, tin tức của Khoa.</a:t>
            </a:r>
          </a:p>
          <a:p>
            <a:pPr lvl="1" fontAlgn="base"/>
            <a:r>
              <a:rPr lang="en-US" sz="1900">
                <a:latin typeface="Times New Roman" pitchFamily="18" charset="0"/>
                <a:cs typeface="Times New Roman" pitchFamily="18" charset="0"/>
              </a:rPr>
              <a:t>Quản lý đề tài: chức năng cho phép người quản lý được thêm, sửa, xóa thông tin   của đề tài cũng như thêm mới hoặc xóa đề tài khỏi database  </a:t>
            </a:r>
          </a:p>
          <a:p>
            <a:pPr lvl="1"/>
            <a:r>
              <a:rPr lang="en-US" sz="1900">
                <a:latin typeface="Times New Roman" pitchFamily="18" charset="0"/>
                <a:cs typeface="Times New Roman" pitchFamily="18" charset="0"/>
              </a:rPr>
              <a:t>Thống kê bảng điểm: chức năng cho phép người quản lý có thể thống kê bảng điểm và xuất dữ liệu ra định dạng Excel, xml cho các mục đích khác. </a:t>
            </a:r>
          </a:p>
          <a:p>
            <a:pPr lvl="1"/>
            <a:r>
              <a:rPr lang="en-US" sz="1900">
                <a:latin typeface="Times New Roman" pitchFamily="18" charset="0"/>
                <a:cs typeface="Times New Roman" pitchFamily="18" charset="0"/>
              </a:rPr>
              <a:t>Phân quyền cho người sử dụng</a:t>
            </a: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7576136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576809" y="1960272"/>
            <a:ext cx="11036299" cy="4887264"/>
          </a:xfrm>
        </p:spPr>
        <p:txBody>
          <a:bodyPr>
            <a:normAutofit fontScale="77500" lnSpcReduction="20000"/>
          </a:bodyPr>
          <a:lstStyle/>
          <a:p>
            <a:pPr marL="0" lvl="0" indent="0">
              <a:buNone/>
            </a:pPr>
            <a:r>
              <a:rPr lang="en-US" sz="3100" b="1" smtClean="0">
                <a:latin typeface="Times New Roman" pitchFamily="18" charset="0"/>
                <a:cs typeface="Times New Roman" pitchFamily="18" charset="0"/>
              </a:rPr>
              <a:t>2.2 Giảng viên hướng dẫn:</a:t>
            </a:r>
            <a:endParaRPr lang="en-US" sz="3100" b="1">
              <a:latin typeface="Times New Roman" pitchFamily="18" charset="0"/>
              <a:cs typeface="Times New Roman" pitchFamily="18" charset="0"/>
            </a:endParaRPr>
          </a:p>
          <a:p>
            <a:pPr lvl="0"/>
            <a:r>
              <a:rPr lang="en-US" sz="2300" b="1">
                <a:latin typeface="Times New Roman" panose="02020603050405020304" pitchFamily="18" charset="0"/>
                <a:cs typeface="Times New Roman" panose="02020603050405020304" pitchFamily="18" charset="0"/>
              </a:rPr>
              <a:t>Quản lý đề tài</a:t>
            </a:r>
            <a:r>
              <a:rPr lang="en-US" sz="2300" b="1">
                <a:latin typeface="Times New Roman" panose="02020603050405020304" pitchFamily="18" charset="0"/>
                <a:cs typeface="Times New Roman" panose="02020603050405020304" pitchFamily="18" charset="0"/>
              </a:rPr>
              <a:t>: </a:t>
            </a:r>
            <a:endParaRPr lang="en-US" sz="2300" b="1" smtClean="0">
              <a:latin typeface="Times New Roman" panose="02020603050405020304" pitchFamily="18" charset="0"/>
              <a:cs typeface="Times New Roman" panose="02020603050405020304" pitchFamily="18" charset="0"/>
            </a:endParaRPr>
          </a:p>
          <a:p>
            <a:pPr lvl="1"/>
            <a:r>
              <a:rPr lang="en-US" sz="2300" smtClean="0">
                <a:latin typeface="Times New Roman" panose="02020603050405020304" pitchFamily="18" charset="0"/>
                <a:cs typeface="Times New Roman" panose="02020603050405020304" pitchFamily="18" charset="0"/>
              </a:rPr>
              <a:t>chức </a:t>
            </a:r>
            <a:r>
              <a:rPr lang="en-US" sz="2300">
                <a:latin typeface="Times New Roman" panose="02020603050405020304" pitchFamily="18" charset="0"/>
                <a:cs typeface="Times New Roman" panose="02020603050405020304" pitchFamily="18" charset="0"/>
              </a:rPr>
              <a:t>năng cho phép người quản lý được thêm, sửa, xóa thông tin   của đề tài cũng như thêm mới hoặc xóa đề tài khỏi database </a:t>
            </a:r>
          </a:p>
          <a:p>
            <a:pPr lvl="0" fontAlgn="base"/>
            <a:r>
              <a:rPr lang="en-US" sz="2300" b="1">
                <a:latin typeface="Times New Roman" panose="02020603050405020304" pitchFamily="18" charset="0"/>
                <a:cs typeface="Times New Roman" panose="02020603050405020304" pitchFamily="18" charset="0"/>
              </a:rPr>
              <a:t>Quản lý đề tài của sinh viên: </a:t>
            </a:r>
          </a:p>
          <a:p>
            <a:pPr lvl="1" fontAlgn="base"/>
            <a:r>
              <a:rPr lang="en-US" sz="2300">
                <a:latin typeface="Times New Roman" panose="02020603050405020304" pitchFamily="18" charset="0"/>
                <a:cs typeface="Times New Roman" panose="02020603050405020304" pitchFamily="18" charset="0"/>
              </a:rPr>
              <a:t>Mã đề tài, tên đề tài và nội dung đồ án của sinh viên</a:t>
            </a:r>
          </a:p>
          <a:p>
            <a:pPr lvl="1" fontAlgn="base"/>
            <a:r>
              <a:rPr lang="en-US" sz="2300">
                <a:latin typeface="Times New Roman" panose="02020603050405020304" pitchFamily="18" charset="0"/>
                <a:cs typeface="Times New Roman" panose="02020603050405020304" pitchFamily="18" charset="0"/>
              </a:rPr>
              <a:t>Xem tiến độ và thời gian, lịch sử hoạt động của sinh viên thực hiện</a:t>
            </a:r>
          </a:p>
          <a:p>
            <a:pPr lvl="1" fontAlgn="base"/>
            <a:r>
              <a:rPr lang="en-US" sz="2300">
                <a:latin typeface="Times New Roman" panose="02020603050405020304" pitchFamily="18" charset="0"/>
                <a:cs typeface="Times New Roman" panose="02020603050405020304" pitchFamily="18" charset="0"/>
              </a:rPr>
              <a:t>Cho phép giảng viên nhận xét, đánh giá, xem lịch sử hoạt động của sinh viên thực hiện</a:t>
            </a:r>
          </a:p>
          <a:p>
            <a:pPr lvl="0"/>
            <a:r>
              <a:rPr lang="en-US" sz="2300" b="1">
                <a:latin typeface="Times New Roman" panose="02020603050405020304" pitchFamily="18" charset="0"/>
                <a:cs typeface="Times New Roman" panose="02020603050405020304" pitchFamily="18" charset="0"/>
              </a:rPr>
              <a:t>Trò chuyện trực tuyến, bình luận</a:t>
            </a:r>
            <a:r>
              <a:rPr lang="en-US" sz="2300" b="1">
                <a:latin typeface="Times New Roman" panose="02020603050405020304" pitchFamily="18" charset="0"/>
                <a:cs typeface="Times New Roman" panose="02020603050405020304" pitchFamily="18" charset="0"/>
              </a:rPr>
              <a:t>: </a:t>
            </a:r>
            <a:r>
              <a:rPr lang="en-US" sz="2300" smtClean="0">
                <a:latin typeface="Times New Roman" panose="02020603050405020304" pitchFamily="18" charset="0"/>
                <a:cs typeface="Times New Roman" panose="02020603050405020304" pitchFamily="18" charset="0"/>
              </a:rPr>
              <a:t>chức </a:t>
            </a:r>
            <a:r>
              <a:rPr lang="en-US" sz="2300">
                <a:latin typeface="Times New Roman" panose="02020603050405020304" pitchFamily="18" charset="0"/>
                <a:cs typeface="Times New Roman" panose="02020603050405020304" pitchFamily="18" charset="0"/>
              </a:rPr>
              <a:t>năng cho phép giảng viên có thể bình luận, sửa lỗi trực tiếp trên Đồ án sinh viên đang thực hiện và trò chuyện trực tiếp với sinh viên. </a:t>
            </a:r>
          </a:p>
          <a:p>
            <a:pPr lvl="0"/>
            <a:r>
              <a:rPr lang="en-US" sz="2300" b="1">
                <a:latin typeface="Times New Roman" panose="02020603050405020304" pitchFamily="18" charset="0"/>
                <a:cs typeface="Times New Roman" panose="02020603050405020304" pitchFamily="18" charset="0"/>
              </a:rPr>
              <a:t>Quản lí điểm</a:t>
            </a:r>
            <a:r>
              <a:rPr lang="en-US" sz="2300" b="1">
                <a:latin typeface="Times New Roman" panose="02020603050405020304" pitchFamily="18" charset="0"/>
                <a:cs typeface="Times New Roman" panose="02020603050405020304" pitchFamily="18" charset="0"/>
              </a:rPr>
              <a:t>: </a:t>
            </a:r>
            <a:endParaRPr lang="en-US" sz="2300" b="1" smtClean="0">
              <a:latin typeface="Times New Roman" panose="02020603050405020304" pitchFamily="18" charset="0"/>
              <a:cs typeface="Times New Roman" panose="02020603050405020304" pitchFamily="18" charset="0"/>
            </a:endParaRPr>
          </a:p>
          <a:p>
            <a:pPr lvl="1"/>
            <a:r>
              <a:rPr lang="en-US" sz="2300">
                <a:latin typeface="Times New Roman" panose="02020603050405020304" pitchFamily="18" charset="0"/>
                <a:cs typeface="Times New Roman" panose="02020603050405020304" pitchFamily="18" charset="0"/>
              </a:rPr>
              <a:t>G</a:t>
            </a:r>
            <a:r>
              <a:rPr lang="en-US" sz="2300" smtClean="0">
                <a:latin typeface="Times New Roman" panose="02020603050405020304" pitchFamily="18" charset="0"/>
                <a:cs typeface="Times New Roman" panose="02020603050405020304" pitchFamily="18" charset="0"/>
              </a:rPr>
              <a:t>iảng </a:t>
            </a:r>
            <a:r>
              <a:rPr lang="en-US" sz="2300">
                <a:latin typeface="Times New Roman" panose="02020603050405020304" pitchFamily="18" charset="0"/>
                <a:cs typeface="Times New Roman" panose="02020603050405020304" pitchFamily="18" charset="0"/>
              </a:rPr>
              <a:t>viên có thể chấm điểm (</a:t>
            </a:r>
            <a:r>
              <a:rPr lang="en-US" sz="2300">
                <a:latin typeface="Times New Roman" panose="02020603050405020304" pitchFamily="18" charset="0"/>
                <a:cs typeface="Times New Roman" panose="02020603050405020304" pitchFamily="18" charset="0"/>
              </a:rPr>
              <a:t>điểm </a:t>
            </a:r>
            <a:r>
              <a:rPr lang="en-US" sz="2300" smtClean="0">
                <a:latin typeface="Times New Roman" panose="02020603050405020304" pitchFamily="18" charset="0"/>
                <a:cs typeface="Times New Roman" panose="02020603050405020304" pitchFamily="18" charset="0"/>
              </a:rPr>
              <a:t>thành </a:t>
            </a:r>
            <a:r>
              <a:rPr lang="en-US" sz="2300">
                <a:latin typeface="Times New Roman" panose="02020603050405020304" pitchFamily="18" charset="0"/>
                <a:cs typeface="Times New Roman" panose="02020603050405020304" pitchFamily="18" charset="0"/>
              </a:rPr>
              <a:t>phần, điểm nội </a:t>
            </a:r>
            <a:r>
              <a:rPr lang="en-US" sz="2300">
                <a:latin typeface="Times New Roman" panose="02020603050405020304" pitchFamily="18" charset="0"/>
                <a:cs typeface="Times New Roman" panose="02020603050405020304" pitchFamily="18" charset="0"/>
              </a:rPr>
              <a:t>dung</a:t>
            </a:r>
            <a:r>
              <a:rPr lang="en-US" sz="2300" smtClean="0">
                <a:latin typeface="Times New Roman" panose="02020603050405020304" pitchFamily="18" charset="0"/>
                <a:cs typeface="Times New Roman" panose="02020603050405020304" pitchFamily="18" charset="0"/>
              </a:rPr>
              <a:t>,…) theo </a:t>
            </a:r>
            <a:r>
              <a:rPr lang="en-US" sz="2300">
                <a:latin typeface="Times New Roman" panose="02020603050405020304" pitchFamily="18" charset="0"/>
                <a:cs typeface="Times New Roman" panose="02020603050405020304" pitchFamily="18" charset="0"/>
              </a:rPr>
              <a:t>từng thời kỳ làm Đồ án của sinh viên và </a:t>
            </a:r>
            <a:r>
              <a:rPr lang="en-US" sz="2300">
                <a:latin typeface="Times New Roman" panose="02020603050405020304" pitchFamily="18" charset="0"/>
                <a:cs typeface="Times New Roman" panose="02020603050405020304" pitchFamily="18" charset="0"/>
              </a:rPr>
              <a:t>quản </a:t>
            </a:r>
            <a:r>
              <a:rPr lang="en-US" sz="2300" smtClean="0">
                <a:latin typeface="Times New Roman" panose="02020603050405020304" pitchFamily="18" charset="0"/>
                <a:cs typeface="Times New Roman" panose="02020603050405020304" pitchFamily="18" charset="0"/>
              </a:rPr>
              <a:t>lý</a:t>
            </a:r>
            <a:r>
              <a:rPr lang="en-US" sz="2300">
                <a:latin typeface="Times New Roman" panose="02020603050405020304" pitchFamily="18" charset="0"/>
                <a:cs typeface="Times New Roman" panose="02020603050405020304" pitchFamily="18" charset="0"/>
              </a:rPr>
              <a:t> </a:t>
            </a:r>
            <a:r>
              <a:rPr lang="en-US" sz="2300" smtClean="0">
                <a:latin typeface="Times New Roman" panose="02020603050405020304" pitchFamily="18" charset="0"/>
                <a:cs typeface="Times New Roman" panose="02020603050405020304" pitchFamily="18" charset="0"/>
              </a:rPr>
              <a:t>quá trình thực hiện đồ án của sinh viên.</a:t>
            </a:r>
            <a:endParaRPr lang="en-US" sz="2100">
              <a:latin typeface="Times New Roman" panose="02020603050405020304" pitchFamily="18" charset="0"/>
              <a:cs typeface="Times New Roman" panose="02020603050405020304" pitchFamily="18" charset="0"/>
            </a:endParaRPr>
          </a:p>
          <a:p>
            <a:pPr lvl="1"/>
            <a:r>
              <a:rPr lang="en-US" sz="2300">
                <a:latin typeface="Times New Roman" panose="02020603050405020304" pitchFamily="18" charset="0"/>
                <a:cs typeface="Times New Roman" panose="02020603050405020304" pitchFamily="18" charset="0"/>
              </a:rPr>
              <a:t>Xuất dữ liệu thuộc các đề tài do giảng viên quản lý ra các định dạng Excel, </a:t>
            </a:r>
            <a:r>
              <a:rPr lang="en-US" sz="2300">
                <a:latin typeface="Times New Roman" panose="02020603050405020304" pitchFamily="18" charset="0"/>
                <a:cs typeface="Times New Roman" panose="02020603050405020304" pitchFamily="18" charset="0"/>
              </a:rPr>
              <a:t>xml</a:t>
            </a:r>
            <a:r>
              <a:rPr lang="en-US" sz="2300" smtClean="0">
                <a:latin typeface="Times New Roman" panose="02020603050405020304" pitchFamily="18" charset="0"/>
                <a:cs typeface="Times New Roman" panose="02020603050405020304" pitchFamily="18" charset="0"/>
              </a:rPr>
              <a:t>, ... </a:t>
            </a:r>
            <a:endParaRPr lang="en-US" sz="2300">
              <a:latin typeface="Times New Roman" panose="02020603050405020304" pitchFamily="18" charset="0"/>
              <a:cs typeface="Times New Roman" panose="02020603050405020304" pitchFamily="18" charset="0"/>
            </a:endParaRPr>
          </a:p>
          <a:p>
            <a:pPr lvl="0"/>
            <a:r>
              <a:rPr lang="en-US" sz="2300" b="1">
                <a:latin typeface="Times New Roman" panose="02020603050405020304" pitchFamily="18" charset="0"/>
                <a:cs typeface="Times New Roman" panose="02020603050405020304" pitchFamily="18" charset="0"/>
              </a:rPr>
              <a:t>Tìm kiếm thông tin: </a:t>
            </a:r>
            <a:r>
              <a:rPr lang="en-US" sz="2300">
                <a:latin typeface="Times New Roman" panose="02020603050405020304" pitchFamily="18" charset="0"/>
                <a:cs typeface="Times New Roman" panose="02020603050405020304" pitchFamily="18" charset="0"/>
              </a:rPr>
              <a:t>chức năng cho phép người dùng tìm kiếm thông tin về giảng viên, sinh viên, đề tài,… và các tài liệu, thông báo mới của Khoa trên website. </a:t>
            </a:r>
          </a:p>
          <a:p>
            <a:pPr marL="0" indent="0">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14976337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576809" y="1884072"/>
            <a:ext cx="11036299" cy="4887264"/>
          </a:xfrm>
        </p:spPr>
        <p:txBody>
          <a:bodyPr>
            <a:normAutofit/>
          </a:bodyPr>
          <a:lstStyle/>
          <a:p>
            <a:pPr marL="0" indent="0">
              <a:buNone/>
            </a:pPr>
            <a:r>
              <a:rPr lang="en-US" sz="2400" smtClean="0">
                <a:latin typeface="Times New Roman" panose="02020603050405020304" pitchFamily="18" charset="0"/>
                <a:cs typeface="Times New Roman" pitchFamily="18" charset="0"/>
              </a:rPr>
              <a:t>2.3 </a:t>
            </a:r>
            <a:r>
              <a:rPr lang="en-US" sz="2400" b="1" smtClean="0">
                <a:latin typeface="Times New Roman" panose="02020603050405020304" pitchFamily="18" charset="0"/>
                <a:cs typeface="Times New Roman" panose="02020603050405020304" pitchFamily="18" charset="0"/>
              </a:rPr>
              <a:t>Sinh </a:t>
            </a:r>
            <a:r>
              <a:rPr lang="en-US" sz="2400" b="1">
                <a:latin typeface="Times New Roman" panose="02020603050405020304" pitchFamily="18" charset="0"/>
                <a:cs typeface="Times New Roman" panose="02020603050405020304" pitchFamily="18" charset="0"/>
              </a:rPr>
              <a:t>viên thực </a:t>
            </a:r>
            <a:r>
              <a:rPr lang="en-US" sz="2400" b="1">
                <a:latin typeface="Times New Roman" panose="02020603050405020304" pitchFamily="18" charset="0"/>
                <a:cs typeface="Times New Roman" panose="02020603050405020304" pitchFamily="18" charset="0"/>
              </a:rPr>
              <a:t>hiện </a:t>
            </a:r>
            <a:endParaRPr lang="en-US" sz="2400" smtClean="0">
              <a:latin typeface="Times New Roman" pitchFamily="18" charset="0"/>
              <a:cs typeface="Times New Roman" pitchFamily="18" charset="0"/>
            </a:endParaRPr>
          </a:p>
          <a:p>
            <a:pPr lvl="0"/>
            <a:r>
              <a:rPr lang="en-US" sz="1800" b="1">
                <a:latin typeface="Times New Roman" panose="02020603050405020304" pitchFamily="18" charset="0"/>
                <a:cs typeface="Times New Roman" panose="02020603050405020304" pitchFamily="18" charset="0"/>
              </a:rPr>
              <a:t>Chọn đề tài: </a:t>
            </a:r>
            <a:r>
              <a:rPr lang="en-US" sz="1800">
                <a:latin typeface="Times New Roman" panose="02020603050405020304" pitchFamily="18" charset="0"/>
                <a:cs typeface="Times New Roman" panose="02020603050405020304" pitchFamily="18" charset="0"/>
              </a:rPr>
              <a:t>chức năng cho phép sinh viên lựa chọn đề tài để làm đồ án.</a:t>
            </a:r>
          </a:p>
          <a:p>
            <a:pPr lvl="0"/>
            <a:r>
              <a:rPr lang="en-US" sz="1800" b="1">
                <a:latin typeface="Times New Roman" panose="02020603050405020304" pitchFamily="18" charset="0"/>
                <a:cs typeface="Times New Roman" panose="02020603050405020304" pitchFamily="18" charset="0"/>
              </a:rPr>
              <a:t>Báo cáo tiến độ thực hiện đồ án.</a:t>
            </a:r>
          </a:p>
          <a:p>
            <a:pPr lvl="0"/>
            <a:r>
              <a:rPr lang="en-US" sz="1800" b="1">
                <a:latin typeface="Times New Roman" panose="02020603050405020304" pitchFamily="18" charset="0"/>
                <a:cs typeface="Times New Roman" panose="02020603050405020304" pitchFamily="18" charset="0"/>
              </a:rPr>
              <a:t>Trò chuyện trực tuyến: </a:t>
            </a:r>
            <a:r>
              <a:rPr lang="en-US" sz="1800">
                <a:latin typeface="Times New Roman" panose="02020603050405020304" pitchFamily="18" charset="0"/>
                <a:cs typeface="Times New Roman" panose="02020603050405020304" pitchFamily="18" charset="0"/>
              </a:rPr>
              <a:t>chức năng cho phép sinh viên thực hiện trao đổi trực tiếp  với giảng viên hướng dẫn về đề tài Đồ án. </a:t>
            </a:r>
          </a:p>
          <a:p>
            <a:pPr lvl="0"/>
            <a:r>
              <a:rPr lang="en-US" sz="1800" b="1">
                <a:latin typeface="Times New Roman" panose="02020603050405020304" pitchFamily="18" charset="0"/>
                <a:cs typeface="Times New Roman" panose="02020603050405020304" pitchFamily="18" charset="0"/>
              </a:rPr>
              <a:t>Lưu trữ Đồ án: </a:t>
            </a:r>
          </a:p>
          <a:p>
            <a:pPr lvl="1"/>
            <a:r>
              <a:rPr lang="en-US" sz="1800">
                <a:latin typeface="Times New Roman" panose="02020603050405020304" pitchFamily="18" charset="0"/>
                <a:cs typeface="Times New Roman" panose="02020603050405020304" pitchFamily="18" charset="0"/>
              </a:rPr>
              <a:t>Cho phép sinh viên xem lại lịch sử quá trình cập nhập, hoàn thiện đồ án</a:t>
            </a:r>
          </a:p>
          <a:p>
            <a:pPr lvl="0"/>
            <a:r>
              <a:rPr lang="en-US" sz="1800" b="1">
                <a:latin typeface="Times New Roman" panose="02020603050405020304" pitchFamily="18" charset="0"/>
                <a:cs typeface="Times New Roman" panose="02020603050405020304" pitchFamily="18" charset="0"/>
              </a:rPr>
              <a:t>Lưu trữ online Đồ án cho sinh viên.</a:t>
            </a:r>
          </a:p>
          <a:p>
            <a:pPr lvl="1"/>
            <a:r>
              <a:rPr lang="en-US" sz="1800">
                <a:latin typeface="Times New Roman" panose="02020603050405020304" pitchFamily="18" charset="0"/>
                <a:cs typeface="Times New Roman" panose="02020603050405020304" pitchFamily="18" charset="0"/>
              </a:rPr>
              <a:t>Cho phép sinh viên tải về dữ liệu đồ án theo từng phiên bản cập nhập nội dung đồ án </a:t>
            </a:r>
          </a:p>
          <a:p>
            <a:pPr lvl="0"/>
            <a:r>
              <a:rPr lang="en-US" sz="1800" b="1">
                <a:latin typeface="Times New Roman" panose="02020603050405020304" pitchFamily="18" charset="0"/>
                <a:cs typeface="Times New Roman" panose="02020603050405020304" pitchFamily="18" charset="0"/>
              </a:rPr>
              <a:t>Tìm kiếm thông tin: </a:t>
            </a:r>
            <a:r>
              <a:rPr lang="en-US" sz="1800">
                <a:latin typeface="Times New Roman" panose="02020603050405020304" pitchFamily="18" charset="0"/>
                <a:cs typeface="Times New Roman" panose="02020603050405020304" pitchFamily="18" charset="0"/>
              </a:rPr>
              <a:t>chức năng cho phép người dùng tìm kiếm thông tin về giảng viên, sinh viên, đề tài,… và các tài liệu, thông báo mới của Khoa trên website. </a:t>
            </a:r>
          </a:p>
          <a:p>
            <a:pPr lvl="0"/>
            <a:r>
              <a:rPr lang="en-US" sz="1800">
                <a:latin typeface="Times New Roman" panose="02020603050405020304" pitchFamily="18" charset="0"/>
                <a:cs typeface="Times New Roman" panose="02020603050405020304" pitchFamily="18" charset="0"/>
              </a:rPr>
              <a:t>Xem thông báo mới và kế hoạch báo cáo tiến độ.</a:t>
            </a:r>
          </a:p>
          <a:p>
            <a:pPr marL="0" indent="0">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48799817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Yêu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TextBox 4"/>
          <p:cNvSpPr txBox="1"/>
          <p:nvPr/>
        </p:nvSpPr>
        <p:spPr>
          <a:xfrm>
            <a:off x="784964" y="1879867"/>
            <a:ext cx="9108336" cy="5355312"/>
          </a:xfrm>
          <a:prstGeom prst="rect">
            <a:avLst/>
          </a:prstGeom>
          <a:noFill/>
        </p:spPr>
        <p:txBody>
          <a:bodyPr wrap="square" rtlCol="0">
            <a:spAutoFit/>
          </a:bodyPr>
          <a:lstStyle/>
          <a:p>
            <a:pPr marL="171450" lvl="0" indent="-1714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đăng nhâp </a:t>
            </a:r>
          </a:p>
          <a:p>
            <a:pPr marL="171450" lvl="0" indent="-1714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quản lý và cập nhập thông tin đồ án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Đề tài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Chủ đề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Sinh viên thực hiện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Giáo viên hướng dẫn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Nhận xét, đánh giá nội dung đồ án</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Quản lý điểm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Thông báo thời hạn (Nộp báo cáo, Ngày báo cáo) </a:t>
            </a:r>
          </a:p>
          <a:p>
            <a:pPr marL="171450" lvl="0" indent="-1714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Quản lý </a:t>
            </a:r>
            <a:r>
              <a:rPr lang="en-US" b="1">
                <a:latin typeface="Times New Roman" panose="02020603050405020304" pitchFamily="18" charset="0"/>
                <a:cs typeface="Times New Roman" panose="02020603050405020304" pitchFamily="18" charset="0"/>
              </a:rPr>
              <a:t>tài </a:t>
            </a:r>
            <a:r>
              <a:rPr lang="en-US" b="1" smtClean="0">
                <a:latin typeface="Times New Roman" panose="02020603050405020304" pitchFamily="18" charset="0"/>
                <a:cs typeface="Times New Roman" panose="02020603050405020304" pitchFamily="18" charset="0"/>
              </a:rPr>
              <a:t>khoản (Admin)</a:t>
            </a:r>
            <a:endParaRPr lang="en-US" b="1">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Tài khoản giảng viên hướng dẫn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Tài khoản sinh viên</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Phân quyền tài khoản người dùng</a:t>
            </a:r>
          </a:p>
          <a:p>
            <a:pPr marL="171450" lvl="0" indent="-1714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xem thông tin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Xem thông tin đồ án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Xem thông tin giảng viên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Xem tin tức, thông báo </a:t>
            </a:r>
          </a:p>
          <a:p>
            <a:pPr fontAlgn="base"/>
            <a:r>
              <a:rPr lang="en-US">
                <a:latin typeface="Times New Roman" panose="02020603050405020304" pitchFamily="18" charset="0"/>
                <a:cs typeface="Times New Roman" panose="02020603050405020304" pitchFamily="18" charset="0"/>
              </a:rPr>
              <a:t> </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65807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Yêu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TextBox 4"/>
          <p:cNvSpPr txBox="1"/>
          <p:nvPr/>
        </p:nvSpPr>
        <p:spPr>
          <a:xfrm>
            <a:off x="861164" y="1956067"/>
            <a:ext cx="9108336" cy="3693319"/>
          </a:xfrm>
          <a:prstGeom prst="rect">
            <a:avLst/>
          </a:prstGeom>
          <a:noFill/>
        </p:spPr>
        <p:txBody>
          <a:bodyPr wrap="square" rtlCol="0">
            <a:spAutoFit/>
          </a:bodyPr>
          <a:lstStyle/>
          <a:p>
            <a:pPr marL="285750" lvl="0" indent="-285750" fontAlgn="base">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Chức</a:t>
            </a:r>
            <a:r>
              <a:rPr lang="en-US" b="1">
                <a:latin typeface="Times New Roman" panose="02020603050405020304" pitchFamily="18" charset="0"/>
                <a:cs typeface="Times New Roman" panose="02020603050405020304" pitchFamily="18" charset="0"/>
              </a:rPr>
              <a:t> năng tìm kiếm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Tìm kiếm thông tin đồ án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Tìm kiếm giảng viên hướng dẫn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Tìm kiếm sinh viên </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Tìm kiếm tài liệu, thông báo </a:t>
            </a:r>
          </a:p>
          <a:p>
            <a:pPr marL="285750" lvl="0" indent="-2857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thông báo tin tức mới của Khoa đến người dùng.</a:t>
            </a:r>
          </a:p>
          <a:p>
            <a:pPr marL="285750" lvl="0" indent="-2857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trò chuyện trực tuyến.</a:t>
            </a:r>
          </a:p>
          <a:p>
            <a:pPr marL="285750" lvl="0" indent="-285750" fontAlgn="base">
              <a:buFont typeface="Arial" panose="020B0604020202020204" pitchFamily="34" charset="0"/>
              <a:buChar char="•"/>
            </a:pPr>
            <a:r>
              <a:rPr lang="en-US" b="1">
                <a:latin typeface="Times New Roman" panose="02020603050405020304" pitchFamily="18" charset="0"/>
                <a:cs typeface="Times New Roman" panose="02020603050405020304" pitchFamily="18" charset="0"/>
              </a:rPr>
              <a:t>Chức năng lưu trữ thông tin.</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Upload dữ liệu.</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Download dữ liệu.</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Lưu trữ dữ liệu online</a:t>
            </a:r>
          </a:p>
          <a:p>
            <a:pPr marL="742950" lvl="1" indent="-285750" fontAlgn="base">
              <a:buFont typeface="Wingdings" panose="05000000000000000000" pitchFamily="2" charset="2"/>
              <a:buChar char="§"/>
            </a:pPr>
            <a:r>
              <a:rPr lang="en-US">
                <a:latin typeface="Times New Roman" panose="02020603050405020304" pitchFamily="18" charset="0"/>
                <a:cs typeface="Times New Roman" panose="02020603050405020304" pitchFamily="18" charset="0"/>
              </a:rPr>
              <a:t>Xuất dữ liệu ra được dưới nhiều định dạng khác nhau (xml, excel,… )</a:t>
            </a:r>
          </a:p>
          <a:p>
            <a:pPr fontAlgn="base"/>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42989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0156" y="3053834"/>
            <a:ext cx="9184344" cy="830997"/>
          </a:xfrm>
          <a:prstGeom prst="rect">
            <a:avLst/>
          </a:prstGeom>
          <a:ln w="38100">
            <a:solidFill>
              <a:schemeClr val="tx1"/>
            </a:solidFill>
          </a:ln>
        </p:spPr>
        <p:txBody>
          <a:bodyPr wrap="square">
            <a:spAutoFit/>
          </a:bodyPr>
          <a:lstStyle/>
          <a:p>
            <a:pPr algn="ctr"/>
            <a:r>
              <a:rPr lang="en-US" sz="4800">
                <a:effectLst>
                  <a:outerShdw blurRad="50800" dist="38100" dir="13500000" algn="br" rotWithShape="0">
                    <a:prstClr val="black">
                      <a:alpha val="40000"/>
                    </a:prstClr>
                  </a:outerShdw>
                </a:effectLst>
                <a:latin typeface=".VnBlack" panose="020B7200000000000000" pitchFamily="34" charset="0"/>
              </a:rPr>
              <a:t>Thank you for Watching!</a:t>
            </a:r>
          </a:p>
        </p:txBody>
      </p:sp>
    </p:spTree>
    <p:extLst>
      <p:ext uri="{BB962C8B-B14F-4D97-AF65-F5344CB8AC3E}">
        <p14:creationId xmlns:p14="http://schemas.microsoft.com/office/powerpoint/2010/main" val="335064439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5837" y="466343"/>
            <a:ext cx="9628632" cy="1362113"/>
          </a:xfrm>
        </p:spPr>
        <p:txBody>
          <a:bodyPr>
            <a:normAutofit/>
          </a:bodyPr>
          <a:lstStyle/>
          <a:p>
            <a:r>
              <a:rPr lang="en-US" sz="3200" u="sng" err="1">
                <a:latin typeface="Times New Roman" pitchFamily="18" charset="0"/>
                <a:cs typeface="Times New Roman" pitchFamily="18" charset="0"/>
              </a:rPr>
              <a:t>Nội</a:t>
            </a:r>
            <a:r>
              <a:rPr lang="en-US" sz="3200" u="sng">
                <a:latin typeface="Times New Roman" pitchFamily="18" charset="0"/>
                <a:cs typeface="Times New Roman" pitchFamily="18" charset="0"/>
              </a:rPr>
              <a:t> dung </a:t>
            </a:r>
            <a:r>
              <a:rPr lang="en-US" sz="3200" u="sng" err="1">
                <a:latin typeface="Times New Roman" pitchFamily="18" charset="0"/>
                <a:cs typeface="Times New Roman" pitchFamily="18" charset="0"/>
              </a:rPr>
              <a:t>trình</a:t>
            </a:r>
            <a:r>
              <a:rPr lang="en-US" sz="3200" u="sng">
                <a:latin typeface="Times New Roman" pitchFamily="18" charset="0"/>
                <a:cs typeface="Times New Roman" pitchFamily="18" charset="0"/>
              </a:rPr>
              <a:t> </a:t>
            </a:r>
            <a:r>
              <a:rPr lang="en-US" sz="3200" u="sng" err="1">
                <a:latin typeface="Times New Roman" pitchFamily="18" charset="0"/>
                <a:cs typeface="Times New Roman" pitchFamily="18" charset="0"/>
              </a:rPr>
              <a:t>bày</a:t>
            </a:r>
            <a:r>
              <a:rPr lang="en-US" sz="3200" u="sng">
                <a:latin typeface="Times New Roman" pitchFamily="18" charset="0"/>
                <a:cs typeface="Times New Roman" pitchFamily="18" charset="0"/>
              </a:rPr>
              <a:t>:</a:t>
            </a:r>
          </a:p>
        </p:txBody>
      </p:sp>
      <p:sp>
        <p:nvSpPr>
          <p:cNvPr id="14" name="Content Placeholder 2"/>
          <p:cNvSpPr>
            <a:spLocks noGrp="1"/>
          </p:cNvSpPr>
          <p:nvPr>
            <p:ph idx="1"/>
          </p:nvPr>
        </p:nvSpPr>
        <p:spPr>
          <a:xfrm>
            <a:off x="1280160" y="1966586"/>
            <a:ext cx="9628632" cy="4684735"/>
          </a:xfrm>
        </p:spPr>
        <p:txBody>
          <a:bodyPr>
            <a:normAutofit lnSpcReduction="10000"/>
          </a:bodyPr>
          <a:lstStyle/>
          <a:p>
            <a:pPr algn="just"/>
            <a:r>
              <a:rPr lang="en-US" sz="1900" b="1" err="1">
                <a:solidFill>
                  <a:schemeClr val="tx2"/>
                </a:solidFill>
                <a:latin typeface="Times New Roman" pitchFamily="18" charset="0"/>
                <a:cs typeface="Times New Roman" pitchFamily="18" charset="0"/>
              </a:rPr>
              <a:t>Chương</a:t>
            </a:r>
            <a:r>
              <a:rPr lang="en-US" sz="1900" b="1">
                <a:solidFill>
                  <a:schemeClr val="tx2"/>
                </a:solidFill>
                <a:latin typeface="Times New Roman" pitchFamily="18" charset="0"/>
                <a:cs typeface="Times New Roman" pitchFamily="18" charset="0"/>
              </a:rPr>
              <a:t> 1: </a:t>
            </a:r>
            <a:r>
              <a:rPr lang="en-US" sz="1900" b="1" err="1">
                <a:solidFill>
                  <a:schemeClr val="tx2"/>
                </a:solidFill>
                <a:latin typeface="Times New Roman" pitchFamily="18" charset="0"/>
                <a:cs typeface="Times New Roman" pitchFamily="18" charset="0"/>
              </a:rPr>
              <a:t>Tổng</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quan</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đề</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tài</a:t>
            </a:r>
            <a:endParaRPr lang="en-US" sz="1900" b="1">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1. </a:t>
            </a:r>
            <a:r>
              <a:rPr lang="en-US" sz="1900" err="1">
                <a:solidFill>
                  <a:schemeClr val="tx2"/>
                </a:solidFill>
                <a:latin typeface="Times New Roman" pitchFamily="18" charset="0"/>
                <a:cs typeface="Times New Roman" pitchFamily="18" charset="0"/>
              </a:rPr>
              <a:t>Đặt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vấn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đề</a:t>
            </a:r>
            <a:endParaRPr lang="en-US" sz="1900">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2. </a:t>
            </a:r>
            <a:r>
              <a:rPr lang="en-US" sz="1900" err="1">
                <a:solidFill>
                  <a:schemeClr val="tx2"/>
                </a:solidFill>
                <a:latin typeface="Times New Roman" pitchFamily="18" charset="0"/>
                <a:cs typeface="Times New Roman" pitchFamily="18" charset="0"/>
              </a:rPr>
              <a:t>Mục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tiêu</a:t>
            </a:r>
            <a:r>
              <a:rPr lang="en-US" sz="1900">
                <a:solidFill>
                  <a:schemeClr val="tx2"/>
                </a:solidFill>
                <a:latin typeface="Times New Roman" pitchFamily="18" charset="0"/>
                <a:cs typeface="Times New Roman" pitchFamily="18" charset="0"/>
              </a:rPr>
              <a:t> &amp; </a:t>
            </a:r>
            <a:r>
              <a:rPr lang="en-US" sz="1900" err="1">
                <a:solidFill>
                  <a:schemeClr val="tx2"/>
                </a:solidFill>
                <a:latin typeface="Times New Roman" pitchFamily="18" charset="0"/>
                <a:cs typeface="Times New Roman" pitchFamily="18" charset="0"/>
              </a:rPr>
              <a:t>nhiệm</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vụ</a:t>
            </a:r>
            <a:endParaRPr lang="en-US" sz="1900">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3. </a:t>
            </a:r>
            <a:r>
              <a:rPr lang="en-US" sz="1900" err="1">
                <a:solidFill>
                  <a:schemeClr val="tx2"/>
                </a:solidFill>
                <a:latin typeface="Times New Roman" pitchFamily="18" charset="0"/>
                <a:cs typeface="Times New Roman" pitchFamily="18" charset="0"/>
              </a:rPr>
              <a:t>Đối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tượng</a:t>
            </a:r>
            <a:r>
              <a:rPr lang="en-US" sz="1900">
                <a:solidFill>
                  <a:schemeClr val="tx2"/>
                </a:solidFill>
                <a:latin typeface="Times New Roman" pitchFamily="18" charset="0"/>
                <a:cs typeface="Times New Roman" pitchFamily="18" charset="0"/>
              </a:rPr>
              <a:t> &amp; </a:t>
            </a:r>
            <a:r>
              <a:rPr lang="en-US" sz="1900" err="1">
                <a:solidFill>
                  <a:schemeClr val="tx2"/>
                </a:solidFill>
                <a:latin typeface="Times New Roman" pitchFamily="18" charset="0"/>
                <a:cs typeface="Times New Roman" pitchFamily="18" charset="0"/>
              </a:rPr>
              <a:t>phạm</a:t>
            </a:r>
            <a:r>
              <a:rPr lang="en-US" sz="1900">
                <a:solidFill>
                  <a:schemeClr val="tx2"/>
                </a:solidFill>
                <a:latin typeface="Times New Roman" pitchFamily="18" charset="0"/>
                <a:cs typeface="Times New Roman" pitchFamily="18" charset="0"/>
              </a:rPr>
              <a:t> vi </a:t>
            </a:r>
            <a:r>
              <a:rPr lang="en-US" sz="1900" err="1">
                <a:solidFill>
                  <a:schemeClr val="tx2"/>
                </a:solidFill>
                <a:latin typeface="Times New Roman" pitchFamily="18" charset="0"/>
                <a:cs typeface="Times New Roman" pitchFamily="18" charset="0"/>
              </a:rPr>
              <a:t>nghiên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cứu</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4. </a:t>
            </a:r>
            <a:r>
              <a:rPr lang="en-US" sz="1900" err="1">
                <a:solidFill>
                  <a:schemeClr val="tx2"/>
                </a:solidFill>
                <a:latin typeface="Times New Roman" pitchFamily="18" charset="0"/>
                <a:cs typeface="Times New Roman" pitchFamily="18" charset="0"/>
              </a:rPr>
              <a:t>Khảo</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sát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yêu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cầu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người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sử</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dụng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5. </a:t>
            </a:r>
            <a:r>
              <a:rPr lang="en-US" sz="1900" err="1" smtClean="0">
                <a:solidFill>
                  <a:schemeClr val="tx2"/>
                </a:solidFill>
                <a:latin typeface="Times New Roman" pitchFamily="18" charset="0"/>
                <a:cs typeface="Times New Roman" pitchFamily="18" charset="0"/>
              </a:rPr>
              <a:t>Quy</a:t>
            </a:r>
            <a:r>
              <a:rPr lang="en-US" sz="1900" smtClean="0">
                <a:solidFill>
                  <a:schemeClr val="tx2"/>
                </a:solidFill>
                <a:latin typeface="Times New Roman" pitchFamily="18" charset="0"/>
                <a:cs typeface="Times New Roman" pitchFamily="18" charset="0"/>
              </a:rPr>
              <a:t> </a:t>
            </a:r>
            <a:r>
              <a:rPr lang="en-US" sz="1900" err="1" smtClean="0">
                <a:solidFill>
                  <a:schemeClr val="tx2"/>
                </a:solidFill>
                <a:latin typeface="Times New Roman" pitchFamily="18" charset="0"/>
                <a:cs typeface="Times New Roman" pitchFamily="18" charset="0"/>
              </a:rPr>
              <a:t>trình</a:t>
            </a:r>
            <a:r>
              <a:rPr lang="en-US" sz="1900" smtClean="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chung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6. </a:t>
            </a:r>
            <a:r>
              <a:rPr lang="en-US" sz="1900" err="1">
                <a:solidFill>
                  <a:schemeClr val="tx2"/>
                </a:solidFill>
                <a:latin typeface="Times New Roman" pitchFamily="18" charset="0"/>
                <a:cs typeface="Times New Roman" pitchFamily="18" charset="0"/>
              </a:rPr>
              <a:t>Phương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pháp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nghiên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cứu</a:t>
            </a:r>
            <a:r>
              <a:rPr lang="en-US" sz="1900">
                <a:solidFill>
                  <a:schemeClr val="tx2"/>
                </a:solidFill>
                <a:latin typeface="Times New Roman" pitchFamily="18" charset="0"/>
                <a:cs typeface="Times New Roman" pitchFamily="18" charset="0"/>
              </a:rPr>
              <a:t>.</a:t>
            </a:r>
          </a:p>
          <a:p>
            <a:pPr algn="just"/>
            <a:r>
              <a:rPr lang="en-US" sz="1900" b="1" err="1">
                <a:solidFill>
                  <a:schemeClr val="tx2"/>
                </a:solidFill>
                <a:latin typeface="Times New Roman" pitchFamily="18" charset="0"/>
                <a:cs typeface="Times New Roman" pitchFamily="18" charset="0"/>
              </a:rPr>
              <a:t>Chương</a:t>
            </a:r>
            <a:r>
              <a:rPr lang="en-US" sz="1900" b="1">
                <a:solidFill>
                  <a:schemeClr val="tx2"/>
                </a:solidFill>
                <a:latin typeface="Times New Roman" pitchFamily="18" charset="0"/>
                <a:cs typeface="Times New Roman" pitchFamily="18" charset="0"/>
              </a:rPr>
              <a:t> 2: </a:t>
            </a:r>
            <a:r>
              <a:rPr lang="en-US" sz="1900" b="1" err="1">
                <a:solidFill>
                  <a:schemeClr val="tx2"/>
                </a:solidFill>
                <a:latin typeface="Times New Roman" pitchFamily="18" charset="0"/>
                <a:cs typeface="Times New Roman" pitchFamily="18" charset="0"/>
              </a:rPr>
              <a:t>Phân</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tích</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thiết</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kế</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hệ</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thống</a:t>
            </a:r>
            <a:endParaRPr lang="en-US" sz="1900" b="1">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1. </a:t>
            </a:r>
            <a:r>
              <a:rPr lang="en-US" sz="1900" err="1">
                <a:solidFill>
                  <a:schemeClr val="tx2"/>
                </a:solidFill>
                <a:latin typeface="Times New Roman" pitchFamily="18" charset="0"/>
                <a:cs typeface="Times New Roman" pitchFamily="18" charset="0"/>
              </a:rPr>
              <a:t>Mục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đích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cơ</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bản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2. </a:t>
            </a:r>
            <a:r>
              <a:rPr lang="en-US" sz="1900" err="1">
                <a:solidFill>
                  <a:schemeClr val="tx2"/>
                </a:solidFill>
                <a:latin typeface="Times New Roman" pitchFamily="18" charset="0"/>
                <a:cs typeface="Times New Roman" pitchFamily="18" charset="0"/>
              </a:rPr>
              <a:t>Nghiệp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vụ</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3. </a:t>
            </a:r>
            <a:r>
              <a:rPr lang="en-US" sz="1900" err="1">
                <a:solidFill>
                  <a:schemeClr val="tx2"/>
                </a:solidFill>
                <a:latin typeface="Times New Roman" pitchFamily="18" charset="0"/>
                <a:cs typeface="Times New Roman" pitchFamily="18" charset="0"/>
              </a:rPr>
              <a:t>Yêu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cầu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endParaRPr lang="en-US">
              <a:solidFill>
                <a:schemeClr val="tx2"/>
              </a:solidFill>
              <a:latin typeface="Times New Roman" pitchFamily="18" charset="0"/>
              <a:cs typeface="Times New Roman" pitchFamily="18" charset="0"/>
            </a:endParaRPr>
          </a:p>
          <a:p>
            <a:pPr marL="0" indent="0" algn="just">
              <a:buNone/>
            </a:pPr>
            <a:endParaRPr lang="en-US">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44035568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Times New Roman" pitchFamily="18" charset="0"/>
                <a:cs typeface="Times New Roman" pitchFamily="18" charset="0"/>
              </a:rPr>
              <a:t>Chương</a:t>
            </a:r>
            <a:r>
              <a:rPr lang="en-US">
                <a:latin typeface="Times New Roman" pitchFamily="18" charset="0"/>
                <a:cs typeface="Times New Roman" pitchFamily="18" charset="0"/>
              </a:rPr>
              <a:t> 1: </a:t>
            </a:r>
            <a:r>
              <a:rPr lang="en-US" err="1">
                <a:latin typeface="Times New Roman" pitchFamily="18" charset="0"/>
                <a:cs typeface="Times New Roman" pitchFamily="18" charset="0"/>
              </a:rPr>
              <a:t>Tổng</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đề</a:t>
            </a:r>
            <a:r>
              <a:rPr lang="en-US">
                <a:latin typeface="Times New Roman" pitchFamily="18" charset="0"/>
                <a:cs typeface="Times New Roman" pitchFamily="18" charset="0"/>
              </a:rPr>
              <a:t> </a:t>
            </a:r>
            <a:r>
              <a:rPr lang="en-US" err="1">
                <a:latin typeface="Times New Roman" pitchFamily="18" charset="0"/>
                <a:cs typeface="Times New Roman" pitchFamily="18" charset="0"/>
              </a:rPr>
              <a:t>tài</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1077238" y="2091847"/>
            <a:ext cx="9831554" cy="4321479"/>
          </a:xfrm>
        </p:spPr>
        <p:txBody>
          <a:bodyPr>
            <a:normAutofit/>
          </a:bodyPr>
          <a:lstStyle/>
          <a:p>
            <a:pPr marL="457200" indent="-457200">
              <a:lnSpc>
                <a:spcPct val="120000"/>
              </a:lnSpc>
              <a:spcBef>
                <a:spcPts val="600"/>
              </a:spcBef>
              <a:buAutoNum type="arabicPeriod"/>
            </a:pPr>
            <a:r>
              <a:rPr lang="en-US" sz="3100" b="1" u="sng" err="1">
                <a:solidFill>
                  <a:schemeClr val="tx2"/>
                </a:solidFill>
                <a:latin typeface="Times New Roman" panose="02020603050405020304" pitchFamily="18" charset="0"/>
                <a:cs typeface="Times New Roman" pitchFamily="18" charset="0"/>
              </a:rPr>
              <a:t>Đặt</a:t>
            </a:r>
            <a:r>
              <a:rPr lang="en-US" sz="3100" b="1" u="sng">
                <a:solidFill>
                  <a:schemeClr val="tx2"/>
                </a:solidFill>
                <a:latin typeface="Times New Roman" pitchFamily="18" charset="0"/>
                <a:cs typeface="Times New Roman" pitchFamily="18" charset="0"/>
              </a:rPr>
              <a:t> </a:t>
            </a:r>
            <a:r>
              <a:rPr lang="en-US" sz="3100" b="1" u="sng" err="1">
                <a:solidFill>
                  <a:schemeClr val="tx2"/>
                </a:solidFill>
                <a:latin typeface="Times New Roman" pitchFamily="18" charset="0"/>
                <a:cs typeface="Times New Roman" pitchFamily="18" charset="0"/>
              </a:rPr>
              <a:t>vấn</a:t>
            </a:r>
            <a:r>
              <a:rPr lang="en-US" sz="3100" b="1" u="sng">
                <a:solidFill>
                  <a:schemeClr val="tx2"/>
                </a:solidFill>
                <a:latin typeface="Times New Roman" pitchFamily="18" charset="0"/>
                <a:cs typeface="Times New Roman" pitchFamily="18" charset="0"/>
              </a:rPr>
              <a:t> </a:t>
            </a:r>
            <a:r>
              <a:rPr lang="en-US" sz="3100" b="1" u="sng" err="1">
                <a:solidFill>
                  <a:schemeClr val="tx2"/>
                </a:solidFill>
                <a:latin typeface="Times New Roman" pitchFamily="18" charset="0"/>
                <a:cs typeface="Times New Roman" pitchFamily="18" charset="0"/>
              </a:rPr>
              <a:t>đề</a:t>
            </a:r>
            <a:r>
              <a:rPr lang="en-US" sz="3100" b="1">
                <a:solidFill>
                  <a:schemeClr val="tx2"/>
                </a:solidFill>
                <a:latin typeface="Times New Roman" pitchFamily="18" charset="0"/>
                <a:cs typeface="Times New Roman" pitchFamily="18" charset="0"/>
              </a:rPr>
              <a:t>:</a:t>
            </a:r>
          </a:p>
          <a:p>
            <a:pPr>
              <a:lnSpc>
                <a:spcPct val="120000"/>
              </a:lnSpc>
              <a:spcBef>
                <a:spcPts val="600"/>
              </a:spcBef>
            </a:pPr>
            <a:r>
              <a:rPr lang="en-US" sz="2000">
                <a:solidFill>
                  <a:schemeClr val="tx2"/>
                </a:solidFill>
                <a:latin typeface="Times New Roman" panose="02020603050405020304" pitchFamily="18" charset="0"/>
                <a:cs typeface="Times New Roman" panose="02020603050405020304" pitchFamily="18" charset="0"/>
              </a:rPr>
              <a:t> </a:t>
            </a: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4.0 </a:t>
            </a:r>
            <a:r>
              <a:rPr lang="en-US" sz="2000" err="1">
                <a:solidFill>
                  <a:schemeClr val="tx2"/>
                </a:solidFill>
                <a:latin typeface="Times New Roman" pitchFamily="18" charset="0"/>
                <a:cs typeface="Times New Roman" pitchFamily="18" charset="0"/>
              </a:rPr>
              <a:t>như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hiện</a:t>
            </a:r>
            <a:r>
              <a:rPr lang="en-US" sz="2000">
                <a:solidFill>
                  <a:schemeClr val="tx2"/>
                </a:solidFill>
                <a:latin typeface="Times New Roman" pitchFamily="18" charset="0"/>
                <a:cs typeface="Times New Roman" pitchFamily="18" charset="0"/>
              </a:rPr>
              <a:t> nay, </a:t>
            </a:r>
            <a:r>
              <a:rPr lang="en-US" sz="2000" err="1">
                <a:solidFill>
                  <a:schemeClr val="tx2"/>
                </a:solidFill>
                <a:latin typeface="Times New Roman" pitchFamily="18" charset="0"/>
                <a:cs typeface="Times New Roman" pitchFamily="18" charset="0"/>
              </a:rPr>
              <a:t>bất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lĩnh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nào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nghê</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thông</a:t>
            </a:r>
            <a:r>
              <a:rPr lang="en-US" sz="2000">
                <a:solidFill>
                  <a:schemeClr val="tx2"/>
                </a:solidFill>
                <a:latin typeface="Times New Roman" pitchFamily="18" charset="0"/>
                <a:cs typeface="Times New Roman" pitchFamily="18" charset="0"/>
              </a:rPr>
              <a:t> tin </a:t>
            </a:r>
            <a:r>
              <a:rPr lang="en-US" sz="2000" err="1">
                <a:solidFill>
                  <a:schemeClr val="tx2"/>
                </a:solidFill>
                <a:latin typeface="Times New Roman" pitchFamily="18" charset="0"/>
                <a:cs typeface="Times New Roman" pitchFamily="18" charset="0"/>
              </a:rPr>
              <a:t>để</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quyết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mềm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tuyến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đang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được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rất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nhiều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người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quan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tâm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Đối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thuộc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diện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chính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sách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nói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chung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Phạm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Kỹ</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nói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riêng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thông</a:t>
            </a:r>
            <a:r>
              <a:rPr lang="en-US" sz="2000">
                <a:solidFill>
                  <a:schemeClr val="tx2"/>
                </a:solidFill>
                <a:latin typeface="Times New Roman" pitchFamily="18" charset="0"/>
                <a:cs typeface="Times New Roman" pitchFamily="18" charset="0"/>
              </a:rPr>
              <a:t> tin </a:t>
            </a:r>
            <a:r>
              <a:rPr lang="en-US" sz="2000" err="1">
                <a:solidFill>
                  <a:schemeClr val="tx2"/>
                </a:solidFill>
                <a:latin typeface="Times New Roman" pitchFamily="18" charset="0"/>
                <a:cs typeface="Times New Roman" pitchFamily="18" charset="0"/>
              </a:rPr>
              <a:t>hỗ</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trợ</a:t>
            </a:r>
            <a:r>
              <a:rPr lang="en-US" sz="2000">
                <a:solidFill>
                  <a:schemeClr val="tx2"/>
                </a:solidFill>
                <a:latin typeface="Times New Roman" pitchFamily="18" charset="0"/>
                <a:cs typeface="Times New Roman" pitchFamily="18" charset="0"/>
              </a:rPr>
              <a:t>.</a:t>
            </a:r>
          </a:p>
          <a:p>
            <a:pPr>
              <a:lnSpc>
                <a:spcPct val="120000"/>
              </a:lnSpc>
              <a:spcBef>
                <a:spcPts val="600"/>
              </a:spcBef>
            </a:pP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số</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lượng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ngày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càng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tăng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nhận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xét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đánh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tiền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độ</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bị</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hướng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nhiều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không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thể</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báo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một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vậy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một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hiệu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sự</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thiết</a:t>
            </a:r>
            <a:r>
              <a:rPr lang="en-US" sz="2000">
                <a:solidFill>
                  <a:schemeClr val="tx2"/>
                </a:solidFill>
                <a:latin typeface="Times New Roman" pitchFamily="18" charset="0"/>
                <a:cs typeface="Times New Roman" pitchFamily="18" charset="0"/>
              </a:rPr>
              <a:t>.</a:t>
            </a:r>
          </a:p>
        </p:txBody>
      </p:sp>
    </p:spTree>
    <p:extLst>
      <p:ext uri="{BB962C8B-B14F-4D97-AF65-F5344CB8AC3E}">
        <p14:creationId xmlns:p14="http://schemas.microsoft.com/office/powerpoint/2010/main" val="207120828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 </a:t>
            </a:r>
            <a:r>
              <a:rPr lang="en-US" err="1">
                <a:latin typeface="Times New Roman" pitchFamily="18" charset="0"/>
                <a:cs typeface="Times New Roman" pitchFamily="18" charset="0"/>
              </a:rPr>
              <a:t>Mục</a:t>
            </a:r>
            <a:r>
              <a:rPr lang="en-US">
                <a:latin typeface="Times New Roman" pitchFamily="18" charset="0"/>
                <a:cs typeface="Times New Roman" pitchFamily="18" charset="0"/>
              </a:rPr>
              <a:t> </a:t>
            </a:r>
            <a:r>
              <a:rPr lang="en-US" err="1">
                <a:latin typeface="Times New Roman" pitchFamily="18" charset="0"/>
                <a:cs typeface="Times New Roman" pitchFamily="18" charset="0"/>
              </a:rPr>
              <a:t>tiêu</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nhiệm</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endParaRPr lang="en-US"/>
          </a:p>
        </p:txBody>
      </p:sp>
      <p:sp>
        <p:nvSpPr>
          <p:cNvPr id="3" name="Content Placeholder 2"/>
          <p:cNvSpPr>
            <a:spLocks noGrp="1"/>
          </p:cNvSpPr>
          <p:nvPr>
            <p:ph idx="1"/>
          </p:nvPr>
        </p:nvSpPr>
        <p:spPr>
          <a:xfrm>
            <a:off x="940904" y="2011680"/>
            <a:ext cx="10046095" cy="4206240"/>
          </a:xfrm>
        </p:spPr>
        <p:txBody>
          <a:bodyPr/>
          <a:lstStyle/>
          <a:p>
            <a:pPr marL="0" indent="0">
              <a:buNone/>
            </a:pPr>
            <a:r>
              <a:rPr lang="en-US" sz="2400" b="1" smtClean="0">
                <a:solidFill>
                  <a:schemeClr val="tx2"/>
                </a:solidFill>
                <a:latin typeface="Times New Roman" pitchFamily="18" charset="0"/>
                <a:cs typeface="Times New Roman" pitchFamily="18" charset="0"/>
              </a:rPr>
              <a:t>2.1</a:t>
            </a:r>
            <a:r>
              <a:rPr lang="en-US" sz="2400" b="1">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Mục</a:t>
            </a:r>
            <a:r>
              <a:rPr lang="en-US" sz="2400" b="1" u="sng">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tiêu</a:t>
            </a:r>
            <a:r>
              <a:rPr lang="en-US" sz="2400" b="1" u="sng">
                <a:solidFill>
                  <a:schemeClr val="tx2"/>
                </a:solidFill>
                <a:latin typeface="Times New Roman" pitchFamily="18" charset="0"/>
                <a:cs typeface="Times New Roman" pitchFamily="18" charset="0"/>
              </a:rPr>
              <a:t>:</a:t>
            </a:r>
          </a:p>
          <a:p>
            <a:pPr marL="0" indent="0">
              <a:buNone/>
            </a:pPr>
            <a:r>
              <a:rPr lang="en-US" sz="2000" smtClean="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Phân</a:t>
            </a:r>
            <a:r>
              <a:rPr lang="en-US" sz="2000" smtClean="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tích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dựng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tối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nghiệp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dành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Sư</a:t>
            </a:r>
            <a:r>
              <a:rPr lang="en-US" sz="200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phạm</a:t>
            </a:r>
            <a:r>
              <a:rPr lang="en-US" sz="2000" smtClean="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Kỹ</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góp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nâng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cao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sự</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tiện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những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làm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hướng</a:t>
            </a:r>
            <a:r>
              <a:rPr lang="en-US" sz="2000" smtClean="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đề</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tài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giúp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tiết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kiệm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gian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sức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trong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số</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phát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triển</a:t>
            </a:r>
            <a:endParaRPr lang="en-US" sz="2000">
              <a:solidFill>
                <a:schemeClr val="tx2"/>
              </a:solidFill>
              <a:latin typeface="Times New Roman" pitchFamily="18" charset="0"/>
              <a:cs typeface="Times New Roman" pitchFamily="18" charset="0"/>
            </a:endParaRPr>
          </a:p>
          <a:p>
            <a:pPr marL="0" indent="0">
              <a:buNone/>
            </a:pPr>
            <a:r>
              <a:rPr lang="en-US" sz="1800">
                <a:solidFill>
                  <a:schemeClr val="tx2"/>
                </a:solidFill>
                <a:latin typeface="Times New Roman" pitchFamily="18" charset="0"/>
                <a:cs typeface="Times New Roman" pitchFamily="18" charset="0"/>
              </a:rPr>
              <a:t>	</a:t>
            </a:r>
          </a:p>
          <a:p>
            <a:pPr marL="0" indent="0">
              <a:buNone/>
            </a:pPr>
            <a:r>
              <a:rPr lang="en-US" sz="2400" b="1" smtClean="0">
                <a:solidFill>
                  <a:schemeClr val="tx2"/>
                </a:solidFill>
                <a:latin typeface="Times New Roman" pitchFamily="18" charset="0"/>
                <a:cs typeface="Times New Roman" pitchFamily="18" charset="0"/>
              </a:rPr>
              <a:t>2.2</a:t>
            </a:r>
            <a:r>
              <a:rPr lang="en-US" sz="2400" b="1">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Nhiệm</a:t>
            </a:r>
            <a:r>
              <a:rPr lang="en-US" sz="2400" b="1" u="sng">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vụ</a:t>
            </a:r>
            <a:r>
              <a:rPr lang="en-US" sz="2400" b="1" u="sng">
                <a:solidFill>
                  <a:schemeClr val="tx2"/>
                </a:solidFill>
                <a:latin typeface="Times New Roman" pitchFamily="18" charset="0"/>
                <a:cs typeface="Times New Roman" pitchFamily="18" charset="0"/>
              </a:rPr>
              <a:t>:</a:t>
            </a:r>
          </a:p>
          <a:p>
            <a:pPr marL="0" indent="0">
              <a:buNone/>
            </a:pPr>
            <a:r>
              <a:rPr lang="en-US" sz="2400">
                <a:solidFill>
                  <a:schemeClr val="tx2"/>
                </a:solidFill>
                <a:latin typeface="Times New Roman" pitchFamily="18" charset="0"/>
                <a:cs typeface="Times New Roman" pitchFamily="18" charset="0"/>
              </a:rPr>
              <a:t>	</a:t>
            </a:r>
            <a:r>
              <a:rPr lang="en-US" sz="2000" err="1" smtClean="0">
                <a:solidFill>
                  <a:schemeClr val="tx2"/>
                </a:solidFill>
                <a:latin typeface="Times New Roman" pitchFamily="18" charset="0"/>
                <a:cs typeface="Times New Roman" pitchFamily="18" charset="0"/>
              </a:rPr>
              <a:t>Nghiên</a:t>
            </a:r>
            <a:r>
              <a:rPr lang="en-US" sz="2000" smtClean="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cứu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nắm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vững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trình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dưng</a:t>
            </a:r>
            <a:r>
              <a:rPr lang="en-US" sz="2000">
                <a:solidFill>
                  <a:schemeClr val="tx2"/>
                </a:solidFill>
                <a:latin typeface="Times New Roman" pitchFamily="18" charset="0"/>
                <a:cs typeface="Times New Roman" pitchFamily="18" charset="0"/>
              </a:rPr>
              <a:t> 1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hoàn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chỉnh</a:t>
            </a:r>
            <a:r>
              <a:rPr lang="en-US" sz="2000">
                <a:solidFill>
                  <a:schemeClr val="tx2"/>
                </a:solidFill>
                <a:latin typeface="Times New Roman" pitchFamily="18" charset="0"/>
                <a:cs typeface="Times New Roman" pitchFamily="18" charset="0"/>
              </a:rPr>
              <a:t>.</a:t>
            </a:r>
          </a:p>
          <a:p>
            <a:pPr marL="0" indent="0">
              <a:buNone/>
            </a:pPr>
            <a:endParaRPr lang="en-US" sz="1800">
              <a:solidFill>
                <a:schemeClr val="tx2"/>
              </a:solidFill>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56438325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Phạm</a:t>
            </a:r>
            <a:r>
              <a:rPr lang="en-US">
                <a:latin typeface="Times New Roman" pitchFamily="18" charset="0"/>
                <a:cs typeface="Times New Roman" pitchFamily="18" charset="0"/>
              </a:rPr>
              <a:t> vi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marL="0" indent="0">
              <a:buNone/>
            </a:pPr>
            <a:r>
              <a:rPr lang="en-US" sz="2400" b="1" smtClean="0">
                <a:latin typeface="Times New Roman" pitchFamily="18" charset="0"/>
                <a:cs typeface="Times New Roman" pitchFamily="18" charset="0"/>
              </a:rPr>
              <a:t>3.1</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Đối</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tượng</a:t>
            </a:r>
            <a:r>
              <a:rPr lang="en-US" sz="2400" b="1">
                <a:latin typeface="Times New Roman" pitchFamily="18" charset="0"/>
                <a:cs typeface="Times New Roman" pitchFamily="18" charset="0"/>
              </a:rPr>
              <a:t>:</a:t>
            </a:r>
          </a:p>
          <a:p>
            <a:pPr lvl="0"/>
            <a:r>
              <a:rPr lang="en-US" b="1" err="1">
                <a:latin typeface="Times New Roman" pitchFamily="18" charset="0"/>
                <a:cs typeface="Times New Roman" pitchFamily="18" charset="0"/>
              </a:rPr>
              <a:t>Giảng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viên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hướng</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dẫn</a:t>
            </a:r>
            <a:endParaRPr lang="en-US" b="1">
              <a:latin typeface="Times New Roman" pitchFamily="18" charset="0"/>
              <a:cs typeface="Times New Roman" pitchFamily="18" charset="0"/>
            </a:endParaRPr>
          </a:p>
          <a:p>
            <a:pPr lvl="1"/>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sinh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tài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đồ</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a:t>
            </a:r>
          </a:p>
          <a:p>
            <a:pPr lvl="0"/>
            <a:r>
              <a:rPr lang="en-US" b="1" err="1">
                <a:latin typeface="Times New Roman" pitchFamily="18" charset="0"/>
                <a:cs typeface="Times New Roman" pitchFamily="18" charset="0"/>
              </a:rPr>
              <a:t>Sinh</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viên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trường</a:t>
            </a:r>
            <a:endParaRPr lang="en-US" b="1">
              <a:latin typeface="Times New Roman" pitchFamily="18" charset="0"/>
              <a:cs typeface="Times New Roman" pitchFamily="18" charset="0"/>
            </a:endParaRPr>
          </a:p>
          <a:p>
            <a:pPr lvl="1"/>
            <a:r>
              <a:rPr lang="en-US" sz="2200" err="1">
                <a:latin typeface="Times New Roman" pitchFamily="18" charset="0"/>
                <a:cs typeface="Times New Roman" pitchFamily="18" charset="0"/>
              </a:rPr>
              <a:t>Báo</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cáo</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tiến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đồ</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lưu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trữ</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a:t>
            </a:r>
          </a:p>
          <a:p>
            <a:pPr lvl="0"/>
            <a:r>
              <a:rPr lang="en-US" b="1" err="1">
                <a:latin typeface="Times New Roman" pitchFamily="18" charset="0"/>
                <a:cs typeface="Times New Roman" pitchFamily="18" charset="0"/>
              </a:rPr>
              <a:t>Quản</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trị</a:t>
            </a:r>
            <a:r>
              <a:rPr lang="en-US" b="1">
                <a:latin typeface="Times New Roman" pitchFamily="18" charset="0"/>
                <a:cs typeface="Times New Roman" pitchFamily="18" charset="0"/>
              </a:rPr>
              <a:t> </a:t>
            </a:r>
            <a:r>
              <a:rPr lang="en-US" b="1" err="1">
                <a:latin typeface="Times New Roman" pitchFamily="18" charset="0"/>
                <a:cs typeface="Times New Roman" pitchFamily="18" charset="0"/>
              </a:rPr>
              <a:t>viên</a:t>
            </a:r>
            <a:endParaRPr lang="en-US" b="1">
              <a:latin typeface="Times New Roman" pitchFamily="18" charset="0"/>
              <a:cs typeface="Times New Roman" pitchFamily="18" charset="0"/>
            </a:endParaRPr>
          </a:p>
          <a:p>
            <a:pPr lvl="1"/>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hệ</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thống</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323354194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phạm</a:t>
            </a:r>
            <a:r>
              <a:rPr lang="en-US">
                <a:latin typeface="Times New Roman" pitchFamily="18" charset="0"/>
                <a:cs typeface="Times New Roman" pitchFamily="18" charset="0"/>
              </a:rPr>
              <a:t> vi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a:t>	</a:t>
            </a:r>
            <a:endParaRPr lang="en-US" sz="24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b="1" smtClean="0">
                <a:latin typeface="Times New Roman" pitchFamily="18" charset="0"/>
                <a:cs typeface="Times New Roman" pitchFamily="18" charset="0"/>
              </a:rPr>
              <a:t>3.2</a:t>
            </a:r>
            <a:r>
              <a:rPr lang="en-US" sz="2400" b="1">
                <a:latin typeface="Times New Roman" pitchFamily="18" charset="0"/>
                <a:cs typeface="Times New Roman" pitchFamily="18" charset="0"/>
              </a:rPr>
              <a:t>. </a:t>
            </a:r>
            <a:r>
              <a:rPr lang="en-US" sz="2400" b="1" err="1">
                <a:latin typeface="Times New Roman" pitchFamily="18" charset="0"/>
                <a:cs typeface="Times New Roman" pitchFamily="18" charset="0"/>
              </a:rPr>
              <a:t>Phạm</a:t>
            </a:r>
            <a:r>
              <a:rPr lang="en-US" sz="2400" b="1">
                <a:latin typeface="Times New Roman" pitchFamily="18" charset="0"/>
                <a:cs typeface="Times New Roman" pitchFamily="18" charset="0"/>
              </a:rPr>
              <a:t> vi </a:t>
            </a:r>
            <a:r>
              <a:rPr lang="en-US" sz="2400" b="1" err="1">
                <a:latin typeface="Times New Roman" pitchFamily="18" charset="0"/>
                <a:cs typeface="Times New Roman" pitchFamily="18" charset="0"/>
              </a:rPr>
              <a:t>nghiên</a:t>
            </a:r>
            <a:r>
              <a:rPr lang="en-US" sz="2400" b="1">
                <a:latin typeface="Times New Roman" pitchFamily="18" charset="0"/>
                <a:cs typeface="Times New Roman" pitchFamily="18" charset="0"/>
              </a:rPr>
              <a:t> </a:t>
            </a:r>
            <a:r>
              <a:rPr lang="en-US" sz="2400" b="1" smtClean="0">
                <a:latin typeface="Times New Roman" pitchFamily="18" charset="0"/>
                <a:cs typeface="Times New Roman" pitchFamily="18" charset="0"/>
              </a:rPr>
              <a:t>cứu:</a:t>
            </a:r>
          </a:p>
          <a:p>
            <a:pPr marL="0" indent="0">
              <a:buNone/>
            </a:pPr>
            <a:r>
              <a:rPr lang="en-US" sz="2000" smtClean="0">
                <a:latin typeface="Times New Roman" pitchFamily="18" charset="0"/>
                <a:cs typeface="Times New Roman" pitchFamily="18" charset="0"/>
              </a:rPr>
              <a:t>Hệ </a:t>
            </a:r>
            <a:r>
              <a:rPr lang="en-US" sz="2000" err="1">
                <a:latin typeface="Times New Roman" pitchFamily="18" charset="0"/>
                <a:cs typeface="Times New Roman" pitchFamily="18" charset="0"/>
              </a:rPr>
              <a:t>thống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áp</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dụng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cho</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trường</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đại</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học</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Sư</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Phạm</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Kỹ</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Thuật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Đà</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Nẵng</a:t>
            </a:r>
            <a:r>
              <a:rPr lang="en-US" sz="2000">
                <a:latin typeface="Times New Roman" pitchFamily="18" charset="0"/>
                <a:cs typeface="Times New Roman" pitchFamily="18" charset="0"/>
              </a:rPr>
              <a:t>.</a:t>
            </a:r>
            <a:endParaRPr lang="en-US" sz="2000"/>
          </a:p>
        </p:txBody>
      </p:sp>
    </p:spTree>
    <p:extLst>
      <p:ext uri="{BB962C8B-B14F-4D97-AF65-F5344CB8AC3E}">
        <p14:creationId xmlns:p14="http://schemas.microsoft.com/office/powerpoint/2010/main" val="28792891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latin typeface="Times New Roman" pitchFamily="18" charset="0"/>
                <a:cs typeface="Times New Roman" pitchFamily="18" charset="0"/>
              </a:rPr>
              <a:t>4. </a:t>
            </a:r>
            <a:r>
              <a:rPr lang="en-US" sz="3600" err="1">
                <a:latin typeface="Times New Roman" pitchFamily="18" charset="0"/>
                <a:cs typeface="Times New Roman" pitchFamily="18" charset="0"/>
              </a:rPr>
              <a:t>Khảo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sát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của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người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hệ</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thống</a:t>
            </a:r>
            <a:r>
              <a:rPr lang="en-US" sz="3600">
                <a:latin typeface="Times New Roman" pitchFamily="18" charset="0"/>
                <a:cs typeface="Times New Roman" pitchFamily="18" charset="0"/>
              </a:rPr>
              <a:t>:</a:t>
            </a:r>
            <a:br>
              <a:rPr lang="en-US" sz="3600">
                <a:latin typeface="Times New Roman" pitchFamily="18" charset="0"/>
                <a:cs typeface="Times New Roman" pitchFamily="18" charset="0"/>
              </a:rPr>
            </a:br>
            <a:endParaRPr lang="en-US" sz="3600"/>
          </a:p>
        </p:txBody>
      </p:sp>
      <p:sp>
        <p:nvSpPr>
          <p:cNvPr id="3" name="Content Placeholder 2"/>
          <p:cNvSpPr>
            <a:spLocks noGrp="1"/>
          </p:cNvSpPr>
          <p:nvPr>
            <p:ph idx="1"/>
          </p:nvPr>
        </p:nvSpPr>
        <p:spPr/>
        <p:txBody>
          <a:bodyPr>
            <a:normAutofit/>
          </a:bodyPr>
          <a:lstStyle/>
          <a:p>
            <a:pPr marL="0" indent="0">
              <a:buNone/>
            </a:pPr>
            <a:r>
              <a:rPr lang="en-US" sz="2000" b="1" err="1">
                <a:solidFill>
                  <a:schemeClr val="tx2"/>
                </a:solidFill>
                <a:latin typeface="Times New Roman" pitchFamily="18" charset="0"/>
                <a:cs typeface="Times New Roman" pitchFamily="18" charset="0"/>
              </a:rPr>
              <a:t>Bạn</a:t>
            </a:r>
            <a:r>
              <a:rPr lang="en-US" sz="2000" b="1">
                <a:solidFill>
                  <a:schemeClr val="tx2"/>
                </a:solidFill>
                <a:latin typeface="Times New Roman" pitchFamily="18" charset="0"/>
                <a:cs typeface="Times New Roman" pitchFamily="18" charset="0"/>
              </a:rPr>
              <a:t> </a:t>
            </a:r>
            <a:r>
              <a:rPr lang="en-US" sz="2000" b="1" smtClean="0">
                <a:solidFill>
                  <a:schemeClr val="tx2"/>
                </a:solidFill>
                <a:latin typeface="Times New Roman" pitchFamily="18" charset="0"/>
                <a:cs typeface="Times New Roman" pitchFamily="18" charset="0"/>
              </a:rPr>
              <a:t>Phạm Anh Tú</a:t>
            </a:r>
            <a:r>
              <a:rPr lang="en-US" sz="2000" b="1" smtClean="0">
                <a:solidFill>
                  <a:schemeClr val="tx2"/>
                </a:solidFill>
                <a:latin typeface="Times New Roman" pitchFamily="18" charset="0"/>
                <a:cs typeface="Times New Roman" pitchFamily="18" charset="0"/>
              </a:rPr>
              <a:t>  </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sinh</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viên</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lớp</a:t>
            </a:r>
            <a:r>
              <a:rPr lang="en-US" sz="2000" b="1">
                <a:solidFill>
                  <a:schemeClr val="tx2"/>
                </a:solidFill>
                <a:latin typeface="Times New Roman" pitchFamily="18" charset="0"/>
                <a:cs typeface="Times New Roman" pitchFamily="18" charset="0"/>
              </a:rPr>
              <a:t> 18T3 (</a:t>
            </a:r>
            <a:r>
              <a:rPr lang="en-US" sz="2000" b="1" err="1">
                <a:solidFill>
                  <a:schemeClr val="tx2"/>
                </a:solidFill>
                <a:latin typeface="Times New Roman" pitchFamily="18" charset="0"/>
                <a:cs typeface="Times New Roman" pitchFamily="18" charset="0"/>
              </a:rPr>
              <a:t>người</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sử</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dụng</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hệ</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thống</a:t>
            </a:r>
            <a:r>
              <a:rPr lang="en-US" sz="2000" b="1">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Hệ thống phải có phân quyền giảng viên và sinh viên</a:t>
            </a: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Đăng nhập bằng tài khoản trường cấp</a:t>
            </a:r>
            <a:endParaRPr lang="en-US" sz="2000" smtClean="0">
              <a:solidFill>
                <a:schemeClr val="tx2"/>
              </a:solidFill>
              <a:latin typeface="Times New Roman" pitchFamily="18" charset="0"/>
              <a:cs typeface="Times New Roman" pitchFamily="18" charset="0"/>
            </a:endParaRP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Người sử dụng phải xem được dữ liệu đồ án của bản thân trên hệ thống</a:t>
            </a: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Phải có chức năng cập nhập dữ liệu.</a:t>
            </a: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Tìm kiếm được thông tin (đồ án, sinh viên, giảng viên, ….)</a:t>
            </a:r>
            <a:endParaRPr lang="en-US" sz="200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71803044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latin typeface="Times New Roman" pitchFamily="18" charset="0"/>
                <a:cs typeface="Times New Roman" pitchFamily="18" charset="0"/>
              </a:rPr>
              <a:t>4. </a:t>
            </a:r>
            <a:r>
              <a:rPr lang="en-US" sz="3600" err="1">
                <a:latin typeface="Times New Roman" pitchFamily="18" charset="0"/>
                <a:cs typeface="Times New Roman" pitchFamily="18" charset="0"/>
              </a:rPr>
              <a:t>Khảo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sát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của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người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hệ</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thống</a:t>
            </a:r>
            <a:r>
              <a:rPr lang="en-US" sz="3600">
                <a:latin typeface="Times New Roman" pitchFamily="18" charset="0"/>
                <a:cs typeface="Times New Roman" pitchFamily="18" charset="0"/>
              </a:rPr>
              <a:t>:</a:t>
            </a:r>
            <a:br>
              <a:rPr lang="en-US" sz="3600">
                <a:latin typeface="Times New Roman" pitchFamily="18" charset="0"/>
                <a:cs typeface="Times New Roman" pitchFamily="18" charset="0"/>
              </a:rPr>
            </a:br>
            <a:endParaRPr lang="en-US" sz="3600"/>
          </a:p>
        </p:txBody>
      </p:sp>
      <p:sp>
        <p:nvSpPr>
          <p:cNvPr id="3" name="Content Placeholder 2"/>
          <p:cNvSpPr>
            <a:spLocks noGrp="1"/>
          </p:cNvSpPr>
          <p:nvPr>
            <p:ph idx="1"/>
          </p:nvPr>
        </p:nvSpPr>
        <p:spPr/>
        <p:txBody>
          <a:bodyPr>
            <a:normAutofit/>
          </a:bodyPr>
          <a:lstStyle/>
          <a:p>
            <a:pPr marL="0" indent="0">
              <a:buNone/>
            </a:pPr>
            <a:r>
              <a:rPr lang="en-US" sz="2000" b="1" err="1">
                <a:solidFill>
                  <a:schemeClr val="tx2"/>
                </a:solidFill>
                <a:latin typeface="Times New Roman" pitchFamily="18" charset="0"/>
                <a:cs typeface="Times New Roman" pitchFamily="18" charset="0"/>
              </a:rPr>
              <a:t>Bạn</a:t>
            </a:r>
            <a:r>
              <a:rPr lang="en-US" sz="2000" b="1">
                <a:solidFill>
                  <a:schemeClr val="tx2"/>
                </a:solidFill>
                <a:latin typeface="Times New Roman" pitchFamily="18" charset="0"/>
                <a:cs typeface="Times New Roman" pitchFamily="18" charset="0"/>
              </a:rPr>
              <a:t> </a:t>
            </a:r>
            <a:r>
              <a:rPr lang="en-US" sz="2000" b="1" smtClean="0">
                <a:solidFill>
                  <a:schemeClr val="tx2"/>
                </a:solidFill>
                <a:latin typeface="Times New Roman" pitchFamily="18" charset="0"/>
                <a:cs typeface="Times New Roman" pitchFamily="18" charset="0"/>
              </a:rPr>
              <a:t>Hồ Hoài Sản  </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sinh</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viên</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lớp</a:t>
            </a:r>
            <a:r>
              <a:rPr lang="en-US" sz="2000" b="1">
                <a:solidFill>
                  <a:schemeClr val="tx2"/>
                </a:solidFill>
                <a:latin typeface="Times New Roman" pitchFamily="18" charset="0"/>
                <a:cs typeface="Times New Roman" pitchFamily="18" charset="0"/>
              </a:rPr>
              <a:t> 18T3 (</a:t>
            </a:r>
            <a:r>
              <a:rPr lang="en-US" sz="2000" b="1" err="1">
                <a:solidFill>
                  <a:schemeClr val="tx2"/>
                </a:solidFill>
                <a:latin typeface="Times New Roman" pitchFamily="18" charset="0"/>
                <a:cs typeface="Times New Roman" pitchFamily="18" charset="0"/>
              </a:rPr>
              <a:t>người</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sử</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dụng</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hệ</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thống</a:t>
            </a:r>
            <a:r>
              <a:rPr lang="en-US" sz="2000" b="1">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Hệ thống phải có người phụ trách</a:t>
            </a: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Sinh viên phải quản lý được đồ án của bản thân</a:t>
            </a:r>
            <a:endParaRPr lang="en-US" sz="2000" smtClean="0">
              <a:solidFill>
                <a:schemeClr val="tx2"/>
              </a:solidFill>
              <a:latin typeface="Times New Roman" pitchFamily="18" charset="0"/>
              <a:cs typeface="Times New Roman" pitchFamily="18" charset="0"/>
            </a:endParaRP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Hệ thống phải có tên đồ án, đề tài thực hiện, hạn chót …. rõ ràng</a:t>
            </a: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Phải có chức năng thông báo ngày báo cáo với người dùng.</a:t>
            </a:r>
          </a:p>
          <a:p>
            <a:pPr marL="0" indent="0">
              <a:buNone/>
            </a:pPr>
            <a:r>
              <a:rPr lang="en-US" sz="2000">
                <a:solidFill>
                  <a:schemeClr val="tx2"/>
                </a:solidFill>
                <a:latin typeface="Times New Roman" pitchFamily="18" charset="0"/>
                <a:cs typeface="Times New Roman" pitchFamily="18" charset="0"/>
              </a:rPr>
              <a:t>	</a:t>
            </a:r>
            <a:r>
              <a:rPr lang="en-US" sz="2000" smtClean="0">
                <a:solidFill>
                  <a:schemeClr val="tx2"/>
                </a:solidFill>
                <a:latin typeface="Times New Roman" pitchFamily="18" charset="0"/>
                <a:cs typeface="Times New Roman" pitchFamily="18" charset="0"/>
              </a:rPr>
              <a:t>- Hiển thị những thông báo, tin tức mới nhất của trường.</a:t>
            </a:r>
            <a:endParaRPr lang="en-US" sz="200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82474861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5. </a:t>
            </a:r>
            <a:r>
              <a:rPr lang="en-US" err="1" smtClean="0">
                <a:latin typeface="Times New Roman" pitchFamily="18" charset="0"/>
                <a:cs typeface="Times New Roman" pitchFamily="18" charset="0"/>
              </a:rPr>
              <a:t>quy</a:t>
            </a:r>
            <a:r>
              <a:rPr lang="en-US" smtClean="0">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chung</a:t>
            </a:r>
            <a:r>
              <a:rPr lang="en-US">
                <a:latin typeface="Times New Roman" pitchFamily="18" charset="0"/>
                <a:cs typeface="Times New Roman" pitchFamily="18" charset="0"/>
              </a:rPr>
              <a:t>:</a:t>
            </a:r>
            <a:r>
              <a:rPr lang="en-US" sz="2400" u="sng">
                <a:latin typeface="Times New Roman" pitchFamily="18" charset="0"/>
                <a:cs typeface="Times New Roman" pitchFamily="18" charset="0"/>
              </a:rPr>
              <a:t/>
            </a:r>
            <a:br>
              <a:rPr lang="en-US" sz="2400" u="sng">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4" name="Rectangle 3"/>
          <p:cNvSpPr/>
          <p:nvPr/>
        </p:nvSpPr>
        <p:spPr>
          <a:xfrm>
            <a:off x="1202919" y="2339036"/>
            <a:ext cx="8001000" cy="3785652"/>
          </a:xfrm>
          <a:prstGeom prst="rect">
            <a:avLst/>
          </a:prstGeom>
        </p:spPr>
        <p:txBody>
          <a:bodyPr wrap="square">
            <a:spAutoFit/>
          </a:bodyPr>
          <a:lstStyle/>
          <a:p>
            <a:pPr marL="342900" indent="-342900">
              <a:buFont typeface="+mj-lt"/>
              <a:buAutoNum type="arabicPeriod"/>
            </a:pPr>
            <a:endParaRPr lang="vi-VN"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Lập </a:t>
            </a:r>
            <a:r>
              <a:rPr lang="vi-VN" sz="2400">
                <a:latin typeface="Times New Roman" panose="02020603050405020304" pitchFamily="18" charset="0"/>
                <a:cs typeface="Times New Roman" panose="02020603050405020304" pitchFamily="18" charset="0"/>
              </a:rPr>
              <a:t>danh sách giảng viên hướng dẫn đồ án</a:t>
            </a: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Nhập </a:t>
            </a:r>
            <a:r>
              <a:rPr lang="vi-VN" sz="2400">
                <a:latin typeface="Times New Roman" panose="02020603050405020304" pitchFamily="18" charset="0"/>
                <a:cs typeface="Times New Roman" panose="02020603050405020304" pitchFamily="18" charset="0"/>
              </a:rPr>
              <a:t>thông tin sinh viên làm đồ án</a:t>
            </a: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Nhập </a:t>
            </a:r>
            <a:r>
              <a:rPr lang="vi-VN" sz="2400">
                <a:latin typeface="Times New Roman" panose="02020603050405020304" pitchFamily="18" charset="0"/>
                <a:cs typeface="Times New Roman" panose="02020603050405020304" pitchFamily="18" charset="0"/>
              </a:rPr>
              <a:t>danh mục tên đề tài đồ án</a:t>
            </a: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Phân </a:t>
            </a:r>
            <a:r>
              <a:rPr lang="vi-VN" sz="2400">
                <a:latin typeface="Times New Roman" panose="02020603050405020304" pitchFamily="18" charset="0"/>
                <a:cs typeface="Times New Roman" panose="02020603050405020304" pitchFamily="18" charset="0"/>
              </a:rPr>
              <a:t>chia danh sách sinh viên làm đồ án</a:t>
            </a: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Cử </a:t>
            </a:r>
            <a:r>
              <a:rPr lang="vi-VN" sz="2400">
                <a:latin typeface="Times New Roman" panose="02020603050405020304" pitchFamily="18" charset="0"/>
                <a:cs typeface="Times New Roman" panose="02020603050405020304" pitchFamily="18" charset="0"/>
              </a:rPr>
              <a:t>gvhd cho sinh viên </a:t>
            </a: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SV </a:t>
            </a:r>
            <a:r>
              <a:rPr lang="vi-VN" sz="2400">
                <a:latin typeface="Times New Roman" panose="02020603050405020304" pitchFamily="18" charset="0"/>
                <a:cs typeface="Times New Roman" panose="02020603050405020304" pitchFamily="18" charset="0"/>
              </a:rPr>
              <a:t>nộp đồ án cho gvhd</a:t>
            </a: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Cập </a:t>
            </a:r>
            <a:r>
              <a:rPr lang="vi-VN" sz="2400">
                <a:latin typeface="Times New Roman" panose="02020603050405020304" pitchFamily="18" charset="0"/>
                <a:cs typeface="Times New Roman" panose="02020603050405020304" pitchFamily="18" charset="0"/>
              </a:rPr>
              <a:t>nhật danh sách sinh viên được báo cáo đồ án</a:t>
            </a: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Sau </a:t>
            </a:r>
            <a:r>
              <a:rPr lang="vi-VN" sz="2400">
                <a:latin typeface="Times New Roman" panose="02020603050405020304" pitchFamily="18" charset="0"/>
                <a:cs typeface="Times New Roman" panose="02020603050405020304" pitchFamily="18" charset="0"/>
              </a:rPr>
              <a:t>khi báo cáo,lập bảng điểm cho từng đề </a:t>
            </a:r>
            <a:r>
              <a:rPr lang="vi-VN" sz="2400" smtClean="0">
                <a:latin typeface="Times New Roman" panose="02020603050405020304" pitchFamily="18" charset="0"/>
                <a:cs typeface="Times New Roman" panose="02020603050405020304" pitchFamily="18" charset="0"/>
              </a:rPr>
              <a:t>tài</a:t>
            </a:r>
          </a:p>
          <a:p>
            <a:pPr marL="342900" indent="-342900">
              <a:buFont typeface="+mj-lt"/>
              <a:buAutoNum type="arabicPeriod"/>
            </a:pPr>
            <a:r>
              <a:rPr lang="vi-VN" sz="2400" smtClean="0">
                <a:latin typeface="Times New Roman" panose="02020603050405020304" pitchFamily="18" charset="0"/>
                <a:cs typeface="Times New Roman" panose="02020603050405020304" pitchFamily="18" charset="0"/>
              </a:rPr>
              <a:t>Cập nhật điểm vào hệ thống và chuyển điểm cho SV</a:t>
            </a:r>
            <a:endParaRPr lang="vi-VN" sz="2400">
              <a:latin typeface="Times New Roman" panose="02020603050405020304" pitchFamily="18" charset="0"/>
              <a:cs typeface="Times New Roman" panose="02020603050405020304" pitchFamily="18" charset="0"/>
            </a:endParaRPr>
          </a:p>
        </p:txBody>
      </p:sp>
      <p:sp>
        <p:nvSpPr>
          <p:cNvPr id="5" name="Rectangle 4"/>
          <p:cNvSpPr/>
          <p:nvPr/>
        </p:nvSpPr>
        <p:spPr>
          <a:xfrm>
            <a:off x="1202919" y="2154370"/>
            <a:ext cx="3015569" cy="461665"/>
          </a:xfrm>
          <a:prstGeom prst="rect">
            <a:avLst/>
          </a:prstGeom>
        </p:spPr>
        <p:txBody>
          <a:bodyPr wrap="none">
            <a:spAutoFit/>
          </a:bodyPr>
          <a:lstStyle/>
          <a:p>
            <a:r>
              <a:rPr lang="en-US" sz="2400" b="1" smtClean="0">
                <a:latin typeface="Times New Roman" pitchFamily="18" charset="0"/>
                <a:cs typeface="Times New Roman" pitchFamily="18" charset="0"/>
              </a:rPr>
              <a:t>5.1 </a:t>
            </a:r>
            <a:r>
              <a:rPr lang="en-US" sz="2400" b="1">
                <a:latin typeface="Times New Roman" pitchFamily="18" charset="0"/>
                <a:cs typeface="Times New Roman" pitchFamily="18" charset="0"/>
              </a:rPr>
              <a:t>Quy trình chung:</a:t>
            </a:r>
            <a:endParaRPr lang="en-US" sz="2400" b="1"/>
          </a:p>
        </p:txBody>
      </p:sp>
    </p:spTree>
    <p:extLst>
      <p:ext uri="{BB962C8B-B14F-4D97-AF65-F5344CB8AC3E}">
        <p14:creationId xmlns:p14="http://schemas.microsoft.com/office/powerpoint/2010/main" val="88070559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180</TotalTime>
  <Words>1103</Words>
  <Application>Microsoft Office PowerPoint</Application>
  <PresentationFormat>Widescreen</PresentationFormat>
  <Paragraphs>150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.VnBlack</vt:lpstr>
      <vt:lpstr>Arial</vt:lpstr>
      <vt:lpstr>Calibri</vt:lpstr>
      <vt:lpstr>Corbel</vt:lpstr>
      <vt:lpstr>Times New Roman</vt:lpstr>
      <vt:lpstr>Wingdings</vt:lpstr>
      <vt:lpstr>Banded</vt:lpstr>
      <vt:lpstr>TRƯỜNG ĐẠI HỌC SƯ PHẠM KỸ THUẬT KHOA ĐIỆN – ĐIỆN TỬ</vt:lpstr>
      <vt:lpstr>Nội dung trình bày:</vt:lpstr>
      <vt:lpstr>Chương 1: Tổng quan đề tài</vt:lpstr>
      <vt:lpstr>2. Mục tiêu &amp; nhiệm vụ của hệ thống:</vt:lpstr>
      <vt:lpstr>3. Đối tượng &amp; Phạm vi nghiên cứu:</vt:lpstr>
      <vt:lpstr>3. Đối tượng &amp; phạm vi nghiên cứu:  </vt:lpstr>
      <vt:lpstr>4. Khảo sát yêu cầu của người sử dụng hệ thống: </vt:lpstr>
      <vt:lpstr>4. Khảo sát yêu cầu của người sử dụng hệ thống: </vt:lpstr>
      <vt:lpstr>5. quy trình chung:  </vt:lpstr>
      <vt:lpstr>6. Phương pháp nghiên cứu:</vt:lpstr>
      <vt:lpstr>Chương 2: Phân tích thiết kế hệ thống</vt:lpstr>
      <vt:lpstr>2. Nghiệp vụ hệ thống:</vt:lpstr>
      <vt:lpstr>2. Nghiệp vụ hệ thống:</vt:lpstr>
      <vt:lpstr>2. Nghiệp vụ hệ thống:</vt:lpstr>
      <vt:lpstr>3. Yêu cầu của hệ thống:  </vt:lpstr>
      <vt:lpstr>3. Yêu cầu của hệ thống: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KHOA ĐIỆN – ĐIỆN TỬ</dc:title>
  <dc:creator>ADMIN</dc:creator>
  <cp:lastModifiedBy>Windows User</cp:lastModifiedBy>
  <cp:revision>44</cp:revision>
  <dcterms:created xsi:type="dcterms:W3CDTF">2020-10-20T09:19:50Z</dcterms:created>
  <dcterms:modified xsi:type="dcterms:W3CDTF">2020-11-03T03:14:35Z</dcterms:modified>
</cp:coreProperties>
</file>