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61" r:id="rId6"/>
    <p:sldId id="259" r:id="rId7"/>
    <p:sldId id="260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iFtgN56SaylqvzhL3Sn27hV4RG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4382F2-5144-449D-AB61-B4EFF9F03555}">
  <a:tblStyle styleId="{1A4382F2-5144-449D-AB61-B4EFF9F0355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424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9160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MAZE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Một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mê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cung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hình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chữ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nhật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biểu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diễn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bởi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0-1 ma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trận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NxM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đó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A[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i,j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] = 1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thể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hiện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ô (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i,j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tường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gạch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A[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i,j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] = 0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thể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hiện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ô (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i,j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ô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trống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có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thể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di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chuyển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vào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Từ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1 ô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trống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, ta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có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thể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di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chuyển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sang 1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4 ô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lân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cận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lên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trên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xuống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dưới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, sang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trái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, sang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phải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nếu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ô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đó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ô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trống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Xuất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phát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từ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1 ô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trống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mê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cung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hãy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tìm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đường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ngắn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nhất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thoát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ra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khỏi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mê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cung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 i="0" dirty="0">
                <a:latin typeface="Arial"/>
                <a:ea typeface="Arial"/>
                <a:cs typeface="Arial"/>
                <a:sym typeface="Arial"/>
              </a:rPr>
              <a:t>Input</a:t>
            </a:r>
            <a:endParaRPr sz="1800" b="0" i="0" dirty="0">
              <a:latin typeface="Arial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Dòng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1: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ghi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4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số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nguyên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dương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n, m, r, c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đó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n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m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tương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ứng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số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hàng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cột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của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ma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trận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A (1 &lt;=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n,m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&lt;= 999)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r, c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tương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ứng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chỉ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số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hàng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cột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của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ô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xuất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phát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Dòng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i+1 (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=1,...,n):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ghi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dòng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thứ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của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ma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trận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A</a:t>
            </a:r>
            <a:br>
              <a:rPr lang="en-US" sz="1800" b="0" i="0" dirty="0">
                <a:latin typeface="Arial"/>
                <a:ea typeface="Arial"/>
                <a:cs typeface="Arial"/>
                <a:sym typeface="Arial"/>
              </a:rPr>
            </a:br>
            <a:endParaRPr sz="1800" b="0" i="0" dirty="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 i="0" dirty="0">
                <a:latin typeface="Arial"/>
                <a:ea typeface="Arial"/>
                <a:cs typeface="Arial"/>
                <a:sym typeface="Arial"/>
              </a:rPr>
              <a:t>Output</a:t>
            </a:r>
            <a:endParaRPr sz="1800" b="0" i="0" dirty="0">
              <a:latin typeface="Arial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Ghi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số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bước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cần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di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chuyển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ngắn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nhất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để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thoát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ra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khỏi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mê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cung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hoặc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ghi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trị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-1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nếu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không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tìm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thấy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đường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đi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nào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thoát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ra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khỏi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mê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cung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MAZE</a:t>
            </a:r>
            <a:endParaRPr/>
          </a:p>
        </p:txBody>
      </p:sp>
      <p:graphicFrame>
        <p:nvGraphicFramePr>
          <p:cNvPr id="92" name="Google Shape;92;p2"/>
          <p:cNvGraphicFramePr/>
          <p:nvPr/>
        </p:nvGraphicFramePr>
        <p:xfrm>
          <a:off x="852972" y="1683761"/>
          <a:ext cx="10515600" cy="2931180"/>
        </p:xfrm>
        <a:graphic>
          <a:graphicData uri="http://schemas.openxmlformats.org/drawingml/2006/table">
            <a:tbl>
              <a:tblPr firstRow="1" bandRow="1">
                <a:noFill/>
                <a:tableStyleId>{1A4382F2-5144-449D-AB61-B4EFF9F03555}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stdin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stdout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8 12 5 6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1 1 0 0 0 0 1 0 0 0 0 1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1 0 0 0 1 1 0 1 0 0 1 1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0 0 1 0 0 0 0 0 0 0 0 0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1 0 0 0 0 0 1 0 0 1 0 1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1 0 0 1 0 0 0 0 0 1 0 0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1 0 1 0 1 0 0 0 1 0 1 0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0 0 0 0 1 0 1 0 0 0 0 0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1 0 1 1 0 1 1 1 0 1 0 1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2"/>
          <p:cNvSpPr txBox="1"/>
          <p:nvPr/>
        </p:nvSpPr>
        <p:spPr>
          <a:xfrm>
            <a:off x="203725" y="746448"/>
            <a:ext cx="118140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29331C46-9B0F-DB92-2A22-9FEC669FD1B9}"/>
              </a:ext>
            </a:extLst>
          </p:cNvPr>
          <p:cNvSpPr/>
          <p:nvPr/>
        </p:nvSpPr>
        <p:spPr>
          <a:xfrm>
            <a:off x="9532844" y="2245417"/>
            <a:ext cx="447675" cy="44767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4670CF5-74C0-F18C-00E8-31EDBDDE2F04}"/>
              </a:ext>
            </a:extLst>
          </p:cNvPr>
          <p:cNvSpPr/>
          <p:nvPr/>
        </p:nvSpPr>
        <p:spPr>
          <a:xfrm>
            <a:off x="8999444" y="1578667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650FFE-C224-118F-6B6D-232703E52702}"/>
              </a:ext>
            </a:extLst>
          </p:cNvPr>
          <p:cNvSpPr/>
          <p:nvPr/>
        </p:nvSpPr>
        <p:spPr>
          <a:xfrm>
            <a:off x="8913719" y="2978841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1C75775-B1DA-A8BA-8A63-49311307CBC3}"/>
              </a:ext>
            </a:extLst>
          </p:cNvPr>
          <p:cNvSpPr/>
          <p:nvPr/>
        </p:nvSpPr>
        <p:spPr>
          <a:xfrm>
            <a:off x="10275794" y="2978840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3B23BC-4C5F-3FDB-73AD-4D7D009978C1}"/>
              </a:ext>
            </a:extLst>
          </p:cNvPr>
          <p:cNvSpPr/>
          <p:nvPr/>
        </p:nvSpPr>
        <p:spPr>
          <a:xfrm>
            <a:off x="10180544" y="1578667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92E7D5-161A-3250-8AAC-16090B6BEF07}"/>
              </a:ext>
            </a:extLst>
          </p:cNvPr>
          <p:cNvSpPr/>
          <p:nvPr/>
        </p:nvSpPr>
        <p:spPr>
          <a:xfrm>
            <a:off x="7965981" y="2693092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FBC7CBE-3037-573F-D6A4-A1A26C5DE3EE}"/>
              </a:ext>
            </a:extLst>
          </p:cNvPr>
          <p:cNvSpPr/>
          <p:nvPr/>
        </p:nvSpPr>
        <p:spPr>
          <a:xfrm>
            <a:off x="9470931" y="3769417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FC1FFD-CDF7-B25C-1035-1F4243B1F6C4}"/>
              </a:ext>
            </a:extLst>
          </p:cNvPr>
          <p:cNvSpPr/>
          <p:nvPr/>
        </p:nvSpPr>
        <p:spPr>
          <a:xfrm>
            <a:off x="8189818" y="3759892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FBF18D-41B2-3A19-C093-FF8947E47B86}"/>
              </a:ext>
            </a:extLst>
          </p:cNvPr>
          <p:cNvSpPr/>
          <p:nvPr/>
        </p:nvSpPr>
        <p:spPr>
          <a:xfrm>
            <a:off x="8575580" y="4602854"/>
            <a:ext cx="447675" cy="44767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284FF47-88F0-569F-66F6-1D26EDD80909}"/>
              </a:ext>
            </a:extLst>
          </p:cNvPr>
          <p:cNvSpPr/>
          <p:nvPr/>
        </p:nvSpPr>
        <p:spPr>
          <a:xfrm>
            <a:off x="7189694" y="4240904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55BB2E-998B-9A32-ED7F-9F472F1A47BD}"/>
              </a:ext>
            </a:extLst>
          </p:cNvPr>
          <p:cNvCxnSpPr>
            <a:stCxn id="4" idx="7"/>
            <a:endCxn id="8" idx="3"/>
          </p:cNvCxnSpPr>
          <p:nvPr/>
        </p:nvCxnSpPr>
        <p:spPr>
          <a:xfrm flipV="1">
            <a:off x="9914959" y="1960782"/>
            <a:ext cx="331145" cy="350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883C4FF-36E6-5AFF-05A2-84FDD3823876}"/>
              </a:ext>
            </a:extLst>
          </p:cNvPr>
          <p:cNvCxnSpPr>
            <a:stCxn id="4" idx="1"/>
            <a:endCxn id="5" idx="5"/>
          </p:cNvCxnSpPr>
          <p:nvPr/>
        </p:nvCxnSpPr>
        <p:spPr>
          <a:xfrm flipH="1" flipV="1">
            <a:off x="9381559" y="1960782"/>
            <a:ext cx="216845" cy="350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33580B-CA43-3685-A1AC-FE517AD6F1B3}"/>
              </a:ext>
            </a:extLst>
          </p:cNvPr>
          <p:cNvCxnSpPr>
            <a:stCxn id="4" idx="3"/>
            <a:endCxn id="6" idx="7"/>
          </p:cNvCxnSpPr>
          <p:nvPr/>
        </p:nvCxnSpPr>
        <p:spPr>
          <a:xfrm flipH="1">
            <a:off x="9295834" y="2627532"/>
            <a:ext cx="302570" cy="416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E6E1833-4F48-5D17-7482-310F9AD76CD1}"/>
              </a:ext>
            </a:extLst>
          </p:cNvPr>
          <p:cNvCxnSpPr>
            <a:stCxn id="4" idx="5"/>
            <a:endCxn id="7" idx="1"/>
          </p:cNvCxnSpPr>
          <p:nvPr/>
        </p:nvCxnSpPr>
        <p:spPr>
          <a:xfrm>
            <a:off x="9914959" y="2627532"/>
            <a:ext cx="426395" cy="416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D108CE-9507-2444-3D77-DED113A491C3}"/>
              </a:ext>
            </a:extLst>
          </p:cNvPr>
          <p:cNvCxnSpPr>
            <a:stCxn id="6" idx="2"/>
            <a:endCxn id="9" idx="5"/>
          </p:cNvCxnSpPr>
          <p:nvPr/>
        </p:nvCxnSpPr>
        <p:spPr>
          <a:xfrm flipH="1" flipV="1">
            <a:off x="8348096" y="3075207"/>
            <a:ext cx="565623" cy="127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B274CC2-91A5-69AC-AC1E-1E9CFD293A4C}"/>
              </a:ext>
            </a:extLst>
          </p:cNvPr>
          <p:cNvCxnSpPr>
            <a:stCxn id="6" idx="5"/>
            <a:endCxn id="10" idx="1"/>
          </p:cNvCxnSpPr>
          <p:nvPr/>
        </p:nvCxnSpPr>
        <p:spPr>
          <a:xfrm>
            <a:off x="9295834" y="3360956"/>
            <a:ext cx="240657" cy="474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C43A02-0025-4592-B967-75D9424F9FC2}"/>
              </a:ext>
            </a:extLst>
          </p:cNvPr>
          <p:cNvCxnSpPr>
            <a:stCxn id="6" idx="3"/>
            <a:endCxn id="11" idx="7"/>
          </p:cNvCxnSpPr>
          <p:nvPr/>
        </p:nvCxnSpPr>
        <p:spPr>
          <a:xfrm flipH="1">
            <a:off x="8571933" y="3360956"/>
            <a:ext cx="407346" cy="464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2322A41-C901-74EC-273D-E45DD0BF0709}"/>
              </a:ext>
            </a:extLst>
          </p:cNvPr>
          <p:cNvCxnSpPr>
            <a:stCxn id="11" idx="2"/>
            <a:endCxn id="13" idx="7"/>
          </p:cNvCxnSpPr>
          <p:nvPr/>
        </p:nvCxnSpPr>
        <p:spPr>
          <a:xfrm flipH="1">
            <a:off x="7571809" y="3983730"/>
            <a:ext cx="618009" cy="322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14269FA-1D79-B560-A3B4-7A4F0A0FCB59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>
            <a:off x="8413656" y="4207567"/>
            <a:ext cx="227484" cy="460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57A28B6B-AF40-F25B-DB87-94062E558E03}"/>
              </a:ext>
            </a:extLst>
          </p:cNvPr>
          <p:cNvSpPr/>
          <p:nvPr/>
        </p:nvSpPr>
        <p:spPr>
          <a:xfrm>
            <a:off x="11170029" y="2627532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8205430-E681-BAF0-3E88-406145EBC719}"/>
              </a:ext>
            </a:extLst>
          </p:cNvPr>
          <p:cNvSpPr/>
          <p:nvPr/>
        </p:nvSpPr>
        <p:spPr>
          <a:xfrm>
            <a:off x="10767597" y="3802754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3E3B7A-BC75-8DD0-B3D0-D26576253593}"/>
              </a:ext>
            </a:extLst>
          </p:cNvPr>
          <p:cNvCxnSpPr>
            <a:stCxn id="7" idx="7"/>
            <a:endCxn id="23" idx="2"/>
          </p:cNvCxnSpPr>
          <p:nvPr/>
        </p:nvCxnSpPr>
        <p:spPr>
          <a:xfrm flipV="1">
            <a:off x="10657909" y="2851370"/>
            <a:ext cx="512120" cy="193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73F4910-8B9D-0353-F5A0-8B90B73084D7}"/>
              </a:ext>
            </a:extLst>
          </p:cNvPr>
          <p:cNvCxnSpPr>
            <a:cxnSpLocks/>
            <a:stCxn id="7" idx="4"/>
            <a:endCxn id="24" idx="1"/>
          </p:cNvCxnSpPr>
          <p:nvPr/>
        </p:nvCxnSpPr>
        <p:spPr>
          <a:xfrm>
            <a:off x="10499632" y="3426515"/>
            <a:ext cx="333525" cy="441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B87D2C0-861E-4792-37FC-5FEBE65BFDC1}"/>
              </a:ext>
            </a:extLst>
          </p:cNvPr>
          <p:cNvSpPr txBox="1"/>
          <p:nvPr/>
        </p:nvSpPr>
        <p:spPr>
          <a:xfrm>
            <a:off x="10606939" y="2026342"/>
            <a:ext cx="2221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State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F624CB5-7D4B-FC6E-1ADB-1DF23288C0DD}"/>
              </a:ext>
            </a:extLst>
          </p:cNvPr>
          <p:cNvCxnSpPr>
            <a:stCxn id="27" idx="1"/>
            <a:endCxn id="4" idx="6"/>
          </p:cNvCxnSpPr>
          <p:nvPr/>
        </p:nvCxnSpPr>
        <p:spPr>
          <a:xfrm flipH="1">
            <a:off x="9980519" y="2180231"/>
            <a:ext cx="626420" cy="28902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22FC491-8C6E-7352-55BF-33742C0ED75C}"/>
              </a:ext>
            </a:extLst>
          </p:cNvPr>
          <p:cNvSpPr txBox="1"/>
          <p:nvPr/>
        </p:nvSpPr>
        <p:spPr>
          <a:xfrm>
            <a:off x="9447119" y="4667149"/>
            <a:ext cx="2221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State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FB09129-6642-1070-2753-5D84DEDD2E7E}"/>
              </a:ext>
            </a:extLst>
          </p:cNvPr>
          <p:cNvCxnSpPr>
            <a:stCxn id="29" idx="1"/>
            <a:endCxn id="12" idx="6"/>
          </p:cNvCxnSpPr>
          <p:nvPr/>
        </p:nvCxnSpPr>
        <p:spPr>
          <a:xfrm flipH="1">
            <a:off x="9023255" y="4821038"/>
            <a:ext cx="423864" cy="565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Google Shape;85;p1">
            <a:extLst>
              <a:ext uri="{FF2B5EF4-FFF2-40B4-BE49-F238E27FC236}">
                <a16:creationId xmlns:a16="http://schemas.microsoft.com/office/drawing/2014/main" id="{18522943-F402-0F4A-E6EF-380ED76FA1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Find the shortest path in the state transition diagram (graph)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29331C46-9B0F-DB92-2A22-9FEC669FD1B9}"/>
              </a:ext>
            </a:extLst>
          </p:cNvPr>
          <p:cNvSpPr/>
          <p:nvPr/>
        </p:nvSpPr>
        <p:spPr>
          <a:xfrm>
            <a:off x="9532844" y="2245417"/>
            <a:ext cx="447675" cy="44767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4670CF5-74C0-F18C-00E8-31EDBDDE2F04}"/>
              </a:ext>
            </a:extLst>
          </p:cNvPr>
          <p:cNvSpPr/>
          <p:nvPr/>
        </p:nvSpPr>
        <p:spPr>
          <a:xfrm>
            <a:off x="8999444" y="1578667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650FFE-C224-118F-6B6D-232703E52702}"/>
              </a:ext>
            </a:extLst>
          </p:cNvPr>
          <p:cNvSpPr/>
          <p:nvPr/>
        </p:nvSpPr>
        <p:spPr>
          <a:xfrm>
            <a:off x="8913719" y="2978841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1C75775-B1DA-A8BA-8A63-49311307CBC3}"/>
              </a:ext>
            </a:extLst>
          </p:cNvPr>
          <p:cNvSpPr/>
          <p:nvPr/>
        </p:nvSpPr>
        <p:spPr>
          <a:xfrm>
            <a:off x="10275794" y="2978840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3B23BC-4C5F-3FDB-73AD-4D7D009978C1}"/>
              </a:ext>
            </a:extLst>
          </p:cNvPr>
          <p:cNvSpPr/>
          <p:nvPr/>
        </p:nvSpPr>
        <p:spPr>
          <a:xfrm>
            <a:off x="10180544" y="1578667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92E7D5-161A-3250-8AAC-16090B6BEF07}"/>
              </a:ext>
            </a:extLst>
          </p:cNvPr>
          <p:cNvSpPr/>
          <p:nvPr/>
        </p:nvSpPr>
        <p:spPr>
          <a:xfrm>
            <a:off x="7965981" y="2693092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FBC7CBE-3037-573F-D6A4-A1A26C5DE3EE}"/>
              </a:ext>
            </a:extLst>
          </p:cNvPr>
          <p:cNvSpPr/>
          <p:nvPr/>
        </p:nvSpPr>
        <p:spPr>
          <a:xfrm>
            <a:off x="9470931" y="3769417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FC1FFD-CDF7-B25C-1035-1F4243B1F6C4}"/>
              </a:ext>
            </a:extLst>
          </p:cNvPr>
          <p:cNvSpPr/>
          <p:nvPr/>
        </p:nvSpPr>
        <p:spPr>
          <a:xfrm>
            <a:off x="8189818" y="3759892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FBF18D-41B2-3A19-C093-FF8947E47B86}"/>
              </a:ext>
            </a:extLst>
          </p:cNvPr>
          <p:cNvSpPr/>
          <p:nvPr/>
        </p:nvSpPr>
        <p:spPr>
          <a:xfrm>
            <a:off x="8575580" y="4602854"/>
            <a:ext cx="447675" cy="44767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284FF47-88F0-569F-66F6-1D26EDD80909}"/>
              </a:ext>
            </a:extLst>
          </p:cNvPr>
          <p:cNvSpPr/>
          <p:nvPr/>
        </p:nvSpPr>
        <p:spPr>
          <a:xfrm>
            <a:off x="7189694" y="4240904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55BB2E-998B-9A32-ED7F-9F472F1A47BD}"/>
              </a:ext>
            </a:extLst>
          </p:cNvPr>
          <p:cNvCxnSpPr>
            <a:stCxn id="4" idx="7"/>
            <a:endCxn id="8" idx="3"/>
          </p:cNvCxnSpPr>
          <p:nvPr/>
        </p:nvCxnSpPr>
        <p:spPr>
          <a:xfrm flipV="1">
            <a:off x="9914959" y="1960782"/>
            <a:ext cx="331145" cy="350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883C4FF-36E6-5AFF-05A2-84FDD3823876}"/>
              </a:ext>
            </a:extLst>
          </p:cNvPr>
          <p:cNvCxnSpPr>
            <a:stCxn id="4" idx="1"/>
            <a:endCxn id="5" idx="5"/>
          </p:cNvCxnSpPr>
          <p:nvPr/>
        </p:nvCxnSpPr>
        <p:spPr>
          <a:xfrm flipH="1" flipV="1">
            <a:off x="9381559" y="1960782"/>
            <a:ext cx="216845" cy="350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33580B-CA43-3685-A1AC-FE517AD6F1B3}"/>
              </a:ext>
            </a:extLst>
          </p:cNvPr>
          <p:cNvCxnSpPr>
            <a:stCxn id="4" idx="3"/>
            <a:endCxn id="6" idx="7"/>
          </p:cNvCxnSpPr>
          <p:nvPr/>
        </p:nvCxnSpPr>
        <p:spPr>
          <a:xfrm flipH="1">
            <a:off x="9295834" y="2627532"/>
            <a:ext cx="302570" cy="416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E6E1833-4F48-5D17-7482-310F9AD76CD1}"/>
              </a:ext>
            </a:extLst>
          </p:cNvPr>
          <p:cNvCxnSpPr>
            <a:stCxn id="4" idx="5"/>
            <a:endCxn id="7" idx="1"/>
          </p:cNvCxnSpPr>
          <p:nvPr/>
        </p:nvCxnSpPr>
        <p:spPr>
          <a:xfrm>
            <a:off x="9914959" y="2627532"/>
            <a:ext cx="426395" cy="416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D108CE-9507-2444-3D77-DED113A491C3}"/>
              </a:ext>
            </a:extLst>
          </p:cNvPr>
          <p:cNvCxnSpPr>
            <a:stCxn id="6" idx="2"/>
            <a:endCxn id="9" idx="5"/>
          </p:cNvCxnSpPr>
          <p:nvPr/>
        </p:nvCxnSpPr>
        <p:spPr>
          <a:xfrm flipH="1" flipV="1">
            <a:off x="8348096" y="3075207"/>
            <a:ext cx="565623" cy="127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B274CC2-91A5-69AC-AC1E-1E9CFD293A4C}"/>
              </a:ext>
            </a:extLst>
          </p:cNvPr>
          <p:cNvCxnSpPr>
            <a:stCxn id="6" idx="5"/>
            <a:endCxn id="10" idx="1"/>
          </p:cNvCxnSpPr>
          <p:nvPr/>
        </p:nvCxnSpPr>
        <p:spPr>
          <a:xfrm>
            <a:off x="9295834" y="3360956"/>
            <a:ext cx="240657" cy="474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C43A02-0025-4592-B967-75D9424F9FC2}"/>
              </a:ext>
            </a:extLst>
          </p:cNvPr>
          <p:cNvCxnSpPr>
            <a:stCxn id="6" idx="3"/>
            <a:endCxn id="11" idx="7"/>
          </p:cNvCxnSpPr>
          <p:nvPr/>
        </p:nvCxnSpPr>
        <p:spPr>
          <a:xfrm flipH="1">
            <a:off x="8571933" y="3360956"/>
            <a:ext cx="407346" cy="464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2322A41-C901-74EC-273D-E45DD0BF0709}"/>
              </a:ext>
            </a:extLst>
          </p:cNvPr>
          <p:cNvCxnSpPr>
            <a:stCxn id="11" idx="2"/>
            <a:endCxn id="13" idx="7"/>
          </p:cNvCxnSpPr>
          <p:nvPr/>
        </p:nvCxnSpPr>
        <p:spPr>
          <a:xfrm flipH="1">
            <a:off x="7571809" y="3983730"/>
            <a:ext cx="618009" cy="322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14269FA-1D79-B560-A3B4-7A4F0A0FCB59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>
            <a:off x="8413656" y="4207567"/>
            <a:ext cx="227484" cy="460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57A28B6B-AF40-F25B-DB87-94062E558E03}"/>
              </a:ext>
            </a:extLst>
          </p:cNvPr>
          <p:cNvSpPr/>
          <p:nvPr/>
        </p:nvSpPr>
        <p:spPr>
          <a:xfrm>
            <a:off x="11170029" y="2627532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8205430-E681-BAF0-3E88-406145EBC719}"/>
              </a:ext>
            </a:extLst>
          </p:cNvPr>
          <p:cNvSpPr/>
          <p:nvPr/>
        </p:nvSpPr>
        <p:spPr>
          <a:xfrm>
            <a:off x="10767597" y="3802754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3E3B7A-BC75-8DD0-B3D0-D26576253593}"/>
              </a:ext>
            </a:extLst>
          </p:cNvPr>
          <p:cNvCxnSpPr>
            <a:stCxn id="7" idx="7"/>
            <a:endCxn id="23" idx="2"/>
          </p:cNvCxnSpPr>
          <p:nvPr/>
        </p:nvCxnSpPr>
        <p:spPr>
          <a:xfrm flipV="1">
            <a:off x="10657909" y="2851370"/>
            <a:ext cx="512120" cy="193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73F4910-8B9D-0353-F5A0-8B90B73084D7}"/>
              </a:ext>
            </a:extLst>
          </p:cNvPr>
          <p:cNvCxnSpPr>
            <a:cxnSpLocks/>
            <a:stCxn id="7" idx="4"/>
            <a:endCxn id="24" idx="1"/>
          </p:cNvCxnSpPr>
          <p:nvPr/>
        </p:nvCxnSpPr>
        <p:spPr>
          <a:xfrm>
            <a:off x="10499632" y="3426515"/>
            <a:ext cx="333525" cy="441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B87D2C0-861E-4792-37FC-5FEBE65BFDC1}"/>
              </a:ext>
            </a:extLst>
          </p:cNvPr>
          <p:cNvSpPr txBox="1"/>
          <p:nvPr/>
        </p:nvSpPr>
        <p:spPr>
          <a:xfrm>
            <a:off x="10606939" y="2026342"/>
            <a:ext cx="2221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State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F624CB5-7D4B-FC6E-1ADB-1DF23288C0DD}"/>
              </a:ext>
            </a:extLst>
          </p:cNvPr>
          <p:cNvCxnSpPr>
            <a:stCxn id="27" idx="1"/>
            <a:endCxn id="4" idx="6"/>
          </p:cNvCxnSpPr>
          <p:nvPr/>
        </p:nvCxnSpPr>
        <p:spPr>
          <a:xfrm flipH="1">
            <a:off x="9980519" y="2180231"/>
            <a:ext cx="626420" cy="28902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22FC491-8C6E-7352-55BF-33742C0ED75C}"/>
              </a:ext>
            </a:extLst>
          </p:cNvPr>
          <p:cNvSpPr txBox="1"/>
          <p:nvPr/>
        </p:nvSpPr>
        <p:spPr>
          <a:xfrm>
            <a:off x="9447119" y="4667149"/>
            <a:ext cx="2221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State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FB09129-6642-1070-2753-5D84DEDD2E7E}"/>
              </a:ext>
            </a:extLst>
          </p:cNvPr>
          <p:cNvCxnSpPr>
            <a:stCxn id="29" idx="1"/>
            <a:endCxn id="12" idx="6"/>
          </p:cNvCxnSpPr>
          <p:nvPr/>
        </p:nvCxnSpPr>
        <p:spPr>
          <a:xfrm flipH="1">
            <a:off x="9023255" y="4821038"/>
            <a:ext cx="423864" cy="565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Google Shape;85;p1">
            <a:extLst>
              <a:ext uri="{FF2B5EF4-FFF2-40B4-BE49-F238E27FC236}">
                <a16:creationId xmlns:a16="http://schemas.microsoft.com/office/drawing/2014/main" id="{18522943-F402-0F4A-E6EF-380ED76FA1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Find the shortest path in the state transition diagram (graph)</a:t>
            </a:r>
            <a:endParaRPr dirty="0"/>
          </a:p>
        </p:txBody>
      </p:sp>
      <p:sp>
        <p:nvSpPr>
          <p:cNvPr id="96" name="Content Placeholder 18">
            <a:extLst>
              <a:ext uri="{FF2B5EF4-FFF2-40B4-BE49-F238E27FC236}">
                <a16:creationId xmlns:a16="http://schemas.microsoft.com/office/drawing/2014/main" id="{E0E404B9-7E3F-05A7-59D0-A83FCB496FCD}"/>
              </a:ext>
            </a:extLst>
          </p:cNvPr>
          <p:cNvSpPr txBox="1">
            <a:spLocks/>
          </p:cNvSpPr>
          <p:nvPr/>
        </p:nvSpPr>
        <p:spPr>
          <a:xfrm>
            <a:off x="215939" y="1465006"/>
            <a:ext cx="6457618" cy="5170453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  <a:cs typeface="Arial" panose="020B0604020202020204" pitchFamily="34" charset="0"/>
              </a:rPr>
              <a:t>findPath</a:t>
            </a:r>
            <a:r>
              <a:rPr lang="en-US" sz="1600" b="1" dirty="0">
                <a:latin typeface="Consolas" panose="020B0609020204030204" pitchFamily="49" charset="0"/>
                <a:cs typeface="Arial" panose="020B0604020202020204" pitchFamily="34" charset="0"/>
              </a:rPr>
              <a:t>(s0, N){// N(s): set of neighboring states of s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Arial" panose="020B0604020202020204" pitchFamily="34" charset="0"/>
              </a:rPr>
              <a:t>  Initialize a Queue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1600" b="1" dirty="0" err="1">
                <a:latin typeface="Consolas" panose="020B0609020204030204" pitchFamily="49" charset="0"/>
                <a:cs typeface="Arial" panose="020B0604020202020204" pitchFamily="34" charset="0"/>
              </a:rPr>
              <a:t>Queue.PUSH</a:t>
            </a:r>
            <a:r>
              <a:rPr lang="en-US" sz="1600" b="1" dirty="0">
                <a:latin typeface="Consolas" panose="020B0609020204030204" pitchFamily="49" charset="0"/>
                <a:cs typeface="Arial" panose="020B0604020202020204" pitchFamily="34" charset="0"/>
              </a:rPr>
              <a:t>(s0); visited[s0] = true;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Arial" panose="020B0604020202020204" pitchFamily="34" charset="0"/>
              </a:rPr>
              <a:t>  while Queue not empty do{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Arial" panose="020B0604020202020204" pitchFamily="34" charset="0"/>
              </a:rPr>
              <a:t>    s = </a:t>
            </a:r>
            <a:r>
              <a:rPr lang="en-US" sz="1600" b="1" dirty="0" err="1">
                <a:latin typeface="Consolas" panose="020B0609020204030204" pitchFamily="49" charset="0"/>
                <a:cs typeface="Arial" panose="020B0604020202020204" pitchFamily="34" charset="0"/>
              </a:rPr>
              <a:t>Queue.POP</a:t>
            </a:r>
            <a:r>
              <a:rPr lang="en-US" sz="1600" b="1" dirty="0">
                <a:latin typeface="Consolas" panose="020B0609020204030204" pitchFamily="49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Arial" panose="020B0604020202020204" pitchFamily="34" charset="0"/>
              </a:rPr>
              <a:t>    for x </a:t>
            </a:r>
            <a:r>
              <a:rPr lang="en-US" sz="1600" b="1" dirty="0">
                <a:latin typeface="Consolas" panose="020B0609020204030204" pitchFamily="49" charset="0"/>
                <a:cs typeface="Arial" panose="020B0604020202020204" pitchFamily="34" charset="0"/>
                <a:sym typeface="Symbol" panose="05050102010706020507" pitchFamily="18" charset="2"/>
              </a:rPr>
              <a:t> N(s) do{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Arial" panose="020B0604020202020204" pitchFamily="34" charset="0"/>
                <a:sym typeface="Symbol" panose="05050102010706020507" pitchFamily="18" charset="2"/>
              </a:rPr>
              <a:t>       if not visited[x] and check(x) then{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Arial" panose="020B0604020202020204" pitchFamily="34" charset="0"/>
                <a:sym typeface="Symbol" panose="05050102010706020507" pitchFamily="18" charset="2"/>
              </a:rPr>
              <a:t>            if target(x) then return x;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Arial" panose="020B0604020202020204" pitchFamily="34" charset="0"/>
                <a:sym typeface="Symbol" panose="05050102010706020507" pitchFamily="18" charset="2"/>
              </a:rPr>
              <a:t>            else{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Arial" panose="020B0604020202020204" pitchFamily="34" charset="0"/>
                <a:sym typeface="Symbol" panose="05050102010706020507" pitchFamily="18" charset="2"/>
              </a:rPr>
              <a:t>               </a:t>
            </a:r>
            <a:r>
              <a:rPr lang="en-US" sz="1600" b="1" dirty="0" err="1">
                <a:latin typeface="Consolas" panose="020B0609020204030204" pitchFamily="49" charset="0"/>
                <a:cs typeface="Arial" panose="020B0604020202020204" pitchFamily="34" charset="0"/>
                <a:sym typeface="Symbol" panose="05050102010706020507" pitchFamily="18" charset="2"/>
              </a:rPr>
              <a:t>Queue.PUSH</a:t>
            </a:r>
            <a:r>
              <a:rPr lang="en-US" sz="1600" b="1" dirty="0">
                <a:latin typeface="Consolas" panose="020B0609020204030204" pitchFamily="49" charset="0"/>
                <a:cs typeface="Arial" panose="020B0604020202020204" pitchFamily="34" charset="0"/>
                <a:sym typeface="Symbol" panose="05050102010706020507" pitchFamily="18" charset="2"/>
              </a:rPr>
              <a:t>(x);  visited[x] = true;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Arial" panose="020B0604020202020204" pitchFamily="34" charset="0"/>
                <a:sym typeface="Symbol" panose="05050102010706020507" pitchFamily="18" charset="2"/>
              </a:rPr>
              <a:t>            }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Arial" panose="020B0604020202020204" pitchFamily="34" charset="0"/>
                <a:sym typeface="Symbol" panose="05050102010706020507" pitchFamily="18" charset="2"/>
              </a:rPr>
              <a:t>       }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Arial" panose="020B0604020202020204" pitchFamily="34" charset="0"/>
                <a:sym typeface="Symbol" panose="05050102010706020507" pitchFamily="18" charset="2"/>
              </a:rPr>
              <a:t>    }</a:t>
            </a:r>
            <a:endParaRPr lang="en-US" sz="1600" b="1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983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#include &lt;bits/stdc++.h&gt;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using namespace std;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typedef pair&lt;int,int&gt; ii;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const int maxN = 999 + 100;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const int oo= 1e9 + 7;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a[maxN][maxN] , m , n , r, c , d[maxN][maxN];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dx[] = {1 , 0, -1 ,  0} ,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dy[] = {0 , 1,  0 , -1};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queue&lt;ii&gt; qe;</a:t>
            </a:r>
            <a:endParaRPr/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131272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solve(){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qe.push(ii(r,c));  d[r][c] = 0;   a[r][c] = 1;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while(!qe.empty()){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ii u = qe.front(); qe.pop();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for(int i = 0 ; i &lt; 4 ; i++){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int x = dx[i] + u.first;         int y = dy[i] + u.second;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if(x &lt; 1 || x &gt; m || y &lt; 1 || y &gt; n) return d[u.first][u.second] + 1;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if(a[x][y] != 1){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    d[x][y] = d[u.first][u.second] + 1;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    qe.push(ii(x,y));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    a[x][y] = 1;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return -1;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108" name="Google Shape;108;p4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14" name="Google Shape;114;p5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main(){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ios_base::sync_with_stdio(false);cin.tie(0);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cin &gt;&gt; m &gt;&gt; n &gt;&gt; r &gt;&gt; c;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i = 1 ; i &lt;= m ; i++) for(int j = 1 ; j &lt;= n ; j++) cin &gt;&gt; a[i][j];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int ans = solve();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cout &lt;&lt; ans;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return 0;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115" name="Google Shape;115;p5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853</Words>
  <Application>Microsoft Office PowerPoint</Application>
  <PresentationFormat>Widescreen</PresentationFormat>
  <Paragraphs>80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Consolas</vt:lpstr>
      <vt:lpstr>Office Theme</vt:lpstr>
      <vt:lpstr>MAZE</vt:lpstr>
      <vt:lpstr>MAZE</vt:lpstr>
      <vt:lpstr>Implementation</vt:lpstr>
      <vt:lpstr>Implementation</vt:lpstr>
      <vt:lpstr>Implementation</vt:lpstr>
      <vt:lpstr>Implementation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MAZE</dc:title>
  <dc:creator>Pham Quang Dung</dc:creator>
  <cp:lastModifiedBy>Pham Quang Dung</cp:lastModifiedBy>
  <cp:revision>1</cp:revision>
  <dcterms:created xsi:type="dcterms:W3CDTF">2022-07-31T08:27:20Z</dcterms:created>
  <dcterms:modified xsi:type="dcterms:W3CDTF">2022-11-22T13:55:42Z</dcterms:modified>
</cp:coreProperties>
</file>