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56" r:id="rId2"/>
    <p:sldId id="257" r:id="rId3"/>
    <p:sldId id="261" r:id="rId4"/>
    <p:sldId id="258" r:id="rId5"/>
    <p:sldId id="259" r:id="rId6"/>
    <p:sldId id="260" r:id="rId7"/>
    <p:sldId id="262"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1" roundtripDataSignature="AMtx7miVY69wUGB30P5Mo5lH9oWjMR0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70086B66-8215-4E21-A06A-904DD070B49D}">
  <a:tblStyle styleId="{70086B66-8215-4E21-A06A-904DD070B49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3" d="100"/>
          <a:sy n="73" d="100"/>
        </p:scale>
        <p:origin x="-564" y="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customschemas.google.com/relationships/presentationmetadata" Target="metadata"/><Relationship Id="rId5" Type="http://schemas.openxmlformats.org/officeDocument/2006/relationships/slide" Target="slides/slide4.xml"/><Relationship Id="rId1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275029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0635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1820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5504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3861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5"/>
          <p:cNvSpPr>
            <a:spLocks noGrp="1"/>
          </p:cNvSpPr>
          <p:nvPr>
            <p:ph type="pic" idx="2"/>
          </p:nvPr>
        </p:nvSpPr>
        <p:spPr>
          <a:xfrm>
            <a:off x="5183188" y="987425"/>
            <a:ext cx="6172200" cy="4873625"/>
          </a:xfrm>
          <a:prstGeom prst="rect">
            <a:avLst/>
          </a:prstGeom>
          <a:noFill/>
          <a:ln>
            <a:noFill/>
          </a:ln>
        </p:spPr>
      </p:sp>
      <p:sp>
        <p:nvSpPr>
          <p:cNvPr id="64" name="Google Shape;64;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dirty="0" smtClean="0">
                <a:solidFill>
                  <a:srgbClr val="0070C0"/>
                </a:solidFill>
                <a:latin typeface="Arial"/>
                <a:ea typeface="Arial"/>
                <a:cs typeface="Arial"/>
                <a:sym typeface="Arial"/>
              </a:rPr>
              <a:t>Balanced Course Assignment (BCA)</a:t>
            </a:r>
            <a:endParaRPr dirty="0"/>
          </a:p>
        </p:txBody>
      </p:sp>
      <p:sp>
        <p:nvSpPr>
          <p:cNvPr id="85" name="Google Shape;85;p1"/>
          <p:cNvSpPr txBox="1">
            <a:spLocks noGrp="1"/>
          </p:cNvSpPr>
          <p:nvPr>
            <p:ph type="body" idx="1"/>
          </p:nvPr>
        </p:nvSpPr>
        <p:spPr>
          <a:xfrm>
            <a:off x="203716" y="746448"/>
            <a:ext cx="11814111" cy="5868955"/>
          </a:xfrm>
          <a:prstGeom prst="rect">
            <a:avLst/>
          </a:prstGeom>
          <a:noFill/>
          <a:ln>
            <a:noFill/>
          </a:ln>
        </p:spPr>
        <p:txBody>
          <a:bodyPr spcFirstLastPara="1" wrap="square" lIns="91425" tIns="45700" rIns="91425" bIns="45700" anchor="t" anchorCtr="0">
            <a:noAutofit/>
          </a:bodyPr>
          <a:lstStyle/>
          <a:p>
            <a:pPr algn="l" rtl="0"/>
            <a:r>
              <a:rPr lang="en-US" sz="1800" b="0" i="0" dirty="0">
                <a:effectLst/>
                <a:latin typeface="+mn-lt"/>
              </a:rPr>
              <a:t>At the beginning of the semester, the head of a computer science department D have to assign courses to teachers in a balanced way. The department D has m teachers </a:t>
            </a:r>
            <a:r>
              <a:rPr lang="en-US" sz="1800" b="0" i="0" dirty="0" smtClean="0">
                <a:effectLst/>
                <a:latin typeface="+mn-lt"/>
              </a:rPr>
              <a:t>T = {</a:t>
            </a:r>
            <a:r>
              <a:rPr lang="en-US" sz="1800" b="0" i="0" dirty="0">
                <a:effectLst/>
                <a:latin typeface="+mn-lt"/>
              </a:rPr>
              <a:t>1,2,...,m} and n courses </a:t>
            </a:r>
            <a:r>
              <a:rPr lang="en-US" sz="1800" b="0" i="0" dirty="0" smtClean="0">
                <a:effectLst/>
                <a:latin typeface="+mn-lt"/>
              </a:rPr>
              <a:t>C = {</a:t>
            </a:r>
            <a:r>
              <a:rPr lang="en-US" sz="1800" b="0" i="0" dirty="0">
                <a:effectLst/>
                <a:latin typeface="+mn-lt"/>
              </a:rPr>
              <a:t>1,2,...,n}. Each teacher </a:t>
            </a:r>
            <a:r>
              <a:rPr lang="en-US" sz="1800" b="0" i="0" dirty="0" smtClean="0">
                <a:effectLst/>
                <a:latin typeface="+mn-lt"/>
              </a:rPr>
              <a:t>t ∈</a:t>
            </a:r>
            <a:r>
              <a:rPr lang="en-US" sz="1800" b="0" i="0" dirty="0">
                <a:effectLst/>
                <a:latin typeface="+mn-lt"/>
              </a:rPr>
              <a:t>T has a preference list which is a list of courses he/she can teach depending on his/her specialization. We known a list of pairs of conflicting two courses that cannot be assigned to the same teacher as these courses have been already scheduled in the same slot of the timetable. The load of a teacher is the number of courses assigned to her/him. How to assign n courses to m teacher such that each course assigned to a teacher is in his/her preference list, no two conflicting courses are assigned to the same teacher, and the maximal load is minimal.</a:t>
            </a:r>
          </a:p>
          <a:p>
            <a:pPr algn="l" rtl="0"/>
            <a:r>
              <a:rPr lang="en-US" sz="1800" b="0" i="0" dirty="0">
                <a:effectLst/>
                <a:latin typeface="+mn-lt"/>
              </a:rPr>
              <a:t>Input</a:t>
            </a:r>
          </a:p>
          <a:p>
            <a:pPr lvl="1"/>
            <a:r>
              <a:rPr lang="en-US" sz="1800" b="0" i="0" dirty="0">
                <a:effectLst/>
                <a:latin typeface="+mn-lt"/>
              </a:rPr>
              <a:t>The input consists of following lines</a:t>
            </a:r>
          </a:p>
          <a:p>
            <a:pPr lvl="1">
              <a:buFont typeface="Arial" panose="020B0604020202020204" pitchFamily="34" charset="0"/>
              <a:buChar char="•"/>
            </a:pPr>
            <a:r>
              <a:rPr lang="en-US" sz="1800" b="0" i="0" dirty="0">
                <a:effectLst/>
                <a:latin typeface="+mn-lt"/>
              </a:rPr>
              <a:t>Line 1: contains two integer m and n (1≤m≤10, 1≤n≤30)</a:t>
            </a:r>
          </a:p>
          <a:p>
            <a:pPr lvl="1">
              <a:buFont typeface="Arial" panose="020B0604020202020204" pitchFamily="34" charset="0"/>
              <a:buChar char="•"/>
            </a:pPr>
            <a:r>
              <a:rPr lang="en-US" sz="1800" b="0" i="0" dirty="0">
                <a:effectLst/>
                <a:latin typeface="+mn-lt"/>
              </a:rPr>
              <a:t>Line i+1: contains an positive integer k and k positive integers indicating the courses that teacher </a:t>
            </a:r>
            <a:r>
              <a:rPr lang="en-US" sz="1800" b="0" i="0" dirty="0" err="1">
                <a:effectLst/>
                <a:latin typeface="+mn-lt"/>
              </a:rPr>
              <a:t>i</a:t>
            </a:r>
            <a:r>
              <a:rPr lang="en-US" sz="1800" b="0" i="0" dirty="0">
                <a:effectLst/>
                <a:latin typeface="+mn-lt"/>
              </a:rPr>
              <a:t> can teach (∀</a:t>
            </a:r>
            <a:r>
              <a:rPr lang="en-US" sz="1800" b="0" i="0" dirty="0" err="1">
                <a:effectLst/>
                <a:latin typeface="+mn-lt"/>
              </a:rPr>
              <a:t>i</a:t>
            </a:r>
            <a:r>
              <a:rPr lang="en-US" sz="1800" b="0" i="0" dirty="0">
                <a:effectLst/>
                <a:latin typeface="+mn-lt"/>
              </a:rPr>
              <a:t>=1,…,m)</a:t>
            </a:r>
          </a:p>
          <a:p>
            <a:pPr lvl="1">
              <a:buFont typeface="Arial" panose="020B0604020202020204" pitchFamily="34" charset="0"/>
              <a:buChar char="•"/>
            </a:pPr>
            <a:r>
              <a:rPr lang="en-US" sz="1800" b="0" i="0" dirty="0">
                <a:effectLst/>
                <a:latin typeface="+mn-lt"/>
              </a:rPr>
              <a:t>Line m+2: contains an integer k</a:t>
            </a:r>
          </a:p>
          <a:p>
            <a:pPr lvl="1">
              <a:buFont typeface="Arial" panose="020B0604020202020204" pitchFamily="34" charset="0"/>
              <a:buChar char="•"/>
            </a:pPr>
            <a:r>
              <a:rPr lang="en-US" sz="1800" b="0" i="0" dirty="0">
                <a:effectLst/>
                <a:latin typeface="+mn-lt"/>
              </a:rPr>
              <a:t>Line i+m+2: contains two integer </a:t>
            </a:r>
            <a:r>
              <a:rPr lang="en-US" sz="1800" b="0" i="0" dirty="0" err="1">
                <a:effectLst/>
                <a:latin typeface="+mn-lt"/>
              </a:rPr>
              <a:t>i</a:t>
            </a:r>
            <a:r>
              <a:rPr lang="en-US" sz="1800" b="0" i="0" dirty="0">
                <a:effectLst/>
                <a:latin typeface="+mn-lt"/>
              </a:rPr>
              <a:t> and j indicating two conflicting courses (∀</a:t>
            </a:r>
            <a:r>
              <a:rPr lang="en-US" sz="1800" b="0" i="0" dirty="0" err="1">
                <a:effectLst/>
                <a:latin typeface="+mn-lt"/>
              </a:rPr>
              <a:t>i</a:t>
            </a:r>
            <a:r>
              <a:rPr lang="en-US" sz="1800" b="0" i="0" dirty="0">
                <a:effectLst/>
                <a:latin typeface="+mn-lt"/>
              </a:rPr>
              <a:t>=1,…,k)</a:t>
            </a:r>
          </a:p>
          <a:p>
            <a:pPr algn="l" rtl="0"/>
            <a:r>
              <a:rPr lang="en-US" sz="1800" b="0" i="0" dirty="0">
                <a:effectLst/>
                <a:latin typeface="+mn-lt"/>
              </a:rPr>
              <a:t>Output</a:t>
            </a:r>
          </a:p>
          <a:p>
            <a:pPr lvl="1"/>
            <a:r>
              <a:rPr lang="en-US" sz="1800" b="0" i="0" dirty="0">
                <a:effectLst/>
                <a:latin typeface="+mn-lt"/>
              </a:rPr>
              <a:t>The output contains a unique number which is the maximal load of the teachers in the solution found and the value -1 if not solution found.</a:t>
            </a:r>
          </a:p>
        </p:txBody>
      </p:sp>
      <p:cxnSp>
        <p:nvCxnSpPr>
          <p:cNvPr id="86" name="Google Shape;86;p1"/>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lvl="0">
              <a:buClr>
                <a:srgbClr val="0070C0"/>
              </a:buClr>
              <a:buSzPts val="2000"/>
            </a:pPr>
            <a:r>
              <a:rPr lang="en-US" sz="2000" b="1" dirty="0">
                <a:solidFill>
                  <a:srgbClr val="0070C0"/>
                </a:solidFill>
                <a:latin typeface="Arial"/>
                <a:ea typeface="Arial"/>
                <a:cs typeface="Arial"/>
                <a:sym typeface="Arial"/>
              </a:rPr>
              <a:t>Balanced Course Assignment (BCA)</a:t>
            </a:r>
            <a:endParaRPr dirty="0"/>
          </a:p>
        </p:txBody>
      </p:sp>
      <p:graphicFrame>
        <p:nvGraphicFramePr>
          <p:cNvPr id="92" name="Google Shape;92;p2"/>
          <p:cNvGraphicFramePr/>
          <p:nvPr>
            <p:extLst>
              <p:ext uri="{D42A27DB-BD31-4B8C-83A1-F6EECF244321}">
                <p14:modId xmlns:p14="http://schemas.microsoft.com/office/powerpoint/2010/main" val="1928910207"/>
              </p:ext>
            </p:extLst>
          </p:nvPr>
        </p:nvGraphicFramePr>
        <p:xfrm>
          <a:off x="2696667" y="1487116"/>
          <a:ext cx="5056216" cy="2809260"/>
        </p:xfrm>
        <a:graphic>
          <a:graphicData uri="http://schemas.openxmlformats.org/drawingml/2006/table">
            <a:tbl>
              <a:tblPr firstRow="1" bandRow="1">
                <a:noFill/>
                <a:tableStyleId>{70086B66-8215-4E21-A06A-904DD070B49D}</a:tableStyleId>
              </a:tblPr>
              <a:tblGrid>
                <a:gridCol w="2528108">
                  <a:extLst>
                    <a:ext uri="{9D8B030D-6E8A-4147-A177-3AD203B41FA5}">
                      <a16:colId xmlns:a16="http://schemas.microsoft.com/office/drawing/2014/main" xmlns="" val="20000"/>
                    </a:ext>
                  </a:extLst>
                </a:gridCol>
                <a:gridCol w="2528108">
                  <a:extLst>
                    <a:ext uri="{9D8B030D-6E8A-4147-A177-3AD203B41FA5}">
                      <a16:colId xmlns:a16="http://schemas.microsoft.com/office/drawing/2014/main" xmlns="" val="20001"/>
                    </a:ext>
                  </a:extLst>
                </a:gridCol>
              </a:tblGrid>
              <a:tr h="370850">
                <a:tc>
                  <a:txBody>
                    <a:bodyPr/>
                    <a:lstStyle/>
                    <a:p>
                      <a:pPr marL="0" marR="0" lvl="0" indent="0" algn="l" rtl="0">
                        <a:spcBef>
                          <a:spcPts val="0"/>
                        </a:spcBef>
                        <a:spcAft>
                          <a:spcPts val="0"/>
                        </a:spcAft>
                        <a:buNone/>
                      </a:pPr>
                      <a:r>
                        <a:rPr lang="en-US" sz="1800" u="none" strike="noStrike" cap="none" dirty="0">
                          <a:solidFill>
                            <a:schemeClr val="dk1"/>
                          </a:solidFill>
                        </a:rPr>
                        <a:t>stdin</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800">
                          <a:solidFill>
                            <a:schemeClr val="dk1"/>
                          </a:solidFill>
                        </a:rPr>
                        <a:t>stdout</a:t>
                      </a:r>
                      <a:endParaRPr sz="18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xmlns="" val="10000"/>
                  </a:ext>
                </a:extLst>
              </a:tr>
              <a:tr h="370850">
                <a:tc>
                  <a:txBody>
                    <a:bodyPr/>
                    <a:lstStyle/>
                    <a:p>
                      <a:pPr rtl="0"/>
                      <a:r>
                        <a:rPr lang="en-US" sz="1400" b="0" i="0" u="none" strike="noStrike" cap="none" dirty="0">
                          <a:solidFill>
                            <a:schemeClr val="dk1"/>
                          </a:solidFill>
                          <a:effectLst/>
                          <a:latin typeface="Calibri"/>
                          <a:ea typeface="Calibri"/>
                          <a:cs typeface="Calibri"/>
                          <a:sym typeface="Arial"/>
                        </a:rPr>
                        <a:t>4 12</a:t>
                      </a:r>
                    </a:p>
                    <a:p>
                      <a:pPr rtl="0"/>
                      <a:r>
                        <a:rPr lang="en-US" sz="1400" b="0" i="0" u="none" strike="noStrike" cap="none" dirty="0">
                          <a:solidFill>
                            <a:schemeClr val="dk1"/>
                          </a:solidFill>
                          <a:effectLst/>
                          <a:latin typeface="Calibri"/>
                          <a:ea typeface="Calibri"/>
                          <a:cs typeface="Calibri"/>
                          <a:sym typeface="Arial"/>
                        </a:rPr>
                        <a:t>5 1 3 5 10 12</a:t>
                      </a:r>
                    </a:p>
                    <a:p>
                      <a:pPr rtl="0"/>
                      <a:r>
                        <a:rPr lang="en-US" sz="1400" b="0" i="0" u="none" strike="noStrike" cap="none" dirty="0">
                          <a:solidFill>
                            <a:schemeClr val="dk1"/>
                          </a:solidFill>
                          <a:effectLst/>
                          <a:latin typeface="Calibri"/>
                          <a:ea typeface="Calibri"/>
                          <a:cs typeface="Calibri"/>
                          <a:sym typeface="Arial"/>
                        </a:rPr>
                        <a:t>5 9 3 4 8 12</a:t>
                      </a:r>
                    </a:p>
                    <a:p>
                      <a:pPr rtl="0"/>
                      <a:r>
                        <a:rPr lang="en-US" sz="1400" b="0" i="0" u="none" strike="noStrike" cap="none" dirty="0">
                          <a:solidFill>
                            <a:schemeClr val="dk1"/>
                          </a:solidFill>
                          <a:effectLst/>
                          <a:latin typeface="Calibri"/>
                          <a:ea typeface="Calibri"/>
                          <a:cs typeface="Calibri"/>
                          <a:sym typeface="Arial"/>
                        </a:rPr>
                        <a:t>6 1 2 3 4 9 7</a:t>
                      </a:r>
                    </a:p>
                    <a:p>
                      <a:pPr rtl="0"/>
                      <a:r>
                        <a:rPr lang="en-US" sz="1400" b="0" i="0" u="none" strike="noStrike" cap="none" dirty="0">
                          <a:solidFill>
                            <a:schemeClr val="dk1"/>
                          </a:solidFill>
                          <a:effectLst/>
                          <a:latin typeface="Calibri"/>
                          <a:ea typeface="Calibri"/>
                          <a:cs typeface="Calibri"/>
                          <a:sym typeface="Arial"/>
                        </a:rPr>
                        <a:t>7 1 2 3 5 6 10 11</a:t>
                      </a:r>
                    </a:p>
                    <a:p>
                      <a:pPr rtl="0"/>
                      <a:r>
                        <a:rPr lang="en-US" sz="1400" b="0" i="0" u="none" strike="noStrike" cap="none" dirty="0">
                          <a:solidFill>
                            <a:schemeClr val="dk1"/>
                          </a:solidFill>
                          <a:effectLst/>
                          <a:latin typeface="Calibri"/>
                          <a:ea typeface="Calibri"/>
                          <a:cs typeface="Calibri"/>
                          <a:sym typeface="Arial"/>
                        </a:rPr>
                        <a:t>5</a:t>
                      </a:r>
                    </a:p>
                    <a:p>
                      <a:pPr rtl="0"/>
                      <a:r>
                        <a:rPr lang="en-US" sz="1400" b="0" i="0" u="none" strike="noStrike" cap="none" dirty="0">
                          <a:solidFill>
                            <a:schemeClr val="dk1"/>
                          </a:solidFill>
                          <a:effectLst/>
                          <a:latin typeface="Calibri"/>
                          <a:ea typeface="Calibri"/>
                          <a:cs typeface="Calibri"/>
                          <a:sym typeface="Arial"/>
                        </a:rPr>
                        <a:t>1 2</a:t>
                      </a:r>
                    </a:p>
                    <a:p>
                      <a:pPr rtl="0"/>
                      <a:r>
                        <a:rPr lang="en-US" sz="1400" b="0" i="0" u="none" strike="noStrike" cap="none" dirty="0">
                          <a:solidFill>
                            <a:schemeClr val="dk1"/>
                          </a:solidFill>
                          <a:effectLst/>
                          <a:latin typeface="Calibri"/>
                          <a:ea typeface="Calibri"/>
                          <a:cs typeface="Calibri"/>
                          <a:sym typeface="Arial"/>
                        </a:rPr>
                        <a:t>1 3</a:t>
                      </a:r>
                    </a:p>
                    <a:p>
                      <a:pPr rtl="0"/>
                      <a:r>
                        <a:rPr lang="en-US" sz="1400" b="0" i="0" u="none" strike="noStrike" cap="none" dirty="0">
                          <a:solidFill>
                            <a:schemeClr val="dk1"/>
                          </a:solidFill>
                          <a:effectLst/>
                          <a:latin typeface="Calibri"/>
                          <a:ea typeface="Calibri"/>
                          <a:cs typeface="Calibri"/>
                          <a:sym typeface="Arial"/>
                        </a:rPr>
                        <a:t>1 5</a:t>
                      </a:r>
                    </a:p>
                    <a:p>
                      <a:pPr rtl="0"/>
                      <a:r>
                        <a:rPr lang="en-US" sz="1400" b="0" i="0" u="none" strike="noStrike" cap="none" dirty="0">
                          <a:solidFill>
                            <a:schemeClr val="dk1"/>
                          </a:solidFill>
                          <a:effectLst/>
                          <a:latin typeface="Calibri"/>
                          <a:ea typeface="Calibri"/>
                          <a:cs typeface="Calibri"/>
                          <a:sym typeface="Arial"/>
                        </a:rPr>
                        <a:t>2 4</a:t>
                      </a:r>
                    </a:p>
                    <a:p>
                      <a:pPr rtl="0"/>
                      <a:r>
                        <a:rPr lang="en-US" sz="1400" b="0" i="0" u="none" strike="noStrike" cap="none" dirty="0">
                          <a:solidFill>
                            <a:schemeClr val="dk1"/>
                          </a:solidFill>
                          <a:effectLst/>
                          <a:latin typeface="Calibri"/>
                          <a:ea typeface="Calibri"/>
                          <a:cs typeface="Calibri"/>
                          <a:sym typeface="Arial"/>
                        </a:rPr>
                        <a:t>2 5</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800" dirty="0">
                          <a:solidFill>
                            <a:schemeClr val="dk1"/>
                          </a:solidFill>
                        </a:rPr>
                        <a:t>3</a:t>
                      </a:r>
                      <a:endParaRPr sz="1800"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xmlns="" val="10001"/>
                  </a:ext>
                </a:extLst>
              </a:tr>
            </a:tbl>
          </a:graphicData>
        </a:graphic>
      </p:graphicFrame>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94" name="Google Shape;94;p2"/>
          <p:cNvSpPr txBox="1"/>
          <p:nvPr/>
        </p:nvSpPr>
        <p:spPr>
          <a:xfrm>
            <a:off x="203719" y="746450"/>
            <a:ext cx="4235400" cy="58689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Example</a:t>
            </a: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lvl="0">
              <a:buClr>
                <a:srgbClr val="0070C0"/>
              </a:buClr>
              <a:buSzPts val="2000"/>
            </a:pPr>
            <a:r>
              <a:rPr lang="en-US" sz="2000" b="1" dirty="0">
                <a:solidFill>
                  <a:srgbClr val="0070C0"/>
                </a:solidFill>
                <a:latin typeface="Arial"/>
                <a:ea typeface="Arial"/>
                <a:cs typeface="Arial"/>
                <a:sym typeface="Arial"/>
              </a:rPr>
              <a:t>Balanced Course Assignment (BCA): </a:t>
            </a:r>
            <a:r>
              <a:rPr lang="en-US" sz="2000" b="1" dirty="0">
                <a:solidFill>
                  <a:srgbClr val="0070C0"/>
                </a:solidFill>
                <a:latin typeface="Arial"/>
                <a:ea typeface="Arial"/>
                <a:cs typeface="Arial"/>
                <a:sym typeface="Arial"/>
              </a:rPr>
              <a:t>Hint</a:t>
            </a:r>
            <a:endParaRPr dirty="0"/>
          </a:p>
        </p:txBody>
      </p:sp>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2" name="Google Shape;85;p1">
            <a:extLst>
              <a:ext uri="{FF2B5EF4-FFF2-40B4-BE49-F238E27FC236}">
                <a16:creationId xmlns:a16="http://schemas.microsoft.com/office/drawing/2014/main" xmlns="" id="{0B30BFA2-9142-2195-2B85-01C736D33E4C}"/>
              </a:ext>
            </a:extLst>
          </p:cNvPr>
          <p:cNvSpPr txBox="1">
            <a:spLocks noGrp="1"/>
          </p:cNvSpPr>
          <p:nvPr>
            <p:ph type="body" idx="1"/>
          </p:nvPr>
        </p:nvSpPr>
        <p:spPr>
          <a:xfrm>
            <a:off x="203716" y="746448"/>
            <a:ext cx="11814111" cy="5868955"/>
          </a:xfrm>
          <a:prstGeom prst="rect">
            <a:avLst/>
          </a:prstGeom>
          <a:noFill/>
          <a:ln>
            <a:noFill/>
          </a:ln>
        </p:spPr>
        <p:txBody>
          <a:bodyPr spcFirstLastPara="1" wrap="square" lIns="91425" tIns="45700" rIns="91425" bIns="45700" anchor="t" anchorCtr="0">
            <a:noAutofit/>
          </a:bodyPr>
          <a:lstStyle/>
          <a:p>
            <a:r>
              <a:rPr lang="en-US" sz="1800" b="0" i="0" dirty="0" err="1">
                <a:effectLst/>
                <a:latin typeface="+mn-lt"/>
              </a:rPr>
              <a:t>Sử</a:t>
            </a:r>
            <a:r>
              <a:rPr lang="en-US" sz="1800" b="0" i="0" dirty="0">
                <a:effectLst/>
                <a:latin typeface="+mn-lt"/>
              </a:rPr>
              <a:t> </a:t>
            </a:r>
            <a:r>
              <a:rPr lang="en-US" sz="1800" b="0" i="0" dirty="0" err="1">
                <a:effectLst/>
                <a:latin typeface="+mn-lt"/>
              </a:rPr>
              <a:t>dụng</a:t>
            </a:r>
            <a:r>
              <a:rPr lang="en-US" sz="1800" b="0" i="0" dirty="0">
                <a:effectLst/>
                <a:latin typeface="+mn-lt"/>
              </a:rPr>
              <a:t> backtracking </a:t>
            </a:r>
            <a:r>
              <a:rPr lang="en-US" sz="1800" b="0" i="0" dirty="0" err="1">
                <a:effectLst/>
                <a:latin typeface="+mn-lt"/>
              </a:rPr>
              <a:t>để</a:t>
            </a:r>
            <a:r>
              <a:rPr lang="en-US" sz="1800" b="0" i="0" dirty="0">
                <a:effectLst/>
                <a:latin typeface="+mn-lt"/>
              </a:rPr>
              <a:t> </a:t>
            </a:r>
            <a:r>
              <a:rPr lang="en-US" sz="1800" b="0" i="0" dirty="0" err="1">
                <a:effectLst/>
                <a:latin typeface="+mn-lt"/>
              </a:rPr>
              <a:t>duyệt</a:t>
            </a:r>
            <a:r>
              <a:rPr lang="en-US" sz="1800" b="0" i="0" dirty="0">
                <a:effectLst/>
                <a:latin typeface="+mn-lt"/>
              </a:rPr>
              <a:t> qua </a:t>
            </a:r>
            <a:r>
              <a:rPr lang="en-US" sz="1800" b="0" i="0" dirty="0" err="1">
                <a:effectLst/>
                <a:latin typeface="+mn-lt"/>
              </a:rPr>
              <a:t>tất</a:t>
            </a:r>
            <a:r>
              <a:rPr lang="en-US" sz="1800" b="0" i="0" dirty="0">
                <a:effectLst/>
                <a:latin typeface="+mn-lt"/>
              </a:rPr>
              <a:t> </a:t>
            </a:r>
            <a:r>
              <a:rPr lang="en-US" sz="1800" b="0" i="0" dirty="0" err="1">
                <a:effectLst/>
                <a:latin typeface="+mn-lt"/>
              </a:rPr>
              <a:t>cả</a:t>
            </a:r>
            <a:r>
              <a:rPr lang="en-US" sz="1800" b="0" i="0" dirty="0">
                <a:effectLst/>
                <a:latin typeface="+mn-lt"/>
              </a:rPr>
              <a:t> </a:t>
            </a:r>
            <a:r>
              <a:rPr lang="en-US" sz="1800" b="0" i="0" dirty="0" err="1">
                <a:effectLst/>
                <a:latin typeface="+mn-lt"/>
              </a:rPr>
              <a:t>các</a:t>
            </a:r>
            <a:r>
              <a:rPr lang="en-US" sz="1800" b="0" i="0" dirty="0">
                <a:effectLst/>
                <a:latin typeface="+mn-lt"/>
              </a:rPr>
              <a:t> </a:t>
            </a:r>
            <a:r>
              <a:rPr lang="en-US" sz="1800" b="0" i="0" dirty="0" err="1">
                <a:effectLst/>
                <a:latin typeface="+mn-lt"/>
              </a:rPr>
              <a:t>phương</a:t>
            </a:r>
            <a:r>
              <a:rPr lang="en-US" sz="1800" b="0" i="0" dirty="0">
                <a:effectLst/>
                <a:latin typeface="+mn-lt"/>
              </a:rPr>
              <a:t> </a:t>
            </a:r>
            <a:r>
              <a:rPr lang="en-US" sz="1800" b="0" i="0" dirty="0" err="1">
                <a:effectLst/>
                <a:latin typeface="+mn-lt"/>
              </a:rPr>
              <a:t>án</a:t>
            </a:r>
            <a:r>
              <a:rPr lang="en-US" sz="1800" b="0" i="0" dirty="0">
                <a:effectLst/>
                <a:latin typeface="+mn-lt"/>
              </a:rPr>
              <a:t>, </a:t>
            </a:r>
            <a:r>
              <a:rPr lang="en-US" sz="1800" b="0" i="0" dirty="0" err="1">
                <a:effectLst/>
                <a:latin typeface="+mn-lt"/>
              </a:rPr>
              <a:t>kết</a:t>
            </a:r>
            <a:r>
              <a:rPr lang="en-US" sz="1800" b="0" i="0" dirty="0">
                <a:effectLst/>
                <a:latin typeface="+mn-lt"/>
              </a:rPr>
              <a:t> </a:t>
            </a:r>
            <a:r>
              <a:rPr lang="en-US" sz="1800" b="0" i="0" dirty="0" err="1">
                <a:effectLst/>
                <a:latin typeface="+mn-lt"/>
              </a:rPr>
              <a:t>hợp</a:t>
            </a:r>
            <a:r>
              <a:rPr lang="en-US" sz="1800" b="0" i="0" dirty="0">
                <a:effectLst/>
                <a:latin typeface="+mn-lt"/>
              </a:rPr>
              <a:t> </a:t>
            </a:r>
            <a:r>
              <a:rPr lang="en-US" sz="1800" b="0" i="0" dirty="0" err="1">
                <a:effectLst/>
                <a:latin typeface="+mn-lt"/>
              </a:rPr>
              <a:t>Branhc</a:t>
            </a:r>
            <a:r>
              <a:rPr lang="en-US" sz="1800" b="0" i="0" dirty="0">
                <a:effectLst/>
                <a:latin typeface="+mn-lt"/>
              </a:rPr>
              <a:t> and Bound </a:t>
            </a:r>
            <a:r>
              <a:rPr lang="en-US" sz="1800" b="0" i="0" dirty="0" err="1">
                <a:effectLst/>
                <a:latin typeface="+mn-lt"/>
              </a:rPr>
              <a:t>để</a:t>
            </a:r>
            <a:r>
              <a:rPr lang="en-US" sz="1800" b="0" i="0" dirty="0">
                <a:effectLst/>
                <a:latin typeface="+mn-lt"/>
              </a:rPr>
              <a:t> </a:t>
            </a:r>
            <a:r>
              <a:rPr lang="en-US" sz="1800" b="0" i="0" dirty="0" err="1">
                <a:effectLst/>
                <a:latin typeface="+mn-lt"/>
              </a:rPr>
              <a:t>bỏ</a:t>
            </a:r>
            <a:r>
              <a:rPr lang="en-US" sz="1800" b="0" i="0" dirty="0">
                <a:effectLst/>
                <a:latin typeface="+mn-lt"/>
              </a:rPr>
              <a:t> qua </a:t>
            </a:r>
            <a:r>
              <a:rPr lang="en-US" sz="1800" b="0" i="0" dirty="0" err="1">
                <a:effectLst/>
                <a:latin typeface="+mn-lt"/>
              </a:rPr>
              <a:t>các</a:t>
            </a:r>
            <a:r>
              <a:rPr lang="en-US" sz="1800" b="0" i="0" dirty="0">
                <a:effectLst/>
                <a:latin typeface="+mn-lt"/>
              </a:rPr>
              <a:t> </a:t>
            </a:r>
            <a:r>
              <a:rPr lang="en-US" sz="1800" b="0" i="0" dirty="0" err="1">
                <a:effectLst/>
                <a:latin typeface="+mn-lt"/>
              </a:rPr>
              <a:t>tính</a:t>
            </a:r>
            <a:r>
              <a:rPr lang="en-US" sz="1800" b="0" i="0" dirty="0">
                <a:effectLst/>
                <a:latin typeface="+mn-lt"/>
              </a:rPr>
              <a:t> </a:t>
            </a:r>
            <a:r>
              <a:rPr lang="en-US" sz="1800" b="0" i="0" dirty="0" err="1">
                <a:effectLst/>
                <a:latin typeface="+mn-lt"/>
              </a:rPr>
              <a:t>toán</a:t>
            </a:r>
            <a:r>
              <a:rPr lang="en-US" sz="1800" b="0" i="0" dirty="0">
                <a:effectLst/>
                <a:latin typeface="+mn-lt"/>
              </a:rPr>
              <a:t> </a:t>
            </a:r>
            <a:r>
              <a:rPr lang="en-US" sz="1800" b="0" i="0" dirty="0" err="1">
                <a:effectLst/>
                <a:latin typeface="+mn-lt"/>
              </a:rPr>
              <a:t>dư</a:t>
            </a:r>
            <a:r>
              <a:rPr lang="en-US" sz="1800" b="0" i="0" dirty="0">
                <a:effectLst/>
                <a:latin typeface="+mn-lt"/>
              </a:rPr>
              <a:t> </a:t>
            </a:r>
            <a:r>
              <a:rPr lang="en-US" sz="1800" b="0" i="0" dirty="0" err="1">
                <a:effectLst/>
                <a:latin typeface="+mn-lt"/>
              </a:rPr>
              <a:t>thừa</a:t>
            </a:r>
            <a:endParaRPr lang="en-US" sz="1800" b="0" i="0" dirty="0">
              <a:effectLst/>
              <a:latin typeface="+mn-lt"/>
            </a:endParaRPr>
          </a:p>
          <a:p>
            <a:r>
              <a:rPr lang="en-US" sz="1800" b="0" i="0" dirty="0" err="1">
                <a:effectLst/>
                <a:latin typeface="+mn-lt"/>
              </a:rPr>
              <a:t>Biểu</a:t>
            </a:r>
            <a:r>
              <a:rPr lang="en-US" sz="1800" b="0" i="0" dirty="0">
                <a:effectLst/>
                <a:latin typeface="+mn-lt"/>
              </a:rPr>
              <a:t> </a:t>
            </a:r>
            <a:r>
              <a:rPr lang="en-US" sz="1800" b="0" i="0" dirty="0" err="1">
                <a:effectLst/>
                <a:latin typeface="+mn-lt"/>
              </a:rPr>
              <a:t>diễn</a:t>
            </a:r>
            <a:r>
              <a:rPr lang="en-US" sz="1800" b="0" i="0" dirty="0">
                <a:effectLst/>
                <a:latin typeface="+mn-lt"/>
              </a:rPr>
              <a:t> </a:t>
            </a:r>
            <a:r>
              <a:rPr lang="en-US" sz="1800" b="0" i="0" dirty="0" err="1">
                <a:effectLst/>
                <a:latin typeface="+mn-lt"/>
              </a:rPr>
              <a:t>lời</a:t>
            </a:r>
            <a:r>
              <a:rPr lang="en-US" sz="1800" b="0" i="0" dirty="0">
                <a:effectLst/>
                <a:latin typeface="+mn-lt"/>
              </a:rPr>
              <a:t> </a:t>
            </a:r>
            <a:r>
              <a:rPr lang="en-US" sz="1800" b="0" i="0" dirty="0" err="1">
                <a:effectLst/>
                <a:latin typeface="+mn-lt"/>
              </a:rPr>
              <a:t>giải</a:t>
            </a:r>
            <a:r>
              <a:rPr lang="en-US" sz="1800" b="0" i="0" dirty="0">
                <a:effectLst/>
                <a:latin typeface="+mn-lt"/>
              </a:rPr>
              <a:t>: </a:t>
            </a:r>
            <a:r>
              <a:rPr lang="en-US" sz="1800" b="0" i="1" dirty="0">
                <a:effectLst/>
                <a:latin typeface="+mn-lt"/>
              </a:rPr>
              <a:t>x</a:t>
            </a:r>
            <a:r>
              <a:rPr lang="en-US" sz="1800" b="0" i="0" dirty="0">
                <a:effectLst/>
                <a:latin typeface="+mn-lt"/>
              </a:rPr>
              <a:t>[1…</a:t>
            </a:r>
            <a:r>
              <a:rPr lang="en-US" sz="1800" b="0" i="1" dirty="0">
                <a:effectLst/>
                <a:latin typeface="+mn-lt"/>
              </a:rPr>
              <a:t>n</a:t>
            </a:r>
            <a:r>
              <a:rPr lang="en-US" sz="1800" b="0" i="0" dirty="0">
                <a:effectLst/>
                <a:latin typeface="+mn-lt"/>
              </a:rPr>
              <a:t>] </a:t>
            </a:r>
            <a:r>
              <a:rPr lang="en-US" sz="1800" b="0" i="0" dirty="0" err="1">
                <a:effectLst/>
                <a:latin typeface="+mn-lt"/>
              </a:rPr>
              <a:t>trong</a:t>
            </a:r>
            <a:r>
              <a:rPr lang="en-US" sz="1800" b="0" i="0" dirty="0">
                <a:effectLst/>
                <a:latin typeface="+mn-lt"/>
              </a:rPr>
              <a:t> </a:t>
            </a:r>
            <a:r>
              <a:rPr lang="en-US" sz="1800" b="0" i="0" dirty="0" err="1">
                <a:effectLst/>
                <a:latin typeface="+mn-lt"/>
              </a:rPr>
              <a:t>đó</a:t>
            </a:r>
            <a:r>
              <a:rPr lang="en-US" sz="1800" b="0" i="0" dirty="0">
                <a:effectLst/>
                <a:latin typeface="+mn-lt"/>
              </a:rPr>
              <a:t> </a:t>
            </a:r>
            <a:r>
              <a:rPr lang="en-US" sz="1800" b="0" i="1" dirty="0">
                <a:effectLst/>
                <a:latin typeface="+mn-lt"/>
              </a:rPr>
              <a:t>x</a:t>
            </a:r>
            <a:r>
              <a:rPr lang="en-US" sz="1800" b="0" i="0" dirty="0">
                <a:effectLst/>
                <a:latin typeface="+mn-lt"/>
              </a:rPr>
              <a:t>[</a:t>
            </a:r>
            <a:r>
              <a:rPr lang="en-US" sz="1800" b="0" i="1" dirty="0">
                <a:effectLst/>
                <a:latin typeface="+mn-lt"/>
              </a:rPr>
              <a:t>i</a:t>
            </a:r>
            <a:r>
              <a:rPr lang="en-US" sz="1800" b="0" i="0" dirty="0">
                <a:effectLst/>
                <a:latin typeface="+mn-lt"/>
              </a:rPr>
              <a:t>] </a:t>
            </a:r>
            <a:r>
              <a:rPr lang="en-US" sz="1800" b="0" i="0" dirty="0" err="1">
                <a:effectLst/>
                <a:latin typeface="+mn-lt"/>
              </a:rPr>
              <a:t>là</a:t>
            </a:r>
            <a:r>
              <a:rPr lang="en-US" sz="1800" b="0" i="0" dirty="0">
                <a:effectLst/>
                <a:latin typeface="+mn-lt"/>
              </a:rPr>
              <a:t> </a:t>
            </a:r>
            <a:r>
              <a:rPr lang="en-US" sz="1800" b="0" i="0" dirty="0" err="1">
                <a:effectLst/>
                <a:latin typeface="+mn-lt"/>
              </a:rPr>
              <a:t>giáo</a:t>
            </a:r>
            <a:r>
              <a:rPr lang="en-US" sz="1800" b="0" i="0" dirty="0">
                <a:effectLst/>
                <a:latin typeface="+mn-lt"/>
              </a:rPr>
              <a:t> </a:t>
            </a:r>
            <a:r>
              <a:rPr lang="en-US" sz="1800" b="0" i="0" dirty="0" err="1">
                <a:effectLst/>
                <a:latin typeface="+mn-lt"/>
              </a:rPr>
              <a:t>viên</a:t>
            </a:r>
            <a:r>
              <a:rPr lang="en-US" sz="1800" b="0" i="0" dirty="0">
                <a:effectLst/>
                <a:latin typeface="+mn-lt"/>
              </a:rPr>
              <a:t> </a:t>
            </a:r>
            <a:r>
              <a:rPr lang="en-US" sz="1800" b="0" i="0" dirty="0" err="1">
                <a:effectLst/>
                <a:latin typeface="+mn-lt"/>
              </a:rPr>
              <a:t>được</a:t>
            </a:r>
            <a:r>
              <a:rPr lang="en-US" sz="1800" b="0" i="0" dirty="0">
                <a:effectLst/>
                <a:latin typeface="+mn-lt"/>
              </a:rPr>
              <a:t> </a:t>
            </a:r>
            <a:r>
              <a:rPr lang="en-US" sz="1800" b="0" i="0" dirty="0" err="1" smtClean="0">
                <a:effectLst/>
                <a:latin typeface="+mn-lt"/>
              </a:rPr>
              <a:t>phân</a:t>
            </a:r>
            <a:r>
              <a:rPr lang="en-US" sz="1800" b="0" i="0" dirty="0" smtClean="0">
                <a:effectLst/>
                <a:latin typeface="+mn-lt"/>
              </a:rPr>
              <a:t> </a:t>
            </a:r>
            <a:r>
              <a:rPr lang="en-US" sz="1800" b="0" i="0" dirty="0" err="1">
                <a:effectLst/>
                <a:latin typeface="+mn-lt"/>
              </a:rPr>
              <a:t>công</a:t>
            </a:r>
            <a:r>
              <a:rPr lang="en-US" sz="1800" b="0" i="0" dirty="0">
                <a:effectLst/>
                <a:latin typeface="+mn-lt"/>
              </a:rPr>
              <a:t> </a:t>
            </a:r>
            <a:r>
              <a:rPr lang="en-US" sz="1800" b="0" i="0" dirty="0" err="1">
                <a:effectLst/>
                <a:latin typeface="+mn-lt"/>
              </a:rPr>
              <a:t>dạy</a:t>
            </a:r>
            <a:r>
              <a:rPr lang="en-US" sz="1800" b="0" i="0" dirty="0">
                <a:effectLst/>
                <a:latin typeface="+mn-lt"/>
              </a:rPr>
              <a:t> </a:t>
            </a:r>
            <a:r>
              <a:rPr lang="en-US" sz="1800" b="0" i="0" dirty="0" err="1">
                <a:effectLst/>
                <a:latin typeface="+mn-lt"/>
              </a:rPr>
              <a:t>môn</a:t>
            </a:r>
            <a:r>
              <a:rPr lang="en-US" sz="1800" b="0" i="0" dirty="0">
                <a:effectLst/>
                <a:latin typeface="+mn-lt"/>
              </a:rPr>
              <a:t> </a:t>
            </a:r>
            <a:r>
              <a:rPr lang="en-US" sz="1800" b="0" i="1" dirty="0">
                <a:effectLst/>
                <a:latin typeface="+mn-lt"/>
              </a:rPr>
              <a:t>i</a:t>
            </a:r>
            <a:r>
              <a:rPr lang="en-US" sz="1800" b="0" i="0" dirty="0">
                <a:effectLst/>
                <a:latin typeface="+mn-lt"/>
              </a:rPr>
              <a:t> (</a:t>
            </a:r>
            <a:r>
              <a:rPr lang="en-US" sz="1800" b="0" i="1" dirty="0">
                <a:effectLst/>
                <a:latin typeface="+mn-lt"/>
              </a:rPr>
              <a:t>i</a:t>
            </a:r>
            <a:r>
              <a:rPr lang="en-US" sz="1800" b="0" i="0" dirty="0">
                <a:effectLst/>
                <a:latin typeface="+mn-lt"/>
              </a:rPr>
              <a:t> = 1, 2…, </a:t>
            </a:r>
            <a:r>
              <a:rPr lang="en-US" sz="1800" b="0" i="1" dirty="0">
                <a:effectLst/>
                <a:latin typeface="+mn-lt"/>
              </a:rPr>
              <a:t>n</a:t>
            </a:r>
            <a:r>
              <a:rPr lang="en-US" sz="1800" b="0" i="0" dirty="0">
                <a:effectLst/>
                <a:latin typeface="+mn-lt"/>
              </a:rPr>
              <a:t>)</a:t>
            </a:r>
          </a:p>
          <a:p>
            <a:r>
              <a:rPr lang="en-US" sz="1800" dirty="0">
                <a:latin typeface="+mn-lt"/>
              </a:rPr>
              <a:t>res: </a:t>
            </a:r>
            <a:r>
              <a:rPr lang="en-US" sz="1800" dirty="0" err="1">
                <a:latin typeface="+mn-lt"/>
              </a:rPr>
              <a:t>giá</a:t>
            </a:r>
            <a:r>
              <a:rPr lang="en-US" sz="1800" dirty="0">
                <a:latin typeface="+mn-lt"/>
              </a:rPr>
              <a:t> </a:t>
            </a:r>
            <a:r>
              <a:rPr lang="en-US" sz="1800" dirty="0" err="1">
                <a:latin typeface="+mn-lt"/>
              </a:rPr>
              <a:t>trị</a:t>
            </a:r>
            <a:r>
              <a:rPr lang="en-US" sz="1800" dirty="0">
                <a:latin typeface="+mn-lt"/>
              </a:rPr>
              <a:t> </a:t>
            </a:r>
            <a:r>
              <a:rPr lang="en-US" sz="1800" dirty="0" err="1">
                <a:latin typeface="+mn-lt"/>
              </a:rPr>
              <a:t>hàm</a:t>
            </a:r>
            <a:r>
              <a:rPr lang="en-US" sz="1800" dirty="0">
                <a:latin typeface="+mn-lt"/>
              </a:rPr>
              <a:t> </a:t>
            </a:r>
            <a:r>
              <a:rPr lang="en-US" sz="1800" dirty="0" err="1">
                <a:latin typeface="+mn-lt"/>
              </a:rPr>
              <a:t>mục</a:t>
            </a:r>
            <a:r>
              <a:rPr lang="en-US" sz="1800" dirty="0">
                <a:latin typeface="+mn-lt"/>
              </a:rPr>
              <a:t> </a:t>
            </a:r>
            <a:r>
              <a:rPr lang="en-US" sz="1800" dirty="0" err="1">
                <a:latin typeface="+mn-lt"/>
              </a:rPr>
              <a:t>tiêu</a:t>
            </a:r>
            <a:r>
              <a:rPr lang="en-US" sz="1800" dirty="0">
                <a:latin typeface="+mn-lt"/>
              </a:rPr>
              <a:t> </a:t>
            </a:r>
            <a:r>
              <a:rPr lang="en-US" sz="1800" dirty="0" err="1">
                <a:latin typeface="+mn-lt"/>
              </a:rPr>
              <a:t>tối</a:t>
            </a:r>
            <a:r>
              <a:rPr lang="en-US" sz="1800" dirty="0">
                <a:latin typeface="+mn-lt"/>
              </a:rPr>
              <a:t> </a:t>
            </a:r>
            <a:r>
              <a:rPr lang="en-US" sz="1800" dirty="0" err="1">
                <a:latin typeface="+mn-lt"/>
              </a:rPr>
              <a:t>ưu</a:t>
            </a:r>
            <a:endParaRPr lang="en-US" sz="1800" dirty="0">
              <a:latin typeface="+mn-lt"/>
            </a:endParaRPr>
          </a:p>
          <a:p>
            <a:r>
              <a:rPr lang="en-US" sz="1800" dirty="0" err="1">
                <a:latin typeface="+mn-lt"/>
              </a:rPr>
              <a:t>Các</a:t>
            </a:r>
            <a:r>
              <a:rPr lang="en-US" sz="1800" dirty="0">
                <a:latin typeface="+mn-lt"/>
              </a:rPr>
              <a:t> </a:t>
            </a:r>
            <a:r>
              <a:rPr lang="en-US" sz="1800" dirty="0" err="1">
                <a:latin typeface="+mn-lt"/>
              </a:rPr>
              <a:t>cấu</a:t>
            </a:r>
            <a:r>
              <a:rPr lang="en-US" sz="1800" dirty="0">
                <a:latin typeface="+mn-lt"/>
              </a:rPr>
              <a:t> </a:t>
            </a:r>
            <a:r>
              <a:rPr lang="en-US" sz="1800" dirty="0" err="1">
                <a:latin typeface="+mn-lt"/>
              </a:rPr>
              <a:t>trúc</a:t>
            </a:r>
            <a:r>
              <a:rPr lang="en-US" sz="1800" dirty="0">
                <a:latin typeface="+mn-lt"/>
              </a:rPr>
              <a:t> </a:t>
            </a:r>
            <a:r>
              <a:rPr lang="en-US" sz="1800" dirty="0" err="1">
                <a:latin typeface="+mn-lt"/>
              </a:rPr>
              <a:t>dữ</a:t>
            </a:r>
            <a:r>
              <a:rPr lang="en-US" sz="1800" dirty="0">
                <a:latin typeface="+mn-lt"/>
              </a:rPr>
              <a:t> </a:t>
            </a:r>
            <a:r>
              <a:rPr lang="en-US" sz="1800" dirty="0" err="1">
                <a:latin typeface="+mn-lt"/>
              </a:rPr>
              <a:t>liệu</a:t>
            </a:r>
            <a:r>
              <a:rPr lang="en-US" sz="1800" dirty="0">
                <a:latin typeface="+mn-lt"/>
              </a:rPr>
              <a:t> </a:t>
            </a:r>
            <a:r>
              <a:rPr lang="en-US" sz="1800" dirty="0" err="1">
                <a:latin typeface="+mn-lt"/>
              </a:rPr>
              <a:t>phụ</a:t>
            </a:r>
            <a:r>
              <a:rPr lang="en-US" sz="1800" dirty="0">
                <a:latin typeface="+mn-lt"/>
              </a:rPr>
              <a:t> </a:t>
            </a:r>
            <a:r>
              <a:rPr lang="en-US" sz="1800" dirty="0" err="1">
                <a:latin typeface="+mn-lt"/>
              </a:rPr>
              <a:t>trợ</a:t>
            </a:r>
            <a:r>
              <a:rPr lang="en-US" sz="1800" dirty="0">
                <a:latin typeface="+mn-lt"/>
              </a:rPr>
              <a:t>:</a:t>
            </a:r>
          </a:p>
          <a:p>
            <a:pPr lvl="1"/>
            <a:r>
              <a:rPr lang="en-US" sz="1800" b="0" i="0" dirty="0">
                <a:effectLst/>
                <a:latin typeface="+mn-lt"/>
              </a:rPr>
              <a:t>load[</a:t>
            </a:r>
            <a:r>
              <a:rPr lang="en-US" sz="1800" b="0" i="1" dirty="0">
                <a:effectLst/>
                <a:latin typeface="+mn-lt"/>
              </a:rPr>
              <a:t>t</a:t>
            </a:r>
            <a:r>
              <a:rPr lang="en-US" sz="1800" b="0" i="0" dirty="0">
                <a:effectLst/>
                <a:latin typeface="+mn-lt"/>
              </a:rPr>
              <a:t>]: </a:t>
            </a:r>
            <a:r>
              <a:rPr lang="en-US" sz="1800" b="0" i="0" dirty="0" err="1">
                <a:effectLst/>
                <a:latin typeface="+mn-lt"/>
              </a:rPr>
              <a:t>số</a:t>
            </a:r>
            <a:r>
              <a:rPr lang="en-US" sz="1800" b="0" i="0" dirty="0">
                <a:effectLst/>
                <a:latin typeface="+mn-lt"/>
              </a:rPr>
              <a:t> </a:t>
            </a:r>
            <a:r>
              <a:rPr lang="en-US" sz="1800" b="0" i="0" dirty="0" err="1">
                <a:effectLst/>
                <a:latin typeface="+mn-lt"/>
              </a:rPr>
              <a:t>môn</a:t>
            </a:r>
            <a:r>
              <a:rPr lang="en-US" sz="1800" b="0" i="0" dirty="0">
                <a:effectLst/>
                <a:latin typeface="+mn-lt"/>
              </a:rPr>
              <a:t> </a:t>
            </a:r>
            <a:r>
              <a:rPr lang="en-US" sz="1800" b="0" i="0" dirty="0" err="1">
                <a:effectLst/>
                <a:latin typeface="+mn-lt"/>
              </a:rPr>
              <a:t>được</a:t>
            </a:r>
            <a:r>
              <a:rPr lang="en-US" sz="1800" b="0" i="0" dirty="0">
                <a:effectLst/>
                <a:latin typeface="+mn-lt"/>
              </a:rPr>
              <a:t> </a:t>
            </a:r>
            <a:r>
              <a:rPr lang="en-US" sz="1800" b="0" i="0" dirty="0" err="1">
                <a:effectLst/>
                <a:latin typeface="+mn-lt"/>
              </a:rPr>
              <a:t>phân</a:t>
            </a:r>
            <a:r>
              <a:rPr lang="en-US" sz="1800" b="0" i="0" dirty="0">
                <a:effectLst/>
                <a:latin typeface="+mn-lt"/>
              </a:rPr>
              <a:t> </a:t>
            </a:r>
            <a:r>
              <a:rPr lang="en-US" sz="1800" b="0" i="0" dirty="0" err="1">
                <a:effectLst/>
                <a:latin typeface="+mn-lt"/>
              </a:rPr>
              <a:t>công</a:t>
            </a:r>
            <a:r>
              <a:rPr lang="en-US" sz="1800" b="0" i="0" dirty="0">
                <a:effectLst/>
                <a:latin typeface="+mn-lt"/>
              </a:rPr>
              <a:t> </a:t>
            </a:r>
            <a:r>
              <a:rPr lang="en-US" sz="1800" b="0" i="0" dirty="0" err="1">
                <a:effectLst/>
                <a:latin typeface="+mn-lt"/>
              </a:rPr>
              <a:t>cho</a:t>
            </a:r>
            <a:r>
              <a:rPr lang="en-US" sz="1800" b="0" i="0" dirty="0">
                <a:effectLst/>
                <a:latin typeface="+mn-lt"/>
              </a:rPr>
              <a:t> </a:t>
            </a:r>
            <a:r>
              <a:rPr lang="en-US" sz="1800" b="0" i="0" dirty="0" err="1">
                <a:effectLst/>
                <a:latin typeface="+mn-lt"/>
              </a:rPr>
              <a:t>giáo</a:t>
            </a:r>
            <a:r>
              <a:rPr lang="en-US" sz="1800" b="0" i="0" dirty="0">
                <a:effectLst/>
                <a:latin typeface="+mn-lt"/>
              </a:rPr>
              <a:t> </a:t>
            </a:r>
            <a:r>
              <a:rPr lang="en-US" sz="1800" b="0" i="0" dirty="0" err="1">
                <a:effectLst/>
                <a:latin typeface="+mn-lt"/>
              </a:rPr>
              <a:t>viên</a:t>
            </a:r>
            <a:r>
              <a:rPr lang="en-US" sz="1800" b="0" i="0" dirty="0">
                <a:effectLst/>
                <a:latin typeface="+mn-lt"/>
              </a:rPr>
              <a:t>  </a:t>
            </a:r>
            <a:r>
              <a:rPr lang="en-US" sz="1800" b="0" i="1" dirty="0">
                <a:effectLst/>
                <a:latin typeface="+mn-lt"/>
              </a:rPr>
              <a:t>t</a:t>
            </a:r>
            <a:r>
              <a:rPr lang="en-US" sz="1800" b="0" i="0" dirty="0">
                <a:effectLst/>
                <a:latin typeface="+mn-lt"/>
              </a:rPr>
              <a:t> (</a:t>
            </a:r>
            <a:r>
              <a:rPr lang="en-US" sz="1800" b="0" i="1" dirty="0">
                <a:effectLst/>
                <a:latin typeface="+mn-lt"/>
              </a:rPr>
              <a:t>t</a:t>
            </a:r>
            <a:r>
              <a:rPr lang="en-US" sz="1800" b="0" i="0" dirty="0">
                <a:effectLst/>
                <a:latin typeface="+mn-lt"/>
              </a:rPr>
              <a:t> = 1, …, </a:t>
            </a:r>
            <a:r>
              <a:rPr lang="en-US" sz="1800" b="0" i="1" dirty="0">
                <a:effectLst/>
                <a:latin typeface="+mn-lt"/>
              </a:rPr>
              <a:t>m</a:t>
            </a:r>
            <a:r>
              <a:rPr lang="en-US" sz="1800" b="0" i="0" dirty="0">
                <a:effectLst/>
                <a:latin typeface="+mn-lt"/>
              </a:rPr>
              <a:t>). </a:t>
            </a:r>
          </a:p>
          <a:p>
            <a:pPr lvl="1"/>
            <a:r>
              <a:rPr lang="en-US" sz="1800" dirty="0">
                <a:latin typeface="+mn-lt"/>
              </a:rPr>
              <a:t>load[</a:t>
            </a:r>
            <a:r>
              <a:rPr lang="en-US" sz="1800" i="1" dirty="0">
                <a:latin typeface="+mn-lt"/>
              </a:rPr>
              <a:t>t</a:t>
            </a:r>
            <a:r>
              <a:rPr lang="en-US" sz="1800" dirty="0">
                <a:latin typeface="+mn-lt"/>
              </a:rPr>
              <a:t>]</a:t>
            </a:r>
            <a:r>
              <a:rPr lang="en-US" sz="1800" b="0" i="0" dirty="0">
                <a:effectLst/>
                <a:latin typeface="+mn-lt"/>
              </a:rPr>
              <a:t>: </a:t>
            </a:r>
            <a:r>
              <a:rPr lang="en-US" sz="1800" b="0" i="0" dirty="0" err="1">
                <a:effectLst/>
                <a:latin typeface="+mn-lt"/>
              </a:rPr>
              <a:t>được</a:t>
            </a:r>
            <a:r>
              <a:rPr lang="en-US" sz="1800" b="0" i="0" dirty="0">
                <a:effectLst/>
                <a:latin typeface="+mn-lt"/>
              </a:rPr>
              <a:t> </a:t>
            </a:r>
            <a:r>
              <a:rPr lang="en-US" sz="1800" b="0" i="0" dirty="0" err="1">
                <a:effectLst/>
                <a:latin typeface="+mn-lt"/>
              </a:rPr>
              <a:t>tích</a:t>
            </a:r>
            <a:r>
              <a:rPr lang="en-US" sz="1800" b="0" i="0" dirty="0">
                <a:effectLst/>
                <a:latin typeface="+mn-lt"/>
              </a:rPr>
              <a:t> </a:t>
            </a:r>
            <a:r>
              <a:rPr lang="en-US" sz="1800" b="0" i="0" dirty="0" err="1">
                <a:effectLst/>
                <a:latin typeface="+mn-lt"/>
              </a:rPr>
              <a:t>lũy</a:t>
            </a:r>
            <a:r>
              <a:rPr lang="en-US" sz="1800" b="0" i="0" dirty="0">
                <a:effectLst/>
                <a:latin typeface="+mn-lt"/>
              </a:rPr>
              <a:t> </a:t>
            </a:r>
            <a:r>
              <a:rPr lang="en-US" sz="1800" b="0" i="0" dirty="0" err="1">
                <a:effectLst/>
                <a:latin typeface="+mn-lt"/>
              </a:rPr>
              <a:t>dần</a:t>
            </a:r>
            <a:r>
              <a:rPr lang="en-US" sz="1800" b="0" i="0" dirty="0">
                <a:effectLst/>
                <a:latin typeface="+mn-lt"/>
              </a:rPr>
              <a:t> </a:t>
            </a:r>
            <a:r>
              <a:rPr lang="en-US" sz="1800" b="0" i="0" dirty="0" err="1">
                <a:effectLst/>
                <a:latin typeface="+mn-lt"/>
              </a:rPr>
              <a:t>trong</a:t>
            </a:r>
            <a:r>
              <a:rPr lang="en-US" sz="1800" b="0" i="0" dirty="0">
                <a:effectLst/>
                <a:latin typeface="+mn-lt"/>
              </a:rPr>
              <a:t> </a:t>
            </a:r>
            <a:r>
              <a:rPr lang="en-US" sz="1800" b="0" i="0" dirty="0" err="1">
                <a:effectLst/>
                <a:latin typeface="+mn-lt"/>
              </a:rPr>
              <a:t>quá</a:t>
            </a:r>
            <a:r>
              <a:rPr lang="en-US" sz="1800" b="0" i="0" dirty="0">
                <a:effectLst/>
                <a:latin typeface="+mn-lt"/>
              </a:rPr>
              <a:t> </a:t>
            </a:r>
            <a:r>
              <a:rPr lang="en-US" sz="1800" b="0" i="0" dirty="0" err="1">
                <a:effectLst/>
                <a:latin typeface="+mn-lt"/>
              </a:rPr>
              <a:t>trình</a:t>
            </a:r>
            <a:r>
              <a:rPr lang="en-US" sz="1800" b="0" i="0" dirty="0">
                <a:effectLst/>
                <a:latin typeface="+mn-lt"/>
              </a:rPr>
              <a:t> </a:t>
            </a:r>
            <a:r>
              <a:rPr lang="en-US" sz="1800" b="0" i="0" dirty="0" err="1">
                <a:effectLst/>
                <a:latin typeface="+mn-lt"/>
              </a:rPr>
              <a:t>duyệt</a:t>
            </a:r>
            <a:endParaRPr lang="en-US" sz="1800" b="0" i="0" dirty="0">
              <a:effectLst/>
              <a:latin typeface="+mn-lt"/>
            </a:endParaRPr>
          </a:p>
          <a:p>
            <a:r>
              <a:rPr lang="en-US" sz="1800" b="0" i="0" dirty="0">
                <a:effectLst/>
                <a:latin typeface="+mn-lt"/>
              </a:rPr>
              <a:t>Branch and Bound:</a:t>
            </a:r>
          </a:p>
          <a:p>
            <a:pPr lvl="1"/>
            <a:r>
              <a:rPr lang="en-US" sz="1800" dirty="0">
                <a:latin typeface="+mn-lt"/>
              </a:rPr>
              <a:t>Try(</a:t>
            </a:r>
            <a:r>
              <a:rPr lang="en-US" sz="1800" dirty="0" err="1">
                <a:latin typeface="+mn-lt"/>
              </a:rPr>
              <a:t>i</a:t>
            </a:r>
            <a:r>
              <a:rPr lang="en-US" sz="1800" dirty="0">
                <a:latin typeface="+mn-lt"/>
              </a:rPr>
              <a:t>): </a:t>
            </a:r>
            <a:r>
              <a:rPr lang="en-US" sz="1800" dirty="0" err="1">
                <a:latin typeface="+mn-lt"/>
              </a:rPr>
              <a:t>thử</a:t>
            </a:r>
            <a:r>
              <a:rPr lang="en-US" sz="1800" dirty="0">
                <a:latin typeface="+mn-lt"/>
              </a:rPr>
              <a:t> </a:t>
            </a:r>
            <a:r>
              <a:rPr lang="en-US" sz="1800" dirty="0" err="1">
                <a:latin typeface="+mn-lt"/>
              </a:rPr>
              <a:t>tất</a:t>
            </a:r>
            <a:r>
              <a:rPr lang="en-US" sz="1800" dirty="0">
                <a:latin typeface="+mn-lt"/>
              </a:rPr>
              <a:t> </a:t>
            </a:r>
            <a:r>
              <a:rPr lang="en-US" sz="1800" dirty="0" err="1">
                <a:latin typeface="+mn-lt"/>
              </a:rPr>
              <a:t>cả</a:t>
            </a:r>
            <a:r>
              <a:rPr lang="en-US" sz="1800" dirty="0">
                <a:latin typeface="+mn-lt"/>
              </a:rPr>
              <a:t> </a:t>
            </a:r>
            <a:r>
              <a:rPr lang="en-US" sz="1800" dirty="0" err="1">
                <a:latin typeface="+mn-lt"/>
              </a:rPr>
              <a:t>các</a:t>
            </a:r>
            <a:r>
              <a:rPr lang="en-US" sz="1800" dirty="0">
                <a:latin typeface="+mn-lt"/>
              </a:rPr>
              <a:t> </a:t>
            </a:r>
            <a:r>
              <a:rPr lang="en-US" sz="1800" dirty="0" err="1">
                <a:latin typeface="+mn-lt"/>
              </a:rPr>
              <a:t>giá</a:t>
            </a:r>
            <a:r>
              <a:rPr lang="en-US" sz="1800" dirty="0">
                <a:latin typeface="+mn-lt"/>
              </a:rPr>
              <a:t> </a:t>
            </a:r>
            <a:r>
              <a:rPr lang="en-US" sz="1800" dirty="0" err="1">
                <a:latin typeface="+mn-lt"/>
              </a:rPr>
              <a:t>trị</a:t>
            </a:r>
            <a:r>
              <a:rPr lang="en-US" sz="1800" dirty="0">
                <a:latin typeface="+mn-lt"/>
              </a:rPr>
              <a:t> (</a:t>
            </a:r>
            <a:r>
              <a:rPr lang="en-US" sz="1800" dirty="0" err="1">
                <a:latin typeface="+mn-lt"/>
              </a:rPr>
              <a:t>giáo</a:t>
            </a:r>
            <a:r>
              <a:rPr lang="en-US" sz="1800" dirty="0">
                <a:latin typeface="+mn-lt"/>
              </a:rPr>
              <a:t> </a:t>
            </a:r>
            <a:r>
              <a:rPr lang="en-US" sz="1800" dirty="0" err="1">
                <a:latin typeface="+mn-lt"/>
              </a:rPr>
              <a:t>viên</a:t>
            </a:r>
            <a:r>
              <a:rPr lang="en-US" sz="1800" dirty="0">
                <a:latin typeface="+mn-lt"/>
              </a:rPr>
              <a:t>) </a:t>
            </a:r>
            <a:r>
              <a:rPr lang="en-US" sz="1800" dirty="0" err="1">
                <a:latin typeface="+mn-lt"/>
              </a:rPr>
              <a:t>cho</a:t>
            </a:r>
            <a:r>
              <a:rPr lang="en-US" sz="1800" dirty="0">
                <a:latin typeface="+mn-lt"/>
              </a:rPr>
              <a:t> x[</a:t>
            </a:r>
            <a:r>
              <a:rPr lang="en-US" sz="1800" i="1" dirty="0" err="1">
                <a:latin typeface="+mn-lt"/>
              </a:rPr>
              <a:t>i</a:t>
            </a:r>
            <a:r>
              <a:rPr lang="en-US" sz="1800" dirty="0">
                <a:latin typeface="+mn-lt"/>
              </a:rPr>
              <a:t>]</a:t>
            </a:r>
          </a:p>
          <a:p>
            <a:pPr lvl="2"/>
            <a:r>
              <a:rPr lang="en-US" sz="1800" b="0" i="0" dirty="0" err="1">
                <a:effectLst/>
                <a:latin typeface="+mn-lt"/>
              </a:rPr>
              <a:t>Với</a:t>
            </a:r>
            <a:r>
              <a:rPr lang="en-US" sz="1800" b="0" i="0" dirty="0">
                <a:effectLst/>
                <a:latin typeface="+mn-lt"/>
              </a:rPr>
              <a:t> </a:t>
            </a:r>
            <a:r>
              <a:rPr lang="en-US" sz="1800" b="0" i="0" dirty="0" err="1">
                <a:effectLst/>
                <a:latin typeface="+mn-lt"/>
              </a:rPr>
              <a:t>mỗi</a:t>
            </a:r>
            <a:r>
              <a:rPr lang="en-US" sz="1800" b="0" i="0" dirty="0">
                <a:effectLst/>
                <a:latin typeface="+mn-lt"/>
              </a:rPr>
              <a:t> </a:t>
            </a:r>
            <a:r>
              <a:rPr lang="en-US" sz="1800" b="0" i="0" dirty="0" err="1">
                <a:effectLst/>
                <a:latin typeface="+mn-lt"/>
              </a:rPr>
              <a:t>giá</a:t>
            </a:r>
            <a:r>
              <a:rPr lang="en-US" sz="1800" b="0" i="0" dirty="0">
                <a:effectLst/>
                <a:latin typeface="+mn-lt"/>
              </a:rPr>
              <a:t> </a:t>
            </a:r>
            <a:r>
              <a:rPr lang="en-US" sz="1800" b="0" i="0" dirty="0" err="1">
                <a:effectLst/>
                <a:latin typeface="+mn-lt"/>
              </a:rPr>
              <a:t>trị</a:t>
            </a:r>
            <a:r>
              <a:rPr lang="en-US" sz="1800" b="0" i="0" dirty="0">
                <a:effectLst/>
                <a:latin typeface="+mn-lt"/>
              </a:rPr>
              <a:t>  </a:t>
            </a:r>
            <a:r>
              <a:rPr lang="en-US" sz="1800" dirty="0">
                <a:latin typeface="+mn-lt"/>
              </a:rPr>
              <a:t>(</a:t>
            </a:r>
            <a:r>
              <a:rPr lang="en-US" sz="1800" dirty="0" err="1">
                <a:latin typeface="+mn-lt"/>
              </a:rPr>
              <a:t>giáo</a:t>
            </a:r>
            <a:r>
              <a:rPr lang="en-US" sz="1800" dirty="0">
                <a:latin typeface="+mn-lt"/>
              </a:rPr>
              <a:t> </a:t>
            </a:r>
            <a:r>
              <a:rPr lang="en-US" sz="1800" dirty="0" err="1">
                <a:latin typeface="+mn-lt"/>
              </a:rPr>
              <a:t>viên</a:t>
            </a:r>
            <a:r>
              <a:rPr lang="en-US" sz="1800" dirty="0">
                <a:latin typeface="+mn-lt"/>
              </a:rPr>
              <a:t>)</a:t>
            </a:r>
            <a:r>
              <a:rPr lang="en-US" sz="1800" i="1" dirty="0">
                <a:latin typeface="+mn-lt"/>
              </a:rPr>
              <a:t> t </a:t>
            </a:r>
            <a:r>
              <a:rPr lang="en-US" sz="1800" dirty="0" err="1">
                <a:latin typeface="+mn-lt"/>
              </a:rPr>
              <a:t>được</a:t>
            </a:r>
            <a:r>
              <a:rPr lang="en-US" sz="1800" dirty="0">
                <a:latin typeface="+mn-lt"/>
              </a:rPr>
              <a:t> </a:t>
            </a:r>
            <a:r>
              <a:rPr lang="en-US" sz="1800" dirty="0" err="1">
                <a:latin typeface="+mn-lt"/>
              </a:rPr>
              <a:t>gán</a:t>
            </a:r>
            <a:r>
              <a:rPr lang="en-US" sz="1800" dirty="0">
                <a:latin typeface="+mn-lt"/>
              </a:rPr>
              <a:t>  </a:t>
            </a:r>
            <a:r>
              <a:rPr lang="en-US" sz="1800" dirty="0" err="1">
                <a:latin typeface="+mn-lt"/>
              </a:rPr>
              <a:t>cho</a:t>
            </a:r>
            <a:r>
              <a:rPr lang="en-US" sz="1800" i="1" dirty="0">
                <a:latin typeface="+mn-lt"/>
              </a:rPr>
              <a:t> x</a:t>
            </a:r>
            <a:r>
              <a:rPr lang="en-US" sz="1800" dirty="0">
                <a:latin typeface="+mn-lt"/>
              </a:rPr>
              <a:t>[</a:t>
            </a:r>
            <a:r>
              <a:rPr lang="en-US" sz="1800" i="1" dirty="0" err="1">
                <a:latin typeface="+mn-lt"/>
              </a:rPr>
              <a:t>i</a:t>
            </a:r>
            <a:r>
              <a:rPr lang="en-US" sz="1800" dirty="0">
                <a:latin typeface="+mn-lt"/>
              </a:rPr>
              <a:t>], </a:t>
            </a:r>
            <a:r>
              <a:rPr lang="en-US" sz="1800" dirty="0" err="1">
                <a:latin typeface="+mn-lt"/>
              </a:rPr>
              <a:t>thực</a:t>
            </a:r>
            <a:r>
              <a:rPr lang="en-US" sz="1800" dirty="0">
                <a:latin typeface="+mn-lt"/>
              </a:rPr>
              <a:t> </a:t>
            </a:r>
            <a:r>
              <a:rPr lang="en-US" sz="1800" dirty="0" err="1">
                <a:latin typeface="+mn-lt"/>
              </a:rPr>
              <a:t>hiện</a:t>
            </a:r>
            <a:r>
              <a:rPr lang="en-US" sz="1800" dirty="0">
                <a:latin typeface="+mn-lt"/>
              </a:rPr>
              <a:t>:</a:t>
            </a:r>
          </a:p>
          <a:p>
            <a:pPr lvl="3"/>
            <a:r>
              <a:rPr lang="en-US" dirty="0" err="1">
                <a:latin typeface="+mn-lt"/>
              </a:rPr>
              <a:t>Cập</a:t>
            </a:r>
            <a:r>
              <a:rPr lang="en-US" dirty="0">
                <a:latin typeface="+mn-lt"/>
              </a:rPr>
              <a:t> </a:t>
            </a:r>
            <a:r>
              <a:rPr lang="en-US" dirty="0" err="1">
                <a:latin typeface="+mn-lt"/>
              </a:rPr>
              <a:t>nhật</a:t>
            </a:r>
            <a:r>
              <a:rPr lang="en-US" dirty="0">
                <a:latin typeface="+mn-lt"/>
              </a:rPr>
              <a:t>: l</a:t>
            </a:r>
            <a:r>
              <a:rPr lang="en-US" b="0" i="0" dirty="0">
                <a:effectLst/>
                <a:latin typeface="+mn-lt"/>
              </a:rPr>
              <a:t>oad[</a:t>
            </a:r>
            <a:r>
              <a:rPr lang="en-US" i="1" dirty="0">
                <a:latin typeface="+mn-lt"/>
              </a:rPr>
              <a:t>t</a:t>
            </a:r>
            <a:r>
              <a:rPr lang="en-US" dirty="0">
                <a:latin typeface="+mn-lt"/>
              </a:rPr>
              <a:t>] = load[</a:t>
            </a:r>
            <a:r>
              <a:rPr lang="en-US" i="1" dirty="0">
                <a:latin typeface="+mn-lt"/>
              </a:rPr>
              <a:t>t</a:t>
            </a:r>
            <a:r>
              <a:rPr lang="en-US" dirty="0">
                <a:latin typeface="+mn-lt"/>
              </a:rPr>
              <a:t>] + 1</a:t>
            </a:r>
          </a:p>
          <a:p>
            <a:pPr lvl="3"/>
            <a:r>
              <a:rPr lang="en-US" b="0" i="0" dirty="0" err="1">
                <a:effectLst/>
                <a:latin typeface="+mn-lt"/>
              </a:rPr>
              <a:t>Nếu</a:t>
            </a:r>
            <a:r>
              <a:rPr lang="en-US" b="0" i="0" dirty="0">
                <a:effectLst/>
                <a:latin typeface="+mn-lt"/>
              </a:rPr>
              <a:t>  load[</a:t>
            </a:r>
            <a:r>
              <a:rPr lang="en-US" b="0" i="1" dirty="0">
                <a:effectLst/>
                <a:latin typeface="+mn-lt"/>
              </a:rPr>
              <a:t>t</a:t>
            </a:r>
            <a:r>
              <a:rPr lang="en-US" b="0" i="0" dirty="0">
                <a:effectLst/>
                <a:latin typeface="+mn-lt"/>
              </a:rPr>
              <a:t>] &lt; res </a:t>
            </a:r>
            <a:r>
              <a:rPr lang="en-US" b="0" i="0" dirty="0" err="1">
                <a:effectLst/>
                <a:latin typeface="+mn-lt"/>
              </a:rPr>
              <a:t>thì</a:t>
            </a:r>
            <a:r>
              <a:rPr lang="en-US" b="0" i="0" dirty="0">
                <a:effectLst/>
                <a:latin typeface="+mn-lt"/>
              </a:rPr>
              <a:t> </a:t>
            </a:r>
            <a:r>
              <a:rPr lang="en-US" b="0" i="0" dirty="0" err="1">
                <a:effectLst/>
                <a:latin typeface="+mn-lt"/>
              </a:rPr>
              <a:t>gọi</a:t>
            </a:r>
            <a:r>
              <a:rPr lang="en-US" b="0" i="0" dirty="0">
                <a:effectLst/>
                <a:latin typeface="+mn-lt"/>
              </a:rPr>
              <a:t> </a:t>
            </a:r>
            <a:r>
              <a:rPr lang="en-US" b="0" i="0" dirty="0" err="1">
                <a:effectLst/>
                <a:latin typeface="+mn-lt"/>
              </a:rPr>
              <a:t>tiếp</a:t>
            </a:r>
            <a:r>
              <a:rPr lang="en-US" b="0" i="0" dirty="0">
                <a:effectLst/>
                <a:latin typeface="+mn-lt"/>
              </a:rPr>
              <a:t> Try(</a:t>
            </a:r>
            <a:r>
              <a:rPr lang="en-US" b="0" i="1" dirty="0">
                <a:effectLst/>
                <a:latin typeface="+mn-lt"/>
              </a:rPr>
              <a:t>i</a:t>
            </a:r>
            <a:r>
              <a:rPr lang="en-US" b="0" i="0" dirty="0">
                <a:effectLst/>
                <a:latin typeface="+mn-lt"/>
              </a:rPr>
              <a:t>+1)</a:t>
            </a:r>
          </a:p>
          <a:p>
            <a:pPr lvl="3"/>
            <a:r>
              <a:rPr lang="en-US" b="0" i="0" dirty="0" err="1">
                <a:effectLst/>
                <a:latin typeface="+mn-lt"/>
              </a:rPr>
              <a:t>Ngược</a:t>
            </a:r>
            <a:r>
              <a:rPr lang="en-US" b="0" i="0" dirty="0">
                <a:effectLst/>
                <a:latin typeface="+mn-lt"/>
              </a:rPr>
              <a:t> </a:t>
            </a:r>
            <a:r>
              <a:rPr lang="en-US" b="0" i="0" dirty="0" err="1">
                <a:effectLst/>
                <a:latin typeface="+mn-lt"/>
              </a:rPr>
              <a:t>lại</a:t>
            </a:r>
            <a:r>
              <a:rPr lang="en-US" b="0" i="0" dirty="0">
                <a:effectLst/>
                <a:latin typeface="+mn-lt"/>
              </a:rPr>
              <a:t> </a:t>
            </a:r>
            <a:r>
              <a:rPr lang="en-US" b="0" i="0" dirty="0" err="1">
                <a:effectLst/>
                <a:latin typeface="+mn-lt"/>
              </a:rPr>
              <a:t>thì</a:t>
            </a:r>
            <a:r>
              <a:rPr lang="en-US" b="0" i="0" dirty="0">
                <a:effectLst/>
                <a:latin typeface="+mn-lt"/>
              </a:rPr>
              <a:t> </a:t>
            </a:r>
            <a:r>
              <a:rPr lang="en-US" b="0" i="0" dirty="0" err="1">
                <a:effectLst/>
                <a:latin typeface="+mn-lt"/>
              </a:rPr>
              <a:t>thuật</a:t>
            </a:r>
            <a:r>
              <a:rPr lang="en-US" b="0" i="0" dirty="0">
                <a:effectLst/>
                <a:latin typeface="+mn-lt"/>
              </a:rPr>
              <a:t> </a:t>
            </a:r>
            <a:r>
              <a:rPr lang="en-US" b="0" i="0" dirty="0" err="1">
                <a:effectLst/>
                <a:latin typeface="+mn-lt"/>
              </a:rPr>
              <a:t>toán</a:t>
            </a:r>
            <a:r>
              <a:rPr lang="en-US" b="0" i="0" dirty="0">
                <a:effectLst/>
                <a:latin typeface="+mn-lt"/>
              </a:rPr>
              <a:t> quay </a:t>
            </a:r>
            <a:r>
              <a:rPr lang="en-US" b="0" i="0" dirty="0" err="1">
                <a:effectLst/>
                <a:latin typeface="+mn-lt"/>
              </a:rPr>
              <a:t>lui</a:t>
            </a:r>
            <a:r>
              <a:rPr lang="en-US" b="0" i="0" dirty="0">
                <a:effectLst/>
                <a:latin typeface="+mn-lt"/>
              </a:rPr>
              <a:t> </a:t>
            </a:r>
            <a:r>
              <a:rPr lang="en-US" b="0" i="0" dirty="0" err="1">
                <a:effectLst/>
                <a:latin typeface="+mn-lt"/>
              </a:rPr>
              <a:t>để</a:t>
            </a:r>
            <a:r>
              <a:rPr lang="en-US" b="0" i="0" dirty="0">
                <a:effectLst/>
                <a:latin typeface="+mn-lt"/>
              </a:rPr>
              <a:t> </a:t>
            </a:r>
            <a:r>
              <a:rPr lang="en-US" b="0" i="0" dirty="0" err="1">
                <a:effectLst/>
                <a:latin typeface="+mn-lt"/>
              </a:rPr>
              <a:t>duyệt</a:t>
            </a:r>
            <a:r>
              <a:rPr lang="en-US" b="0" i="0" dirty="0">
                <a:effectLst/>
                <a:latin typeface="+mn-lt"/>
              </a:rPr>
              <a:t> </a:t>
            </a:r>
            <a:r>
              <a:rPr lang="en-US" b="0" i="0" dirty="0" err="1">
                <a:effectLst/>
                <a:latin typeface="+mn-lt"/>
              </a:rPr>
              <a:t>giá</a:t>
            </a:r>
            <a:r>
              <a:rPr lang="en-US" b="0" i="0" dirty="0">
                <a:effectLst/>
                <a:latin typeface="+mn-lt"/>
              </a:rPr>
              <a:t> </a:t>
            </a:r>
            <a:r>
              <a:rPr lang="en-US" b="0" i="0" dirty="0" err="1">
                <a:effectLst/>
                <a:latin typeface="+mn-lt"/>
              </a:rPr>
              <a:t>trị</a:t>
            </a:r>
            <a:r>
              <a:rPr lang="en-US" b="0" i="0" dirty="0">
                <a:effectLst/>
                <a:latin typeface="+mn-lt"/>
              </a:rPr>
              <a:t> </a:t>
            </a:r>
            <a:r>
              <a:rPr lang="en-US" b="0" i="0" dirty="0" err="1">
                <a:effectLst/>
                <a:latin typeface="+mn-lt"/>
              </a:rPr>
              <a:t>khác</a:t>
            </a:r>
            <a:r>
              <a:rPr lang="en-US" b="0" i="0" dirty="0">
                <a:effectLst/>
                <a:latin typeface="+mn-lt"/>
              </a:rPr>
              <a:t> </a:t>
            </a:r>
            <a:r>
              <a:rPr lang="en-US" b="0" i="0" dirty="0" err="1">
                <a:effectLst/>
                <a:latin typeface="+mn-lt"/>
              </a:rPr>
              <a:t>cho</a:t>
            </a:r>
            <a:r>
              <a:rPr lang="en-US" b="0" i="0" dirty="0">
                <a:effectLst/>
                <a:latin typeface="+mn-lt"/>
              </a:rPr>
              <a:t> </a:t>
            </a:r>
            <a:r>
              <a:rPr lang="en-US" b="0" i="1" dirty="0">
                <a:effectLst/>
                <a:latin typeface="+mn-lt"/>
              </a:rPr>
              <a:t>x</a:t>
            </a:r>
            <a:r>
              <a:rPr lang="en-US" b="0" i="0" dirty="0">
                <a:effectLst/>
                <a:latin typeface="+mn-lt"/>
              </a:rPr>
              <a:t>[</a:t>
            </a:r>
            <a:r>
              <a:rPr lang="en-US" b="0" i="1" dirty="0">
                <a:effectLst/>
                <a:latin typeface="+mn-lt"/>
              </a:rPr>
              <a:t>i</a:t>
            </a:r>
            <a:r>
              <a:rPr lang="en-US" b="0" i="0" dirty="0">
                <a:effectLst/>
                <a:latin typeface="+mn-lt"/>
              </a:rPr>
              <a:t>]</a:t>
            </a:r>
          </a:p>
          <a:p>
            <a:pPr algn="l" rtl="0"/>
            <a:endParaRPr lang="en-US" sz="1800" b="0" i="0" dirty="0">
              <a:effectLst/>
              <a:latin typeface="+mn-lt"/>
            </a:endParaRPr>
          </a:p>
        </p:txBody>
      </p:sp>
    </p:spTree>
    <p:extLst>
      <p:ext uri="{BB962C8B-B14F-4D97-AF65-F5344CB8AC3E}">
        <p14:creationId xmlns:p14="http://schemas.microsoft.com/office/powerpoint/2010/main" val="900651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a:t>
            </a:r>
            <a:endParaRPr/>
          </a:p>
        </p:txBody>
      </p:sp>
      <p:sp>
        <p:nvSpPr>
          <p:cNvPr id="100" name="Google Shape;100;p3"/>
          <p:cNvSpPr txBox="1">
            <a:spLocks noGrp="1"/>
          </p:cNvSpPr>
          <p:nvPr>
            <p:ph type="body" idx="1"/>
          </p:nvPr>
        </p:nvSpPr>
        <p:spPr>
          <a:xfrm>
            <a:off x="203716" y="746448"/>
            <a:ext cx="11814111" cy="5868955"/>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#include &lt;bits/</a:t>
            </a:r>
            <a:r>
              <a:rPr lang="en-US" sz="1400" dirty="0" err="1">
                <a:latin typeface="Consolas"/>
                <a:ea typeface="Consolas"/>
                <a:cs typeface="Consolas"/>
                <a:sym typeface="Consolas"/>
              </a:rPr>
              <a:t>stdc</a:t>
            </a:r>
            <a:r>
              <a:rPr lang="en-US" sz="1400" dirty="0">
                <a:latin typeface="Consolas"/>
                <a:ea typeface="Consolas"/>
                <a:cs typeface="Consolas"/>
                <a:sym typeface="Consolas"/>
              </a:rPr>
              <a:t>++.h&gt;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using namespace std;</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#define N 50</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vector&lt;int&gt; T[N];// T[</a:t>
            </a:r>
            <a:r>
              <a:rPr lang="en-US" sz="1400" dirty="0" err="1">
                <a:latin typeface="Consolas"/>
                <a:ea typeface="Consolas"/>
                <a:cs typeface="Consolas"/>
                <a:sym typeface="Consolas"/>
              </a:rPr>
              <a:t>i</a:t>
            </a:r>
            <a:r>
              <a:rPr lang="en-US" sz="1400" dirty="0">
                <a:latin typeface="Consolas"/>
                <a:ea typeface="Consolas"/>
                <a:cs typeface="Consolas"/>
                <a:sym typeface="Consolas"/>
              </a:rPr>
              <a:t>] is the list of teachers that can be assigned to course </a:t>
            </a:r>
            <a:r>
              <a:rPr lang="en-US" sz="1400" dirty="0" err="1">
                <a:latin typeface="Consolas"/>
                <a:ea typeface="Consolas"/>
                <a:cs typeface="Consolas"/>
                <a:sym typeface="Consolas"/>
              </a:rPr>
              <a:t>i</a:t>
            </a:r>
            <a:endParaRPr lang="en-US" sz="1400" dirty="0">
              <a:latin typeface="Consolas"/>
              <a:ea typeface="Consolas"/>
              <a:cs typeface="Consolas"/>
              <a:sym typeface="Consolas"/>
            </a:endParaRP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int </a:t>
            </a:r>
            <a:r>
              <a:rPr lang="en-US" sz="1400" dirty="0" err="1">
                <a:latin typeface="Consolas"/>
                <a:ea typeface="Consolas"/>
                <a:cs typeface="Consolas"/>
                <a:sym typeface="Consolas"/>
              </a:rPr>
              <a:t>m,n</a:t>
            </a:r>
            <a:r>
              <a:rPr lang="en-US" sz="1400" dirty="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bool conflict[N][N];</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int x[N];</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int load[N];</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int res;</a:t>
            </a:r>
          </a:p>
        </p:txBody>
      </p:sp>
      <p:cxnSp>
        <p:nvCxnSpPr>
          <p:cNvPr id="101" name="Google Shape;101;p3"/>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a:t>
            </a:r>
            <a:endParaRPr/>
          </a:p>
        </p:txBody>
      </p:sp>
      <p:sp>
        <p:nvSpPr>
          <p:cNvPr id="100" name="Google Shape;100;p3"/>
          <p:cNvSpPr txBox="1">
            <a:spLocks noGrp="1"/>
          </p:cNvSpPr>
          <p:nvPr>
            <p:ph type="body" idx="1"/>
          </p:nvPr>
        </p:nvSpPr>
        <p:spPr>
          <a:xfrm>
            <a:off x="203716" y="746448"/>
            <a:ext cx="11814111" cy="5868955"/>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void input(){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cin</a:t>
            </a:r>
            <a:r>
              <a:rPr lang="en-US" sz="1400" dirty="0">
                <a:latin typeface="Consolas"/>
                <a:ea typeface="Consolas"/>
                <a:cs typeface="Consolas"/>
                <a:sym typeface="Consolas"/>
              </a:rPr>
              <a:t> &gt;&gt; m &gt;&gt; n;</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for(int t = 1; t &lt;= m; 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int k; </a:t>
            </a:r>
            <a:r>
              <a:rPr lang="en-US" sz="1400" dirty="0" err="1">
                <a:latin typeface="Consolas"/>
                <a:ea typeface="Consolas"/>
                <a:cs typeface="Consolas"/>
                <a:sym typeface="Consolas"/>
              </a:rPr>
              <a:t>cin</a:t>
            </a:r>
            <a:r>
              <a:rPr lang="en-US" sz="1400" dirty="0">
                <a:latin typeface="Consolas"/>
                <a:ea typeface="Consolas"/>
                <a:cs typeface="Consolas"/>
                <a:sym typeface="Consolas"/>
              </a:rPr>
              <a:t> &gt;&gt; k;</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for(int j = 1; j &lt;= k; </a:t>
            </a:r>
            <a:r>
              <a:rPr lang="en-US" sz="1400" dirty="0" err="1">
                <a:latin typeface="Consolas"/>
                <a:ea typeface="Consolas"/>
                <a:cs typeface="Consolas"/>
                <a:sym typeface="Consolas"/>
              </a:rPr>
              <a:t>j++</a:t>
            </a:r>
            <a:r>
              <a:rPr lang="en-US" sz="1400" dirty="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int c;    </a:t>
            </a:r>
            <a:r>
              <a:rPr lang="en-US" sz="1400" dirty="0" err="1">
                <a:latin typeface="Consolas"/>
                <a:ea typeface="Consolas"/>
                <a:cs typeface="Consolas"/>
                <a:sym typeface="Consolas"/>
              </a:rPr>
              <a:t>cin</a:t>
            </a:r>
            <a:r>
              <a:rPr lang="en-US" sz="1400" dirty="0">
                <a:latin typeface="Consolas"/>
                <a:ea typeface="Consolas"/>
                <a:cs typeface="Consolas"/>
                <a:sym typeface="Consolas"/>
              </a:rPr>
              <a:t> &gt;&gt; c;  T[c].</a:t>
            </a:r>
            <a:r>
              <a:rPr lang="en-US" sz="1400" dirty="0" err="1">
                <a:latin typeface="Consolas"/>
                <a:ea typeface="Consolas"/>
                <a:cs typeface="Consolas"/>
                <a:sym typeface="Consolas"/>
              </a:rPr>
              <a:t>push_back</a:t>
            </a:r>
            <a:r>
              <a:rPr lang="en-US" sz="1400" dirty="0">
                <a:latin typeface="Consolas"/>
                <a:ea typeface="Consolas"/>
                <a:cs typeface="Consolas"/>
                <a:sym typeface="Consolas"/>
              </a:rPr>
              <a:t>(t);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int K;</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for(int </a:t>
            </a:r>
            <a:r>
              <a:rPr lang="en-US" sz="1400" dirty="0" err="1">
                <a:latin typeface="Consolas"/>
                <a:ea typeface="Consolas"/>
                <a:cs typeface="Consolas"/>
                <a:sym typeface="Consolas"/>
              </a:rPr>
              <a:t>i</a:t>
            </a:r>
            <a:r>
              <a:rPr lang="en-US" sz="1400" dirty="0">
                <a:latin typeface="Consolas"/>
                <a:ea typeface="Consolas"/>
                <a:cs typeface="Consolas"/>
                <a:sym typeface="Consolas"/>
              </a:rPr>
              <a:t> = 1; </a:t>
            </a:r>
            <a:r>
              <a:rPr lang="en-US" sz="1400" dirty="0" err="1">
                <a:latin typeface="Consolas"/>
                <a:ea typeface="Consolas"/>
                <a:cs typeface="Consolas"/>
                <a:sym typeface="Consolas"/>
              </a:rPr>
              <a:t>i</a:t>
            </a:r>
            <a:r>
              <a:rPr lang="en-US" sz="1400" dirty="0">
                <a:latin typeface="Consolas"/>
                <a:ea typeface="Consolas"/>
                <a:cs typeface="Consolas"/>
                <a:sym typeface="Consolas"/>
              </a:rPr>
              <a:t> &lt;= n; </a:t>
            </a:r>
            <a:r>
              <a:rPr lang="en-US" sz="1400" dirty="0" err="1">
                <a:latin typeface="Consolas"/>
                <a:ea typeface="Consolas"/>
                <a:cs typeface="Consolas"/>
                <a:sym typeface="Consolas"/>
              </a:rPr>
              <a:t>i</a:t>
            </a:r>
            <a:r>
              <a:rPr lang="en-US" sz="1400" dirty="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for(int j =1 ; j &lt;= n; </a:t>
            </a:r>
            <a:r>
              <a:rPr lang="en-US" sz="1400" dirty="0" err="1">
                <a:latin typeface="Consolas"/>
                <a:ea typeface="Consolas"/>
                <a:cs typeface="Consolas"/>
                <a:sym typeface="Consolas"/>
              </a:rPr>
              <a:t>j++</a:t>
            </a:r>
            <a:r>
              <a:rPr lang="en-US" sz="1400" dirty="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conflict[</a:t>
            </a:r>
            <a:r>
              <a:rPr lang="en-US" sz="1400" dirty="0" err="1">
                <a:latin typeface="Consolas"/>
                <a:ea typeface="Consolas"/>
                <a:cs typeface="Consolas"/>
                <a:sym typeface="Consolas"/>
              </a:rPr>
              <a:t>i</a:t>
            </a:r>
            <a:r>
              <a:rPr lang="en-US" sz="1400" dirty="0">
                <a:latin typeface="Consolas"/>
                <a:ea typeface="Consolas"/>
                <a:cs typeface="Consolas"/>
                <a:sym typeface="Consolas"/>
              </a:rPr>
              <a:t>][j] = false;</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cin</a:t>
            </a:r>
            <a:r>
              <a:rPr lang="en-US" sz="1400" dirty="0">
                <a:latin typeface="Consolas"/>
                <a:ea typeface="Consolas"/>
                <a:cs typeface="Consolas"/>
                <a:sym typeface="Consolas"/>
              </a:rPr>
              <a:t> &gt;&gt; K;</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for(int k =1 ; k &lt;= K; k++){</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int </a:t>
            </a:r>
            <a:r>
              <a:rPr lang="en-US" sz="1400" dirty="0" err="1">
                <a:latin typeface="Consolas"/>
                <a:ea typeface="Consolas"/>
                <a:cs typeface="Consolas"/>
                <a:sym typeface="Consolas"/>
              </a:rPr>
              <a:t>i,j</a:t>
            </a:r>
            <a:r>
              <a:rPr lang="en-US" sz="1400" dirty="0">
                <a:latin typeface="Consolas"/>
                <a:ea typeface="Consolas"/>
                <a:cs typeface="Consolas"/>
                <a:sym typeface="Consolas"/>
              </a:rPr>
              <a:t>;  </a:t>
            </a:r>
            <a:r>
              <a:rPr lang="en-US" sz="1400" dirty="0" err="1">
                <a:latin typeface="Consolas"/>
                <a:ea typeface="Consolas"/>
                <a:cs typeface="Consolas"/>
                <a:sym typeface="Consolas"/>
              </a:rPr>
              <a:t>cin</a:t>
            </a:r>
            <a:r>
              <a:rPr lang="en-US" sz="1400" dirty="0">
                <a:latin typeface="Consolas"/>
                <a:ea typeface="Consolas"/>
                <a:cs typeface="Consolas"/>
                <a:sym typeface="Consolas"/>
              </a:rPr>
              <a:t> &gt;&gt; </a:t>
            </a:r>
            <a:r>
              <a:rPr lang="en-US" sz="1400" dirty="0" err="1">
                <a:latin typeface="Consolas"/>
                <a:ea typeface="Consolas"/>
                <a:cs typeface="Consolas"/>
                <a:sym typeface="Consolas"/>
              </a:rPr>
              <a:t>i</a:t>
            </a:r>
            <a:r>
              <a:rPr lang="en-US" sz="1400" dirty="0">
                <a:latin typeface="Consolas"/>
                <a:ea typeface="Consolas"/>
                <a:cs typeface="Consolas"/>
                <a:sym typeface="Consolas"/>
              </a:rPr>
              <a:t> &gt;&gt; j;</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conflict[</a:t>
            </a:r>
            <a:r>
              <a:rPr lang="en-US" sz="1400" dirty="0" err="1">
                <a:latin typeface="Consolas"/>
                <a:ea typeface="Consolas"/>
                <a:cs typeface="Consolas"/>
                <a:sym typeface="Consolas"/>
              </a:rPr>
              <a:t>i</a:t>
            </a:r>
            <a:r>
              <a:rPr lang="en-US" sz="1400" dirty="0">
                <a:latin typeface="Consolas"/>
                <a:ea typeface="Consolas"/>
                <a:cs typeface="Consolas"/>
                <a:sym typeface="Consolas"/>
              </a:rPr>
              <a:t>][j] = true;   conflict[j][</a:t>
            </a:r>
            <a:r>
              <a:rPr lang="en-US" sz="1400" dirty="0" err="1">
                <a:latin typeface="Consolas"/>
                <a:ea typeface="Consolas"/>
                <a:cs typeface="Consolas"/>
                <a:sym typeface="Consolas"/>
              </a:rPr>
              <a:t>i</a:t>
            </a:r>
            <a:r>
              <a:rPr lang="en-US" sz="1400" dirty="0">
                <a:latin typeface="Consolas"/>
                <a:ea typeface="Consolas"/>
                <a:cs typeface="Consolas"/>
                <a:sym typeface="Consolas"/>
              </a:rPr>
              <a:t>] = true;</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a:t>
            </a:r>
          </a:p>
        </p:txBody>
      </p:sp>
      <p:cxnSp>
        <p:nvCxnSpPr>
          <p:cNvPr id="101" name="Google Shape;101;p3"/>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8117791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a:t>
            </a:r>
            <a:endParaRPr/>
          </a:p>
        </p:txBody>
      </p:sp>
      <p:sp>
        <p:nvSpPr>
          <p:cNvPr id="100" name="Google Shape;100;p3"/>
          <p:cNvSpPr txBox="1">
            <a:spLocks noGrp="1"/>
          </p:cNvSpPr>
          <p:nvPr>
            <p:ph type="body" idx="1"/>
          </p:nvPr>
        </p:nvSpPr>
        <p:spPr>
          <a:xfrm>
            <a:off x="203716" y="746448"/>
            <a:ext cx="11814111" cy="5868955"/>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bool check(int t, int k){</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for(int </a:t>
            </a:r>
            <a:r>
              <a:rPr lang="en-US" sz="1400" dirty="0" err="1">
                <a:latin typeface="Consolas"/>
                <a:ea typeface="Consolas"/>
                <a:cs typeface="Consolas"/>
                <a:sym typeface="Consolas"/>
              </a:rPr>
              <a:t>i</a:t>
            </a:r>
            <a:r>
              <a:rPr lang="en-US" sz="1400" dirty="0">
                <a:latin typeface="Consolas"/>
                <a:ea typeface="Consolas"/>
                <a:cs typeface="Consolas"/>
                <a:sym typeface="Consolas"/>
              </a:rPr>
              <a:t> =1; </a:t>
            </a:r>
            <a:r>
              <a:rPr lang="en-US" sz="1400" dirty="0" err="1">
                <a:latin typeface="Consolas"/>
                <a:ea typeface="Consolas"/>
                <a:cs typeface="Consolas"/>
                <a:sym typeface="Consolas"/>
              </a:rPr>
              <a:t>i</a:t>
            </a:r>
            <a:r>
              <a:rPr lang="en-US" sz="1400" dirty="0">
                <a:latin typeface="Consolas"/>
                <a:ea typeface="Consolas"/>
                <a:cs typeface="Consolas"/>
                <a:sym typeface="Consolas"/>
              </a:rPr>
              <a:t> &lt;= k-1; </a:t>
            </a:r>
            <a:r>
              <a:rPr lang="en-US" sz="1400" dirty="0" err="1">
                <a:latin typeface="Consolas"/>
                <a:ea typeface="Consolas"/>
                <a:cs typeface="Consolas"/>
                <a:sym typeface="Consolas"/>
              </a:rPr>
              <a:t>i</a:t>
            </a:r>
            <a:r>
              <a:rPr lang="en-US" sz="1400" dirty="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if(conflict[</a:t>
            </a:r>
            <a:r>
              <a:rPr lang="en-US" sz="1400" dirty="0" err="1">
                <a:latin typeface="Consolas"/>
                <a:ea typeface="Consolas"/>
                <a:cs typeface="Consolas"/>
                <a:sym typeface="Consolas"/>
              </a:rPr>
              <a:t>i</a:t>
            </a:r>
            <a:r>
              <a:rPr lang="en-US" sz="1400" dirty="0">
                <a:latin typeface="Consolas"/>
                <a:ea typeface="Consolas"/>
                <a:cs typeface="Consolas"/>
                <a:sym typeface="Consolas"/>
              </a:rPr>
              <a:t>][k] &amp;&amp; x[</a:t>
            </a:r>
            <a:r>
              <a:rPr lang="en-US" sz="1400" dirty="0" err="1">
                <a:latin typeface="Consolas"/>
                <a:ea typeface="Consolas"/>
                <a:cs typeface="Consolas"/>
                <a:sym typeface="Consolas"/>
              </a:rPr>
              <a:t>i</a:t>
            </a:r>
            <a:r>
              <a:rPr lang="en-US" sz="1400" dirty="0">
                <a:latin typeface="Consolas"/>
                <a:ea typeface="Consolas"/>
                <a:cs typeface="Consolas"/>
                <a:sym typeface="Consolas"/>
              </a:rPr>
              <a:t>] == t) return false;</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return true;</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void solution(){</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int </a:t>
            </a:r>
            <a:r>
              <a:rPr lang="en-US" sz="1400" dirty="0" err="1">
                <a:latin typeface="Consolas"/>
                <a:ea typeface="Consolas"/>
                <a:cs typeface="Consolas"/>
                <a:sym typeface="Consolas"/>
              </a:rPr>
              <a:t>maxLoad</a:t>
            </a:r>
            <a:r>
              <a:rPr lang="en-US" sz="1400" dirty="0">
                <a:latin typeface="Consolas"/>
                <a:ea typeface="Consolas"/>
                <a:cs typeface="Consolas"/>
                <a:sym typeface="Consolas"/>
              </a:rPr>
              <a:t> = 0;</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for(int t = 1; t &lt;= m; 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maxLoad</a:t>
            </a:r>
            <a:r>
              <a:rPr lang="en-US" sz="1400" dirty="0">
                <a:latin typeface="Consolas"/>
                <a:ea typeface="Consolas"/>
                <a:cs typeface="Consolas"/>
                <a:sym typeface="Consolas"/>
              </a:rPr>
              <a:t> = max(</a:t>
            </a:r>
            <a:r>
              <a:rPr lang="en-US" sz="1400" dirty="0" err="1">
                <a:latin typeface="Consolas"/>
                <a:ea typeface="Consolas"/>
                <a:cs typeface="Consolas"/>
                <a:sym typeface="Consolas"/>
              </a:rPr>
              <a:t>maxLoad</a:t>
            </a:r>
            <a:r>
              <a:rPr lang="en-US" sz="1400" dirty="0">
                <a:latin typeface="Consolas"/>
                <a:ea typeface="Consolas"/>
                <a:cs typeface="Consolas"/>
                <a:sym typeface="Consolas"/>
              </a:rPr>
              <a:t>, load[t]);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if(</a:t>
            </a:r>
            <a:r>
              <a:rPr lang="en-US" sz="1400" dirty="0" err="1">
                <a:latin typeface="Consolas"/>
                <a:ea typeface="Consolas"/>
                <a:cs typeface="Consolas"/>
                <a:sym typeface="Consolas"/>
              </a:rPr>
              <a:t>maxLoad</a:t>
            </a:r>
            <a:r>
              <a:rPr lang="en-US" sz="1400" dirty="0">
                <a:latin typeface="Consolas"/>
                <a:ea typeface="Consolas"/>
                <a:cs typeface="Consolas"/>
                <a:sym typeface="Consolas"/>
              </a:rPr>
              <a:t> &lt; res) res = </a:t>
            </a:r>
            <a:r>
              <a:rPr lang="en-US" sz="1400" dirty="0" err="1">
                <a:latin typeface="Consolas"/>
                <a:ea typeface="Consolas"/>
                <a:cs typeface="Consolas"/>
                <a:sym typeface="Consolas"/>
              </a:rPr>
              <a:t>maxLoad</a:t>
            </a:r>
            <a:r>
              <a:rPr lang="en-US" sz="1400" dirty="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a:t>
            </a:r>
          </a:p>
        </p:txBody>
      </p:sp>
      <p:cxnSp>
        <p:nvCxnSpPr>
          <p:cNvPr id="101" name="Google Shape;101;p3"/>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34505143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a:t>
            </a:r>
            <a:endParaRPr/>
          </a:p>
        </p:txBody>
      </p:sp>
      <p:sp>
        <p:nvSpPr>
          <p:cNvPr id="100" name="Google Shape;100;p3"/>
          <p:cNvSpPr txBox="1">
            <a:spLocks noGrp="1"/>
          </p:cNvSpPr>
          <p:nvPr>
            <p:ph type="body" idx="1"/>
          </p:nvPr>
        </p:nvSpPr>
        <p:spPr>
          <a:xfrm>
            <a:off x="203716" y="746448"/>
            <a:ext cx="11814111" cy="5868955"/>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void Try(int k){</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for(int </a:t>
            </a:r>
            <a:r>
              <a:rPr lang="en-US" sz="1400" dirty="0" err="1">
                <a:latin typeface="Consolas"/>
                <a:ea typeface="Consolas"/>
                <a:cs typeface="Consolas"/>
                <a:sym typeface="Consolas"/>
              </a:rPr>
              <a:t>i</a:t>
            </a:r>
            <a:r>
              <a:rPr lang="en-US" sz="1400" dirty="0">
                <a:latin typeface="Consolas"/>
                <a:ea typeface="Consolas"/>
                <a:cs typeface="Consolas"/>
                <a:sym typeface="Consolas"/>
              </a:rPr>
              <a:t> = 0; </a:t>
            </a:r>
            <a:r>
              <a:rPr lang="en-US" sz="1400" dirty="0" err="1">
                <a:latin typeface="Consolas"/>
                <a:ea typeface="Consolas"/>
                <a:cs typeface="Consolas"/>
                <a:sym typeface="Consolas"/>
              </a:rPr>
              <a:t>i</a:t>
            </a:r>
            <a:r>
              <a:rPr lang="en-US" sz="1400" dirty="0">
                <a:latin typeface="Consolas"/>
                <a:ea typeface="Consolas"/>
                <a:cs typeface="Consolas"/>
                <a:sym typeface="Consolas"/>
              </a:rPr>
              <a:t> &lt; T[k].size(); </a:t>
            </a:r>
            <a:r>
              <a:rPr lang="en-US" sz="1400" dirty="0" err="1">
                <a:latin typeface="Consolas"/>
                <a:ea typeface="Consolas"/>
                <a:cs typeface="Consolas"/>
                <a:sym typeface="Consolas"/>
              </a:rPr>
              <a:t>i</a:t>
            </a:r>
            <a:r>
              <a:rPr lang="en-US" sz="1400" dirty="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int t = T[k][</a:t>
            </a:r>
            <a:r>
              <a:rPr lang="en-US" sz="1400" dirty="0" err="1">
                <a:latin typeface="Consolas"/>
                <a:ea typeface="Consolas"/>
                <a:cs typeface="Consolas"/>
                <a:sym typeface="Consolas"/>
              </a:rPr>
              <a:t>i</a:t>
            </a:r>
            <a:r>
              <a:rPr lang="en-US" sz="1400" dirty="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if(check(</a:t>
            </a:r>
            <a:r>
              <a:rPr lang="en-US" sz="1400" dirty="0" err="1">
                <a:latin typeface="Consolas"/>
                <a:ea typeface="Consolas"/>
                <a:cs typeface="Consolas"/>
                <a:sym typeface="Consolas"/>
              </a:rPr>
              <a:t>t,k</a:t>
            </a:r>
            <a:r>
              <a:rPr lang="en-US" sz="1400" dirty="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x[k] = t; // assign course k to teacher 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load[t] += 1;</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if(k == n)solution();</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else{</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if(load[t] &lt; res)</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Try(k+1);</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load[t] -= 1;</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int main(){</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input();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for(int t = 1; t &lt;= m; t++) load[t] = 0;</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res = 1e9;</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Try(1);</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cout</a:t>
            </a:r>
            <a:r>
              <a:rPr lang="en-US" sz="1400" dirty="0">
                <a:latin typeface="Consolas"/>
                <a:ea typeface="Consolas"/>
                <a:cs typeface="Consolas"/>
                <a:sym typeface="Consolas"/>
              </a:rPr>
              <a:t> &lt;&lt; res;</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return 0;</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endParaRPr lang="en-US" sz="1400" dirty="0">
              <a:latin typeface="Consolas"/>
              <a:ea typeface="Consolas"/>
              <a:cs typeface="Consolas"/>
              <a:sym typeface="Consolas"/>
            </a:endParaRPr>
          </a:p>
        </p:txBody>
      </p:sp>
      <p:cxnSp>
        <p:nvCxnSpPr>
          <p:cNvPr id="101" name="Google Shape;101;p3"/>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14435496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895</Words>
  <Application>Microsoft Office PowerPoint</Application>
  <PresentationFormat>Custom</PresentationFormat>
  <Paragraphs>106</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Balanced Course Assignment (BCA)</vt:lpstr>
      <vt:lpstr>Balanced Course Assignment (BCA)</vt:lpstr>
      <vt:lpstr>Balanced Course Assignment (BCA): Hint</vt:lpstr>
      <vt:lpstr>Implementation</vt:lpstr>
      <vt:lpstr>Implementation</vt:lpstr>
      <vt:lpstr>Implementation</vt:lpstr>
      <vt:lpstr>Implementation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Telco Data Check &amp; Analyze</dc:title>
  <dc:creator>Pham Quang Dung</dc:creator>
  <cp:lastModifiedBy>DHBK</cp:lastModifiedBy>
  <cp:revision>13</cp:revision>
  <dcterms:created xsi:type="dcterms:W3CDTF">2022-07-31T08:27:20Z</dcterms:created>
  <dcterms:modified xsi:type="dcterms:W3CDTF">2022-11-11T03:15:02Z</dcterms:modified>
</cp:coreProperties>
</file>