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1" roundtripDataSignature="AMtx7mhUcGcIiVZj0xXqqt+Lym1GXcZe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203717" y="141190"/>
            <a:ext cx="11814111" cy="5398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2000"/>
              <a:buFont typeface="Arial"/>
              <a:buNone/>
            </a:pPr>
            <a:r>
              <a:rPr b="1" lang="en-US" sz="2000">
                <a:solidFill>
                  <a:srgbClr val="0070C0"/>
                </a:solidFill>
                <a:latin typeface="Arial"/>
                <a:ea typeface="Arial"/>
                <a:cs typeface="Arial"/>
                <a:sym typeface="Arial"/>
              </a:rPr>
              <a:t>Inversion</a:t>
            </a:r>
            <a:endParaRPr/>
          </a:p>
        </p:txBody>
      </p:sp>
      <p:sp>
        <p:nvSpPr>
          <p:cNvPr id="85" name="Google Shape;85;p1"/>
          <p:cNvSpPr txBox="1"/>
          <p:nvPr>
            <p:ph idx="1" type="body"/>
          </p:nvPr>
        </p:nvSpPr>
        <p:spPr>
          <a:xfrm>
            <a:off x="203716" y="746448"/>
            <a:ext cx="11814111" cy="5868955"/>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b="0" i="0" lang="en-US" sz="1800">
                <a:latin typeface="Arial"/>
                <a:ea typeface="Arial"/>
                <a:cs typeface="Arial"/>
                <a:sym typeface="Arial"/>
              </a:rPr>
              <a:t>Given a sequence of integers a</a:t>
            </a:r>
            <a:r>
              <a:rPr b="0" baseline="-25000" i="0" lang="en-US" sz="1800">
                <a:latin typeface="Arial"/>
                <a:ea typeface="Arial"/>
                <a:cs typeface="Arial"/>
                <a:sym typeface="Arial"/>
              </a:rPr>
              <a:t>1</a:t>
            </a:r>
            <a:r>
              <a:rPr b="0" i="0" lang="en-US" sz="1800">
                <a:latin typeface="Arial"/>
                <a:ea typeface="Arial"/>
                <a:cs typeface="Arial"/>
                <a:sym typeface="Arial"/>
              </a:rPr>
              <a:t>, a</a:t>
            </a:r>
            <a:r>
              <a:rPr b="0" baseline="-25000" i="0" lang="en-US" sz="1800">
                <a:latin typeface="Arial"/>
                <a:ea typeface="Arial"/>
                <a:cs typeface="Arial"/>
                <a:sym typeface="Arial"/>
              </a:rPr>
              <a:t>2</a:t>
            </a:r>
            <a:r>
              <a:rPr b="0" i="0" lang="en-US" sz="1800">
                <a:latin typeface="Arial"/>
                <a:ea typeface="Arial"/>
                <a:cs typeface="Arial"/>
                <a:sym typeface="Arial"/>
              </a:rPr>
              <a:t>,…, a</a:t>
            </a:r>
            <a:r>
              <a:rPr b="0" baseline="-25000" i="0" lang="en-US" sz="1800">
                <a:latin typeface="Arial"/>
                <a:ea typeface="Arial"/>
                <a:cs typeface="Arial"/>
                <a:sym typeface="Arial"/>
              </a:rPr>
              <a:t>n</a:t>
            </a:r>
            <a:r>
              <a:rPr b="0" i="0" lang="en-US" sz="1800">
                <a:latin typeface="Arial"/>
                <a:ea typeface="Arial"/>
                <a:cs typeface="Arial"/>
                <a:sym typeface="Arial"/>
              </a:rPr>
              <a:t>. A pair (I, j) is called </a:t>
            </a:r>
            <a:r>
              <a:rPr lang="en-US" sz="1800">
                <a:latin typeface="Arial"/>
                <a:ea typeface="Arial"/>
                <a:cs typeface="Arial"/>
                <a:sym typeface="Arial"/>
              </a:rPr>
              <a:t>an inversion if </a:t>
            </a:r>
            <a:r>
              <a:rPr b="1" i="1" lang="en-US" sz="1800">
                <a:latin typeface="Arial"/>
                <a:ea typeface="Arial"/>
                <a:cs typeface="Arial"/>
                <a:sym typeface="Arial"/>
              </a:rPr>
              <a:t>i &lt; j </a:t>
            </a:r>
            <a:r>
              <a:rPr lang="en-US" sz="1800">
                <a:latin typeface="Arial"/>
                <a:ea typeface="Arial"/>
                <a:cs typeface="Arial"/>
                <a:sym typeface="Arial"/>
              </a:rPr>
              <a:t>and </a:t>
            </a:r>
            <a:r>
              <a:rPr b="1" i="1" lang="en-US" sz="1800">
                <a:latin typeface="Arial"/>
                <a:ea typeface="Arial"/>
                <a:cs typeface="Arial"/>
                <a:sym typeface="Arial"/>
              </a:rPr>
              <a:t>a</a:t>
            </a:r>
            <a:r>
              <a:rPr b="1" baseline="-25000" i="1" lang="en-US" sz="1800">
                <a:latin typeface="Arial"/>
                <a:ea typeface="Arial"/>
                <a:cs typeface="Arial"/>
                <a:sym typeface="Arial"/>
              </a:rPr>
              <a:t>i</a:t>
            </a:r>
            <a:r>
              <a:rPr b="1" i="1" lang="en-US" sz="1800">
                <a:latin typeface="Arial"/>
                <a:ea typeface="Arial"/>
                <a:cs typeface="Arial"/>
                <a:sym typeface="Arial"/>
              </a:rPr>
              <a:t> &gt; a</a:t>
            </a:r>
            <a:r>
              <a:rPr b="1" baseline="-25000" i="1" lang="en-US" sz="1800">
                <a:latin typeface="Arial"/>
                <a:ea typeface="Arial"/>
                <a:cs typeface="Arial"/>
                <a:sym typeface="Arial"/>
              </a:rPr>
              <a:t>j</a:t>
            </a:r>
            <a:r>
              <a:rPr b="1" i="1" lang="en-US" sz="1800">
                <a:latin typeface="Arial"/>
                <a:ea typeface="Arial"/>
                <a:cs typeface="Arial"/>
                <a:sym typeface="Arial"/>
              </a:rPr>
              <a:t> </a:t>
            </a:r>
            <a:endParaRPr/>
          </a:p>
          <a:p>
            <a:pPr indent="-342900" lvl="0" marL="457200" rtl="0" algn="l">
              <a:lnSpc>
                <a:spcPct val="90000"/>
              </a:lnSpc>
              <a:spcBef>
                <a:spcPts val="1000"/>
              </a:spcBef>
              <a:spcAft>
                <a:spcPts val="0"/>
              </a:spcAft>
              <a:buSzPts val="1800"/>
              <a:buChar char="•"/>
            </a:pPr>
            <a:r>
              <a:rPr lang="en-US" sz="1800">
                <a:latin typeface="Arial"/>
                <a:ea typeface="Arial"/>
                <a:cs typeface="Arial"/>
                <a:sym typeface="Arial"/>
              </a:rPr>
              <a:t>Compute the number Q of inversions</a:t>
            </a:r>
            <a:endParaRPr/>
          </a:p>
          <a:p>
            <a:pPr indent="-228600" lvl="0" marL="457200" rtl="0" algn="l">
              <a:lnSpc>
                <a:spcPct val="90000"/>
              </a:lnSpc>
              <a:spcBef>
                <a:spcPts val="1000"/>
              </a:spcBef>
              <a:spcAft>
                <a:spcPts val="0"/>
              </a:spcAft>
              <a:buSzPts val="1800"/>
              <a:buNone/>
            </a:pPr>
            <a:r>
              <a:t/>
            </a:r>
            <a:endParaRPr sz="1800">
              <a:latin typeface="Arial"/>
              <a:ea typeface="Arial"/>
              <a:cs typeface="Arial"/>
              <a:sym typeface="Arial"/>
            </a:endParaRPr>
          </a:p>
          <a:p>
            <a:pPr indent="-342900" lvl="0" marL="457200" rtl="0" algn="l">
              <a:lnSpc>
                <a:spcPct val="90000"/>
              </a:lnSpc>
              <a:spcBef>
                <a:spcPts val="1000"/>
              </a:spcBef>
              <a:spcAft>
                <a:spcPts val="0"/>
              </a:spcAft>
              <a:buSzPts val="1800"/>
              <a:buChar char="•"/>
            </a:pPr>
            <a:r>
              <a:rPr b="1" i="0" lang="en-US" sz="1800">
                <a:latin typeface="Arial"/>
                <a:ea typeface="Arial"/>
                <a:cs typeface="Arial"/>
                <a:sym typeface="Arial"/>
              </a:rPr>
              <a:t>Input</a:t>
            </a:r>
            <a:endParaRPr/>
          </a:p>
          <a:p>
            <a:pPr indent="-342900" lvl="1" marL="914400" rtl="0" algn="l">
              <a:lnSpc>
                <a:spcPct val="90000"/>
              </a:lnSpc>
              <a:spcBef>
                <a:spcPts val="500"/>
              </a:spcBef>
              <a:spcAft>
                <a:spcPts val="0"/>
              </a:spcAft>
              <a:buSzPts val="1800"/>
              <a:buChar char="•"/>
            </a:pPr>
            <a:r>
              <a:rPr b="0" i="0" lang="en-US" sz="1800">
                <a:latin typeface="Arial"/>
                <a:ea typeface="Arial"/>
                <a:cs typeface="Arial"/>
                <a:sym typeface="Arial"/>
              </a:rPr>
              <a:t>Line 1: contains a positive integer n </a:t>
            </a:r>
            <a:r>
              <a:rPr b="1" i="0" lang="en-US" sz="1800">
                <a:latin typeface="Arial"/>
                <a:ea typeface="Arial"/>
                <a:cs typeface="Arial"/>
                <a:sym typeface="Arial"/>
              </a:rPr>
              <a:t>( 1 &lt;= n &lt;= 10</a:t>
            </a:r>
            <a:r>
              <a:rPr b="1" baseline="30000" lang="en-US" sz="1800">
                <a:latin typeface="Arial"/>
                <a:ea typeface="Arial"/>
                <a:cs typeface="Arial"/>
                <a:sym typeface="Arial"/>
              </a:rPr>
              <a:t>6</a:t>
            </a:r>
            <a:r>
              <a:rPr b="1" i="0" lang="en-US" sz="1800">
                <a:latin typeface="Arial"/>
                <a:ea typeface="Arial"/>
                <a:cs typeface="Arial"/>
                <a:sym typeface="Arial"/>
              </a:rPr>
              <a:t> )</a:t>
            </a:r>
            <a:r>
              <a:rPr b="1" baseline="30000" i="0" lang="en-US" sz="1800">
                <a:latin typeface="Arial"/>
                <a:ea typeface="Arial"/>
                <a:cs typeface="Arial"/>
                <a:sym typeface="Arial"/>
              </a:rPr>
              <a:t>     </a:t>
            </a:r>
            <a:endParaRPr b="1" i="0" sz="1800">
              <a:latin typeface="Arial"/>
              <a:ea typeface="Arial"/>
              <a:cs typeface="Arial"/>
              <a:sym typeface="Arial"/>
            </a:endParaRPr>
          </a:p>
          <a:p>
            <a:pPr indent="-342900" lvl="1" marL="914400" rtl="0" algn="l">
              <a:lnSpc>
                <a:spcPct val="90000"/>
              </a:lnSpc>
              <a:spcBef>
                <a:spcPts val="500"/>
              </a:spcBef>
              <a:spcAft>
                <a:spcPts val="0"/>
              </a:spcAft>
              <a:buSzPts val="1800"/>
              <a:buFont typeface="Arial"/>
              <a:buChar char="•"/>
            </a:pPr>
            <a:r>
              <a:rPr b="0" i="0" lang="en-US" sz="1800">
                <a:latin typeface="Arial"/>
                <a:ea typeface="Arial"/>
                <a:cs typeface="Arial"/>
                <a:sym typeface="Arial"/>
              </a:rPr>
              <a:t>Line 2: contains a</a:t>
            </a:r>
            <a:r>
              <a:rPr b="0" baseline="-25000" i="0" lang="en-US" sz="1800">
                <a:latin typeface="Arial"/>
                <a:ea typeface="Arial"/>
                <a:cs typeface="Arial"/>
                <a:sym typeface="Arial"/>
              </a:rPr>
              <a:t>1</a:t>
            </a:r>
            <a:r>
              <a:rPr b="0" i="0" lang="en-US" sz="1800">
                <a:latin typeface="Arial"/>
                <a:ea typeface="Arial"/>
                <a:cs typeface="Arial"/>
                <a:sym typeface="Arial"/>
              </a:rPr>
              <a:t>, a</a:t>
            </a:r>
            <a:r>
              <a:rPr b="0" baseline="-25000" i="0" lang="en-US" sz="1800">
                <a:latin typeface="Arial"/>
                <a:ea typeface="Arial"/>
                <a:cs typeface="Arial"/>
                <a:sym typeface="Arial"/>
              </a:rPr>
              <a:t>2</a:t>
            </a:r>
            <a:r>
              <a:rPr b="0" i="0" lang="en-US" sz="1800">
                <a:latin typeface="Arial"/>
                <a:ea typeface="Arial"/>
                <a:cs typeface="Arial"/>
                <a:sym typeface="Arial"/>
              </a:rPr>
              <a:t>,…, a</a:t>
            </a:r>
            <a:r>
              <a:rPr b="0" baseline="-25000" i="0" lang="en-US" sz="1800">
                <a:latin typeface="Arial"/>
                <a:ea typeface="Arial"/>
                <a:cs typeface="Arial"/>
                <a:sym typeface="Arial"/>
              </a:rPr>
              <a:t>n </a:t>
            </a:r>
            <a:r>
              <a:rPr baseline="-25000" lang="en-US" sz="1800">
                <a:latin typeface="Arial"/>
                <a:ea typeface="Arial"/>
                <a:cs typeface="Arial"/>
                <a:sym typeface="Arial"/>
              </a:rPr>
              <a:t> </a:t>
            </a:r>
            <a:r>
              <a:rPr b="1" i="0" lang="en-US" sz="1800">
                <a:latin typeface="Arial"/>
                <a:ea typeface="Arial"/>
                <a:cs typeface="Arial"/>
                <a:sym typeface="Arial"/>
              </a:rPr>
              <a:t>( 0 &lt;= a</a:t>
            </a:r>
            <a:r>
              <a:rPr b="1" baseline="-25000" i="0" lang="en-US" sz="1800">
                <a:latin typeface="Arial"/>
                <a:ea typeface="Arial"/>
                <a:cs typeface="Arial"/>
                <a:sym typeface="Arial"/>
              </a:rPr>
              <a:t>i</a:t>
            </a:r>
            <a:r>
              <a:rPr b="1" i="0" lang="en-US" sz="1800">
                <a:latin typeface="Arial"/>
                <a:ea typeface="Arial"/>
                <a:cs typeface="Arial"/>
                <a:sym typeface="Arial"/>
              </a:rPr>
              <a:t> &lt;= 10</a:t>
            </a:r>
            <a:r>
              <a:rPr b="1" baseline="30000" lang="en-US" sz="1800">
                <a:latin typeface="Arial"/>
                <a:ea typeface="Arial"/>
                <a:cs typeface="Arial"/>
                <a:sym typeface="Arial"/>
              </a:rPr>
              <a:t>6</a:t>
            </a:r>
            <a:r>
              <a:rPr b="1" i="0" lang="en-US" sz="1800">
                <a:latin typeface="Arial"/>
                <a:ea typeface="Arial"/>
                <a:cs typeface="Arial"/>
                <a:sym typeface="Arial"/>
              </a:rPr>
              <a:t> )</a:t>
            </a:r>
            <a:r>
              <a:rPr b="1" baseline="30000" i="0" lang="en-US" sz="1800">
                <a:latin typeface="Arial"/>
                <a:ea typeface="Arial"/>
                <a:cs typeface="Arial"/>
                <a:sym typeface="Arial"/>
              </a:rPr>
              <a:t> </a:t>
            </a:r>
            <a:endParaRPr b="1" sz="1800">
              <a:latin typeface="Arial"/>
              <a:ea typeface="Arial"/>
              <a:cs typeface="Arial"/>
              <a:sym typeface="Arial"/>
            </a:endParaRPr>
          </a:p>
          <a:p>
            <a:pPr indent="-342900" lvl="0" marL="457200" rtl="0" algn="l">
              <a:lnSpc>
                <a:spcPct val="90000"/>
              </a:lnSpc>
              <a:spcBef>
                <a:spcPts val="1000"/>
              </a:spcBef>
              <a:spcAft>
                <a:spcPts val="0"/>
              </a:spcAft>
              <a:buSzPts val="1800"/>
              <a:buChar char="•"/>
            </a:pPr>
            <a:r>
              <a:rPr b="1" i="0" lang="en-US" sz="1800">
                <a:latin typeface="Arial"/>
                <a:ea typeface="Arial"/>
                <a:cs typeface="Arial"/>
                <a:sym typeface="Arial"/>
              </a:rPr>
              <a:t>Output</a:t>
            </a:r>
            <a:endParaRPr/>
          </a:p>
          <a:p>
            <a:pPr indent="-342900" lvl="1" marL="914400" rtl="0" algn="l">
              <a:lnSpc>
                <a:spcPct val="90000"/>
              </a:lnSpc>
              <a:spcBef>
                <a:spcPts val="500"/>
              </a:spcBef>
              <a:spcAft>
                <a:spcPts val="0"/>
              </a:spcAft>
              <a:buSzPts val="1800"/>
              <a:buChar char="•"/>
            </a:pPr>
            <a:r>
              <a:rPr b="0" i="0" lang="en-US" sz="1800">
                <a:latin typeface="Arial"/>
                <a:ea typeface="Arial"/>
                <a:cs typeface="Arial"/>
                <a:sym typeface="Arial"/>
              </a:rPr>
              <a:t>Write the value Q </a:t>
            </a:r>
            <a:r>
              <a:rPr b="1" i="0" lang="en-US" sz="1800">
                <a:latin typeface="Arial"/>
                <a:ea typeface="Arial"/>
                <a:cs typeface="Arial"/>
                <a:sym typeface="Arial"/>
              </a:rPr>
              <a:t>module 10</a:t>
            </a:r>
            <a:r>
              <a:rPr b="1" baseline="30000" i="0" lang="en-US" sz="1800">
                <a:latin typeface="Arial"/>
                <a:ea typeface="Arial"/>
                <a:cs typeface="Arial"/>
                <a:sym typeface="Arial"/>
              </a:rPr>
              <a:t>9</a:t>
            </a:r>
            <a:r>
              <a:rPr b="1" i="0" lang="en-US" sz="1800">
                <a:latin typeface="Arial"/>
                <a:ea typeface="Arial"/>
                <a:cs typeface="Arial"/>
                <a:sym typeface="Arial"/>
              </a:rPr>
              <a:t> + 7</a:t>
            </a:r>
            <a:r>
              <a:rPr b="1" baseline="30000" i="0" lang="en-US" sz="1800">
                <a:latin typeface="Arial"/>
                <a:ea typeface="Arial"/>
                <a:cs typeface="Arial"/>
                <a:sym typeface="Arial"/>
              </a:rPr>
              <a:t>  </a:t>
            </a:r>
            <a:endParaRPr/>
          </a:p>
          <a:p>
            <a:pPr indent="-228600" lvl="1" marL="914400" rtl="0" algn="l">
              <a:lnSpc>
                <a:spcPct val="90000"/>
              </a:lnSpc>
              <a:spcBef>
                <a:spcPts val="500"/>
              </a:spcBef>
              <a:spcAft>
                <a:spcPts val="0"/>
              </a:spcAft>
              <a:buSzPts val="1800"/>
              <a:buNone/>
            </a:pPr>
            <a:r>
              <a:t/>
            </a:r>
            <a:endParaRPr b="0" i="0" sz="1800">
              <a:latin typeface="Arial"/>
              <a:ea typeface="Arial"/>
              <a:cs typeface="Arial"/>
              <a:sym typeface="Arial"/>
            </a:endParaRPr>
          </a:p>
          <a:p>
            <a:pPr indent="-342900" lvl="0" marL="457200" rtl="0" algn="l">
              <a:lnSpc>
                <a:spcPct val="90000"/>
              </a:lnSpc>
              <a:spcBef>
                <a:spcPts val="1000"/>
              </a:spcBef>
              <a:spcAft>
                <a:spcPts val="0"/>
              </a:spcAft>
              <a:buClr>
                <a:schemeClr val="dk1"/>
              </a:buClr>
              <a:buSzPts val="1800"/>
              <a:buChar char="•"/>
            </a:pPr>
            <a:r>
              <a:rPr b="1" lang="en-US" sz="1800">
                <a:latin typeface="Arial"/>
                <a:ea typeface="Arial"/>
                <a:cs typeface="Arial"/>
                <a:sym typeface="Arial"/>
              </a:rPr>
              <a:t>Example</a:t>
            </a:r>
            <a:endParaRPr/>
          </a:p>
          <a:p>
            <a:pPr indent="-228600" lvl="0" marL="457200" rtl="0" algn="l">
              <a:lnSpc>
                <a:spcPct val="90000"/>
              </a:lnSpc>
              <a:spcBef>
                <a:spcPts val="1000"/>
              </a:spcBef>
              <a:spcAft>
                <a:spcPts val="0"/>
              </a:spcAft>
              <a:buClr>
                <a:schemeClr val="dk1"/>
              </a:buClr>
              <a:buSzPts val="1800"/>
              <a:buNone/>
            </a:pPr>
            <a:r>
              <a:t/>
            </a:r>
            <a:endParaRPr b="0" i="0" sz="1800">
              <a:latin typeface="Arial"/>
              <a:ea typeface="Arial"/>
              <a:cs typeface="Arial"/>
              <a:sym typeface="Arial"/>
            </a:endParaRPr>
          </a:p>
        </p:txBody>
      </p:sp>
      <p:cxnSp>
        <p:nvCxnSpPr>
          <p:cNvPr id="86" name="Google Shape;86;p1"/>
          <p:cNvCxnSpPr/>
          <p:nvPr/>
        </p:nvCxnSpPr>
        <p:spPr>
          <a:xfrm>
            <a:off x="203717" y="597159"/>
            <a:ext cx="11814111" cy="0"/>
          </a:xfrm>
          <a:prstGeom prst="straightConnector1">
            <a:avLst/>
          </a:prstGeom>
          <a:noFill/>
          <a:ln cap="flat" cmpd="sng" w="9525">
            <a:solidFill>
              <a:schemeClr val="accent1"/>
            </a:solidFill>
            <a:prstDash val="solid"/>
            <a:miter lim="800000"/>
            <a:headEnd len="sm" w="sm" type="none"/>
            <a:tailEnd len="sm" w="sm" type="none"/>
          </a:ln>
        </p:spPr>
      </p:cxnSp>
      <p:pic>
        <p:nvPicPr>
          <p:cNvPr id="87" name="Google Shape;87;p1"/>
          <p:cNvPicPr preferRelativeResize="0"/>
          <p:nvPr/>
        </p:nvPicPr>
        <p:blipFill rotWithShape="1">
          <a:blip r:embed="rId3">
            <a:alphaModFix/>
          </a:blip>
          <a:srcRect b="0" l="0" r="0" t="0"/>
          <a:stretch/>
        </p:blipFill>
        <p:spPr>
          <a:xfrm>
            <a:off x="765469" y="4314802"/>
            <a:ext cx="5078408" cy="9876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03717" y="141190"/>
            <a:ext cx="11814111" cy="5398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2000"/>
              <a:buNone/>
            </a:pPr>
            <a:r>
              <a:rPr b="1" lang="en-US" sz="2000">
                <a:solidFill>
                  <a:srgbClr val="0070C0"/>
                </a:solidFill>
                <a:latin typeface="Arial"/>
                <a:ea typeface="Arial"/>
                <a:cs typeface="Arial"/>
                <a:sym typeface="Arial"/>
              </a:rPr>
              <a:t>Inversion: Hint</a:t>
            </a:r>
            <a:endParaRPr/>
          </a:p>
        </p:txBody>
      </p:sp>
      <p:cxnSp>
        <p:nvCxnSpPr>
          <p:cNvPr id="93" name="Google Shape;93;p18"/>
          <p:cNvCxnSpPr/>
          <p:nvPr/>
        </p:nvCxnSpPr>
        <p:spPr>
          <a:xfrm>
            <a:off x="203717" y="597159"/>
            <a:ext cx="11814111" cy="0"/>
          </a:xfrm>
          <a:prstGeom prst="straightConnector1">
            <a:avLst/>
          </a:prstGeom>
          <a:noFill/>
          <a:ln cap="flat" cmpd="sng" w="9525">
            <a:solidFill>
              <a:schemeClr val="accent1"/>
            </a:solidFill>
            <a:prstDash val="solid"/>
            <a:miter lim="800000"/>
            <a:headEnd len="sm" w="sm" type="none"/>
            <a:tailEnd len="sm" w="sm" type="none"/>
          </a:ln>
        </p:spPr>
      </p:cxnSp>
      <p:sp>
        <p:nvSpPr>
          <p:cNvPr id="94" name="Google Shape;94;p18"/>
          <p:cNvSpPr txBox="1"/>
          <p:nvPr>
            <p:ph idx="1" type="body"/>
          </p:nvPr>
        </p:nvSpPr>
        <p:spPr>
          <a:xfrm>
            <a:off x="203716" y="746448"/>
            <a:ext cx="11814111" cy="5868955"/>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Clr>
                <a:schemeClr val="dk1"/>
              </a:buClr>
              <a:buSzPts val="1800"/>
              <a:buNone/>
            </a:pPr>
            <a:r>
              <a:t/>
            </a:r>
            <a:endParaRPr b="0" i="0" sz="1800">
              <a:latin typeface="Arial"/>
              <a:ea typeface="Arial"/>
              <a:cs typeface="Arial"/>
              <a:sym typeface="Arial"/>
            </a:endParaRPr>
          </a:p>
          <a:p>
            <a:pPr indent="-342900" lvl="0" marL="457200" rtl="0" algn="l">
              <a:lnSpc>
                <a:spcPct val="90000"/>
              </a:lnSpc>
              <a:spcBef>
                <a:spcPts val="1000"/>
              </a:spcBef>
              <a:spcAft>
                <a:spcPts val="0"/>
              </a:spcAft>
              <a:buClr>
                <a:schemeClr val="dk1"/>
              </a:buClr>
              <a:buSzPts val="1800"/>
              <a:buChar char="•"/>
            </a:pPr>
            <a:r>
              <a:rPr b="0" i="0" lang="en-US" sz="1800">
                <a:latin typeface="Arial"/>
                <a:ea typeface="Arial"/>
                <a:cs typeface="Arial"/>
                <a:sym typeface="Arial"/>
              </a:rPr>
              <a:t>Ý tưởng tương tự như sắp xếp hợp nhất (merge sort), chia mảng thành hai nửa (gần) bằng nhau trong mỗi bước cho đến khi đạt được trường hợp cơ sở (trường hợp khi chỉ có 1 phần tử trong mảng)</a:t>
            </a:r>
            <a:endParaRPr/>
          </a:p>
          <a:p>
            <a:pPr indent="-228600" lvl="0" marL="457200" rtl="0" algn="l">
              <a:lnSpc>
                <a:spcPct val="90000"/>
              </a:lnSpc>
              <a:spcBef>
                <a:spcPts val="1000"/>
              </a:spcBef>
              <a:spcAft>
                <a:spcPts val="0"/>
              </a:spcAft>
              <a:buClr>
                <a:schemeClr val="dk1"/>
              </a:buClr>
              <a:buSzPts val="1800"/>
              <a:buNone/>
            </a:pPr>
            <a:r>
              <a:t/>
            </a:r>
            <a:endParaRPr b="0" i="0" sz="1800">
              <a:latin typeface="Arial"/>
              <a:ea typeface="Arial"/>
              <a:cs typeface="Arial"/>
              <a:sym typeface="Arial"/>
            </a:endParaRPr>
          </a:p>
          <a:p>
            <a:pPr indent="-342900" lvl="0" marL="457200" rtl="0" algn="l">
              <a:lnSpc>
                <a:spcPct val="90000"/>
              </a:lnSpc>
              <a:spcBef>
                <a:spcPts val="1000"/>
              </a:spcBef>
              <a:spcAft>
                <a:spcPts val="0"/>
              </a:spcAft>
              <a:buClr>
                <a:schemeClr val="dk1"/>
              </a:buClr>
              <a:buSzPts val="1800"/>
              <a:buChar char="•"/>
            </a:pPr>
            <a:r>
              <a:rPr b="0" i="0" lang="en-US" sz="1800">
                <a:latin typeface="Arial"/>
                <a:ea typeface="Arial"/>
                <a:cs typeface="Arial"/>
                <a:sym typeface="Arial"/>
              </a:rPr>
              <a:t>Tạo một hàm đệ quy để chia mảng thành hai nửa. </a:t>
            </a:r>
            <a:endParaRPr b="0" i="0" sz="1800">
              <a:latin typeface="Arial"/>
              <a:ea typeface="Arial"/>
              <a:cs typeface="Arial"/>
              <a:sym typeface="Arial"/>
            </a:endParaRPr>
          </a:p>
          <a:p>
            <a:pPr indent="-342900" lvl="1" marL="914400" rtl="0" algn="l">
              <a:lnSpc>
                <a:spcPct val="90000"/>
              </a:lnSpc>
              <a:spcBef>
                <a:spcPts val="500"/>
              </a:spcBef>
              <a:spcAft>
                <a:spcPts val="0"/>
              </a:spcAft>
              <a:buSzPts val="1800"/>
              <a:buChar char="•"/>
            </a:pPr>
            <a:r>
              <a:rPr b="0" i="0" lang="en-US" sz="1600">
                <a:latin typeface="Arial"/>
                <a:ea typeface="Arial"/>
                <a:cs typeface="Arial"/>
                <a:sym typeface="Arial"/>
              </a:rPr>
              <a:t>Kết quả của mảng con từ left đến right là </a:t>
            </a:r>
            <a:r>
              <a:rPr b="1" i="0" lang="en-US" sz="1600">
                <a:latin typeface="Arial"/>
                <a:ea typeface="Arial"/>
                <a:cs typeface="Arial"/>
                <a:sym typeface="Arial"/>
              </a:rPr>
              <a:t>tổng</a:t>
            </a:r>
            <a:r>
              <a:rPr b="0" i="0" lang="en-US" sz="1600">
                <a:latin typeface="Arial"/>
                <a:ea typeface="Arial"/>
                <a:cs typeface="Arial"/>
                <a:sym typeface="Arial"/>
              </a:rPr>
              <a:t> số lần đảo ngược trong nửa đầu, số lần đảo ngược trong nửa sau và số lần đảo ngược khi hợp nhất cả hai.</a:t>
            </a:r>
            <a:endParaRPr/>
          </a:p>
          <a:p>
            <a:pPr indent="-228600" lvl="0" marL="457200" rtl="0" algn="l">
              <a:lnSpc>
                <a:spcPct val="90000"/>
              </a:lnSpc>
              <a:spcBef>
                <a:spcPts val="1000"/>
              </a:spcBef>
              <a:spcAft>
                <a:spcPts val="0"/>
              </a:spcAft>
              <a:buClr>
                <a:schemeClr val="dk1"/>
              </a:buClr>
              <a:buSzPts val="1800"/>
              <a:buNone/>
            </a:pPr>
            <a:r>
              <a:t/>
            </a:r>
            <a:endParaRPr b="0" i="0" sz="1800">
              <a:latin typeface="Arial"/>
              <a:ea typeface="Arial"/>
              <a:cs typeface="Arial"/>
              <a:sym typeface="Arial"/>
            </a:endParaRPr>
          </a:p>
          <a:p>
            <a:pPr indent="-342900" lvl="0" marL="457200" rtl="0" algn="l">
              <a:lnSpc>
                <a:spcPct val="90000"/>
              </a:lnSpc>
              <a:spcBef>
                <a:spcPts val="1000"/>
              </a:spcBef>
              <a:spcAft>
                <a:spcPts val="0"/>
              </a:spcAft>
              <a:buClr>
                <a:schemeClr val="dk1"/>
              </a:buClr>
              <a:buSzPts val="1800"/>
              <a:buChar char="•"/>
            </a:pPr>
            <a:r>
              <a:rPr b="0" i="0" lang="en-US" sz="1800">
                <a:latin typeface="Arial"/>
                <a:ea typeface="Arial"/>
                <a:cs typeface="Arial"/>
                <a:sym typeface="Arial"/>
              </a:rPr>
              <a:t>Tạo một hàm hợp nhất đếm số lần nghịch đảo khi hai nửa của mảng được hợp nhất</a:t>
            </a:r>
            <a:endParaRPr/>
          </a:p>
          <a:p>
            <a:pPr indent="-342900" lvl="1" marL="914400" rtl="0" algn="l">
              <a:lnSpc>
                <a:spcPct val="90000"/>
              </a:lnSpc>
              <a:spcBef>
                <a:spcPts val="500"/>
              </a:spcBef>
              <a:spcAft>
                <a:spcPts val="0"/>
              </a:spcAft>
              <a:buSzPts val="1800"/>
              <a:buChar char="•"/>
            </a:pPr>
            <a:r>
              <a:rPr lang="en-US" sz="1600">
                <a:latin typeface="Arial"/>
                <a:ea typeface="Arial"/>
                <a:cs typeface="Arial"/>
                <a:sym typeface="Arial"/>
              </a:rPr>
              <a:t>N</a:t>
            </a:r>
            <a:r>
              <a:rPr b="0" i="0" lang="en-US" sz="1600">
                <a:latin typeface="Arial"/>
                <a:ea typeface="Arial"/>
                <a:cs typeface="Arial"/>
                <a:sym typeface="Arial"/>
              </a:rPr>
              <a:t>ếu </a:t>
            </a:r>
            <a:r>
              <a:rPr b="1" i="0" lang="en-US" sz="1600">
                <a:latin typeface="Arial"/>
                <a:ea typeface="Arial"/>
                <a:cs typeface="Arial"/>
                <a:sym typeface="Arial"/>
              </a:rPr>
              <a:t>a[i] &gt; a[j], </a:t>
            </a:r>
            <a:r>
              <a:rPr b="0" i="0" lang="en-US" sz="1600">
                <a:latin typeface="Arial"/>
                <a:ea typeface="Arial"/>
                <a:cs typeface="Arial"/>
                <a:sym typeface="Arial"/>
              </a:rPr>
              <a:t>thì có </a:t>
            </a:r>
            <a:r>
              <a:rPr b="1" i="0" lang="en-US" sz="1600">
                <a:latin typeface="Arial"/>
                <a:ea typeface="Arial"/>
                <a:cs typeface="Arial"/>
                <a:sym typeface="Arial"/>
              </a:rPr>
              <a:t>(mid – i) nghịch đảo </a:t>
            </a:r>
            <a:r>
              <a:rPr b="0" i="0" lang="en-US" sz="1600">
                <a:latin typeface="Arial"/>
                <a:ea typeface="Arial"/>
                <a:cs typeface="Arial"/>
                <a:sym typeface="Arial"/>
              </a:rPr>
              <a:t>(với a[i] thuộc nửa mảng thứ nhất, a[j] thuộc nửa mảng thứ 2, mid là phần tử cuối cùng của nửa thứ nhất)</a:t>
            </a:r>
            <a:endParaRPr/>
          </a:p>
          <a:p>
            <a:pPr indent="-342900" lvl="1" marL="914400" rtl="0" algn="l">
              <a:lnSpc>
                <a:spcPct val="90000"/>
              </a:lnSpc>
              <a:spcBef>
                <a:spcPts val="500"/>
              </a:spcBef>
              <a:spcAft>
                <a:spcPts val="0"/>
              </a:spcAft>
              <a:buSzPts val="1800"/>
              <a:buChar char="•"/>
            </a:pPr>
            <a:r>
              <a:rPr lang="en-US" sz="1600">
                <a:latin typeface="Arial"/>
                <a:ea typeface="Arial"/>
                <a:cs typeface="Arial"/>
                <a:sym typeface="Arial"/>
              </a:rPr>
              <a:t>B</a:t>
            </a:r>
            <a:r>
              <a:rPr b="0" i="0" lang="en-US" sz="1600">
                <a:latin typeface="Arial"/>
                <a:ea typeface="Arial"/>
                <a:cs typeface="Arial"/>
                <a:sym typeface="Arial"/>
              </a:rPr>
              <a:t>ởi vì mảng con bên trái và bên phải đã được sắp xếp, nên tất cả các phần tử còn lại trong mảng con bên trái </a:t>
            </a:r>
            <a:endParaRPr b="0" i="0" sz="1600">
              <a:latin typeface="Arial"/>
              <a:ea typeface="Arial"/>
              <a:cs typeface="Arial"/>
              <a:sym typeface="Arial"/>
            </a:endParaRPr>
          </a:p>
          <a:p>
            <a:pPr indent="0" lvl="0" marL="914400" rtl="0" algn="l">
              <a:lnSpc>
                <a:spcPct val="90000"/>
              </a:lnSpc>
              <a:spcBef>
                <a:spcPts val="500"/>
              </a:spcBef>
              <a:spcAft>
                <a:spcPts val="0"/>
              </a:spcAft>
              <a:buNone/>
            </a:pPr>
            <a:r>
              <a:rPr b="0" i="0" lang="en-US" sz="1600">
                <a:latin typeface="Arial"/>
                <a:ea typeface="Arial"/>
                <a:cs typeface="Arial"/>
                <a:sym typeface="Arial"/>
              </a:rPr>
              <a:t>(a[i+1], a[i+2] … a[mid]) sẽ lớn hơn a[j]</a:t>
            </a:r>
            <a:endParaRPr b="0" i="0"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203717" y="141190"/>
            <a:ext cx="11814111" cy="5398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2000"/>
              <a:buFont typeface="Arial"/>
              <a:buNone/>
            </a:pPr>
            <a:r>
              <a:rPr b="1" lang="en-US" sz="2000">
                <a:solidFill>
                  <a:srgbClr val="0070C0"/>
                </a:solidFill>
                <a:latin typeface="Arial"/>
                <a:ea typeface="Arial"/>
                <a:cs typeface="Arial"/>
                <a:sym typeface="Arial"/>
              </a:rPr>
              <a:t>Implementation</a:t>
            </a:r>
            <a:endParaRPr/>
          </a:p>
        </p:txBody>
      </p:sp>
      <p:sp>
        <p:nvSpPr>
          <p:cNvPr id="100" name="Google Shape;100;p3"/>
          <p:cNvSpPr txBox="1"/>
          <p:nvPr>
            <p:ph idx="1" type="body"/>
          </p:nvPr>
        </p:nvSpPr>
        <p:spPr>
          <a:xfrm>
            <a:off x="750471" y="755874"/>
            <a:ext cx="5556061" cy="5868955"/>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#include &lt;bits/stdc++.h&gt;</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#define maxn 1000006</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using namespace std;</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int const MOD = 1e9+7;</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int n, a[maxn];</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int temp[maxn];</a:t>
            </a:r>
            <a:endParaRPr/>
          </a:p>
          <a:p>
            <a:pPr indent="0" lvl="0" marL="0" rtl="0" algn="just">
              <a:lnSpc>
                <a:spcPct val="120000"/>
              </a:lnSpc>
              <a:spcBef>
                <a:spcPts val="0"/>
              </a:spcBef>
              <a:spcAft>
                <a:spcPts val="0"/>
              </a:spcAft>
              <a:buClr>
                <a:schemeClr val="dk1"/>
              </a:buClr>
              <a:buSzPts val="1400"/>
              <a:buNone/>
            </a:pPr>
            <a:r>
              <a:t/>
            </a:r>
            <a:endParaRPr sz="140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203717" y="141190"/>
            <a:ext cx="11814111" cy="5398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2000"/>
              <a:buFont typeface="Arial"/>
              <a:buNone/>
            </a:pPr>
            <a:r>
              <a:rPr b="1" lang="en-US" sz="2000">
                <a:solidFill>
                  <a:srgbClr val="0070C0"/>
                </a:solidFill>
                <a:latin typeface="Arial"/>
                <a:ea typeface="Arial"/>
                <a:cs typeface="Arial"/>
                <a:sym typeface="Arial"/>
              </a:rPr>
              <a:t>Implementation</a:t>
            </a:r>
            <a:endParaRPr/>
          </a:p>
        </p:txBody>
      </p:sp>
      <p:sp>
        <p:nvSpPr>
          <p:cNvPr id="107" name="Google Shape;107;p4"/>
          <p:cNvSpPr txBox="1"/>
          <p:nvPr>
            <p:ph idx="1" type="body"/>
          </p:nvPr>
        </p:nvSpPr>
        <p:spPr>
          <a:xfrm>
            <a:off x="754961" y="681037"/>
            <a:ext cx="9652231" cy="5868955"/>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Hàm hợp nhất 2 mảng và trả về số lượng cặp nghịch đảo khi hợp nhất.</a:t>
            </a:r>
            <a:endParaRPr/>
          </a:p>
          <a:p>
            <a:pPr indent="0" lvl="0" marL="0" rtl="0" algn="just">
              <a:lnSpc>
                <a:spcPct val="120000"/>
              </a:lnSpc>
              <a:spcBef>
                <a:spcPts val="0"/>
              </a:spcBef>
              <a:spcAft>
                <a:spcPts val="0"/>
              </a:spcAft>
              <a:buClr>
                <a:schemeClr val="dk1"/>
              </a:buClr>
              <a:buSzPts val="1400"/>
              <a:buNone/>
            </a:pPr>
            <a:r>
              <a:t/>
            </a:r>
            <a:endParaRPr sz="1400">
              <a:latin typeface="Consolas"/>
              <a:ea typeface="Consolas"/>
              <a:cs typeface="Consolas"/>
              <a:sym typeface="Consolas"/>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int _merge(int left, int mid, int right)</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int i = left, j = mid + 1, k = left, inv_count = 0;</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while ((i &lt;= mid) &amp;&amp; (j &lt;= right)) {</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if (a[i] &lt;= a[j])   temp[k++] = a[i++];</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else {</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temp[k++] = a[j++];</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inv_count = (inv_count + (mid - i + 1)) % MOD;</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 Copy những phần tử còn lại của nửa bên trái (nếu còn) vào mảng trung gian</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while (i &lt;= mid) temp[k++] = a[i++];</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 </a:t>
            </a:r>
            <a:r>
              <a:rPr lang="en-US" sz="1400">
                <a:latin typeface="Consolas"/>
                <a:ea typeface="Consolas"/>
                <a:cs typeface="Consolas"/>
                <a:sym typeface="Consolas"/>
              </a:rPr>
              <a:t>Copy những phần tử còn lại của nửa bên phải (nếu còn) vào mảng trung gian</a:t>
            </a:r>
            <a:endParaRPr sz="1400">
              <a:latin typeface="Consolas"/>
              <a:ea typeface="Consolas"/>
              <a:cs typeface="Consolas"/>
              <a:sym typeface="Consolas"/>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while (j &lt;= right) temp[k++] = a[j++];</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 Copy những phần tử đã được hợp nhất vào mảng gốc</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for (i = left; i &lt;= right; i++)     a[i] = temp[i];</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return inv_count;</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a:p>
        </p:txBody>
      </p:sp>
      <p:cxnSp>
        <p:nvCxnSpPr>
          <p:cNvPr id="108" name="Google Shape;108;p4"/>
          <p:cNvCxnSpPr/>
          <p:nvPr/>
        </p:nvCxnSpPr>
        <p:spPr>
          <a:xfrm>
            <a:off x="203717" y="597159"/>
            <a:ext cx="11814111"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203717" y="141190"/>
            <a:ext cx="11814111" cy="5398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2000"/>
              <a:buFont typeface="Arial"/>
              <a:buNone/>
            </a:pPr>
            <a:r>
              <a:rPr b="1" lang="en-US" sz="2000">
                <a:solidFill>
                  <a:srgbClr val="0070C0"/>
                </a:solidFill>
                <a:latin typeface="Arial"/>
                <a:ea typeface="Arial"/>
                <a:cs typeface="Arial"/>
                <a:sym typeface="Arial"/>
              </a:rPr>
              <a:t>Implementation</a:t>
            </a:r>
            <a:endParaRPr/>
          </a:p>
        </p:txBody>
      </p:sp>
      <p:sp>
        <p:nvSpPr>
          <p:cNvPr id="114" name="Google Shape;114;p5"/>
          <p:cNvSpPr txBox="1"/>
          <p:nvPr>
            <p:ph idx="1" type="body"/>
          </p:nvPr>
        </p:nvSpPr>
        <p:spPr>
          <a:xfrm>
            <a:off x="580788" y="681037"/>
            <a:ext cx="11325265" cy="5868955"/>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An recursive function that sorts the input array and returns the number of inversions in the array.</a:t>
            </a:r>
            <a:endParaRPr/>
          </a:p>
          <a:p>
            <a:pPr indent="0" lvl="0" marL="0" rtl="0" algn="just">
              <a:lnSpc>
                <a:spcPct val="120000"/>
              </a:lnSpc>
              <a:spcBef>
                <a:spcPts val="0"/>
              </a:spcBef>
              <a:spcAft>
                <a:spcPts val="0"/>
              </a:spcAft>
              <a:buClr>
                <a:schemeClr val="dk1"/>
              </a:buClr>
              <a:buSzPts val="1400"/>
              <a:buNone/>
            </a:pPr>
            <a:r>
              <a:t/>
            </a:r>
            <a:endParaRPr sz="1400">
              <a:latin typeface="Consolas"/>
              <a:ea typeface="Consolas"/>
              <a:cs typeface="Consolas"/>
              <a:sym typeface="Consolas"/>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int mergeSort (int left, int right){</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int mid, inv_count = 0;</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if (right &gt; left) {</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 Divide the array into two parts and call mergeSort() for each of the parts</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mid = (right + left) / 2;</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 Inversion count will be sum of inversions in left-part, right-part and number of inversions in merging</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inv_count = (inv_count + mergeSort(left, mid)) % MOD;</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inv_count = (inv_count + mergeSort(mid + 1, right)) % MOD;</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inv_count = (inv_count + _merge(left, mid, right))% MOD;</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return inv_count;</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a:p>
          <a:p>
            <a:pPr indent="0" lvl="0" marL="0" rtl="0" algn="just">
              <a:lnSpc>
                <a:spcPct val="120000"/>
              </a:lnSpc>
              <a:spcBef>
                <a:spcPts val="0"/>
              </a:spcBef>
              <a:spcAft>
                <a:spcPts val="0"/>
              </a:spcAft>
              <a:buClr>
                <a:schemeClr val="dk1"/>
              </a:buClr>
              <a:buSzPts val="1400"/>
              <a:buNone/>
            </a:pPr>
            <a:r>
              <a:t/>
            </a:r>
            <a:endParaRPr sz="1400">
              <a:latin typeface="Consolas"/>
              <a:ea typeface="Consolas"/>
              <a:cs typeface="Consolas"/>
              <a:sym typeface="Consolas"/>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int main() {</a:t>
            </a:r>
            <a:endParaRPr sz="1400">
              <a:latin typeface="Consolas"/>
              <a:ea typeface="Consolas"/>
              <a:cs typeface="Consolas"/>
              <a:sym typeface="Consolas"/>
            </a:endParaRPr>
          </a:p>
          <a:p>
            <a:pPr indent="0" lvl="0" marL="0" rtl="0" algn="just">
              <a:lnSpc>
                <a:spcPct val="120000"/>
              </a:lnSpc>
              <a:spcBef>
                <a:spcPts val="0"/>
              </a:spcBef>
              <a:spcAft>
                <a:spcPts val="0"/>
              </a:spcAft>
              <a:buClr>
                <a:schemeClr val="dk1"/>
              </a:buClr>
              <a:buSzPts val="1100"/>
              <a:buNone/>
            </a:pPr>
            <a:r>
              <a:rPr lang="en-US" sz="1400">
                <a:latin typeface="Consolas"/>
                <a:ea typeface="Consolas"/>
                <a:cs typeface="Consolas"/>
                <a:sym typeface="Consolas"/>
              </a:rPr>
              <a:t>    </a:t>
            </a:r>
            <a:r>
              <a:rPr lang="en-US" sz="1400">
                <a:latin typeface="Consolas"/>
                <a:ea typeface="Consolas"/>
                <a:cs typeface="Consolas"/>
                <a:sym typeface="Consolas"/>
              </a:rPr>
              <a:t>ios_base::sync_with_stdio(0); cin.tie(NULL); cout.tie(NULL);</a:t>
            </a:r>
            <a:endParaRPr sz="1400">
              <a:latin typeface="Consolas"/>
              <a:ea typeface="Consolas"/>
              <a:cs typeface="Consolas"/>
              <a:sym typeface="Consolas"/>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cin &gt;&gt; n;</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for (int i=1; i&lt;=n; i++)     cin &gt;&gt; a[i];</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cout &lt;&lt; mergeSort(1, n);</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    return 0;</a:t>
            </a:r>
            <a:endParaRPr/>
          </a:p>
          <a:p>
            <a:pPr indent="0" lvl="0" marL="0" rtl="0" algn="just">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a:p>
        </p:txBody>
      </p:sp>
      <p:cxnSp>
        <p:nvCxnSpPr>
          <p:cNvPr id="115" name="Google Shape;115;p5"/>
          <p:cNvCxnSpPr/>
          <p:nvPr/>
        </p:nvCxnSpPr>
        <p:spPr>
          <a:xfrm>
            <a:off x="203717" y="597159"/>
            <a:ext cx="11814111"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2022-07-31T08:27:20Z</dcterms:created>
  <dc:creator>Pham Quang Dung</dc:creator>
</cp:coreProperties>
</file>