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5" r:id="rId5"/>
    <p:sldId id="269" r:id="rId6"/>
    <p:sldId id="270" r:id="rId7"/>
    <p:sldId id="259" r:id="rId8"/>
    <p:sldId id="27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70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18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11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82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1600" b="0" i="0" dirty="0">
                <a:effectLst/>
                <a:latin typeface="-apple-system"/>
              </a:rPr>
              <a:t>The Kingdom ALPHA has </a:t>
            </a:r>
            <a:r>
              <a:rPr lang="en-US" sz="1600" b="0" i="1" dirty="0">
                <a:effectLst/>
                <a:latin typeface="-apple-system"/>
              </a:rPr>
              <a:t>n</a:t>
            </a:r>
            <a:r>
              <a:rPr lang="en-US" sz="1600" b="0" i="0" dirty="0">
                <a:effectLst/>
                <a:latin typeface="-apple-system"/>
              </a:rPr>
              <a:t> warehouses of </a:t>
            </a:r>
            <a:r>
              <a:rPr lang="en-US" sz="1600" b="0" i="0" dirty="0" err="1">
                <a:effectLst/>
                <a:latin typeface="-apple-system"/>
              </a:rPr>
              <a:t>golds</a:t>
            </a:r>
            <a:r>
              <a:rPr lang="en-US" sz="1600" b="0" i="0" dirty="0">
                <a:effectLst/>
                <a:latin typeface="-apple-system"/>
              </a:rPr>
              <a:t> located on a straight line and are numbered 1, 2,..., </a:t>
            </a:r>
            <a:r>
              <a:rPr lang="en-US" sz="1600" b="0" i="1" dirty="0">
                <a:effectLst/>
                <a:latin typeface="-apple-system"/>
              </a:rPr>
              <a:t>n</a:t>
            </a:r>
            <a:r>
              <a:rPr lang="en-US" sz="1600" b="0" i="0" dirty="0">
                <a:effectLst/>
                <a:latin typeface="-apple-system"/>
              </a:rPr>
              <a:t>. The warehouse </a:t>
            </a:r>
            <a:r>
              <a:rPr lang="en-US" sz="1600" b="0" i="0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has amount of </a:t>
            </a:r>
            <a:r>
              <a:rPr lang="en-US" sz="1600" b="0" i="1" dirty="0" err="1">
                <a:effectLst/>
                <a:latin typeface="-apple-system"/>
              </a:rPr>
              <a:t>a</a:t>
            </a:r>
            <a:r>
              <a:rPr lang="en-US" sz="1600" b="0" i="1" baseline="-25000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(</a:t>
            </a:r>
            <a:r>
              <a:rPr lang="en-US" sz="1600" b="0" i="1" dirty="0" err="1" smtClean="0">
                <a:effectLst/>
                <a:latin typeface="-apple-system"/>
              </a:rPr>
              <a:t>a</a:t>
            </a:r>
            <a:r>
              <a:rPr lang="en-US" sz="1600" b="0" i="1" baseline="-25000" dirty="0" err="1" smtClean="0">
                <a:effectLst/>
                <a:latin typeface="-apple-system"/>
              </a:rPr>
              <a:t>i</a:t>
            </a:r>
            <a:r>
              <a:rPr lang="en-US" sz="1600" b="0" i="0" dirty="0" smtClean="0"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is non-negative integer) and is located at coordinate </a:t>
            </a:r>
            <a:r>
              <a:rPr lang="en-US" sz="1600" b="0" i="1" dirty="0" err="1">
                <a:effectLst/>
                <a:latin typeface="-apple-system"/>
              </a:rPr>
              <a:t>i</a:t>
            </a:r>
            <a:r>
              <a:rPr lang="en-US" sz="1600" b="0" i="0" dirty="0">
                <a:effectLst/>
                <a:latin typeface="-apple-system"/>
              </a:rPr>
              <a:t> </a:t>
            </a:r>
            <a:r>
              <a:rPr lang="en-US" sz="1600" b="0" i="0" dirty="0" smtClean="0">
                <a:effectLst/>
                <a:latin typeface="-apple-system"/>
              </a:rPr>
              <a:t>(</a:t>
            </a:r>
            <a:r>
              <a:rPr lang="en-US" sz="1600" b="0" i="1" dirty="0" err="1" smtClean="0">
                <a:effectLst/>
                <a:latin typeface="-apple-system"/>
              </a:rPr>
              <a:t>i</a:t>
            </a:r>
            <a:r>
              <a:rPr lang="en-US" sz="1600" b="0" i="0" dirty="0" smtClean="0">
                <a:effectLst/>
                <a:latin typeface="-apple-system"/>
              </a:rPr>
              <a:t> = 1,... , </a:t>
            </a:r>
            <a:r>
              <a:rPr lang="en-US" sz="1600" b="0" i="1" dirty="0" smtClean="0">
                <a:effectLst/>
                <a:latin typeface="-apple-system"/>
              </a:rPr>
              <a:t>n</a:t>
            </a:r>
            <a:r>
              <a:rPr lang="en-US" sz="1600" b="0" i="0" dirty="0">
                <a:effectLst/>
                <a:latin typeface="-apple-system"/>
              </a:rPr>
              <a:t>). The King of ALPHA opens a competition for hunters who are responsible to find a subset of gold warehouses having largest total amount of </a:t>
            </a:r>
            <a:r>
              <a:rPr lang="en-US" sz="1600" b="0" i="0" dirty="0" err="1">
                <a:effectLst/>
                <a:latin typeface="-apple-system"/>
              </a:rPr>
              <a:t>golds</a:t>
            </a:r>
            <a:r>
              <a:rPr lang="en-US" sz="1600" b="0" i="0" dirty="0">
                <a:effectLst/>
                <a:latin typeface="-apple-system"/>
              </a:rPr>
              <a:t> with respect to the condition that the distance between two selected warehouses must be greater than or equal to L1 and less than or equal to L2.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Input</a:t>
            </a:r>
            <a:endParaRPr lang="en-US" sz="1600" b="0" i="0" dirty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Line 1 contains n, L1, and L2 (</a:t>
            </a:r>
            <a:r>
              <a:rPr lang="en-US" sz="1600" b="0" i="0" dirty="0" smtClean="0">
                <a:effectLst/>
                <a:latin typeface="-apple-system"/>
              </a:rPr>
              <a:t>1 ≤ n ≤ 100000,1 ≤ L1 ≤ L2 ≤ n</a:t>
            </a:r>
            <a:r>
              <a:rPr lang="en-US" sz="1600" b="0" i="0" dirty="0">
                <a:effectLst/>
                <a:latin typeface="-apple-system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Line 2 contains n integers </a:t>
            </a:r>
            <a:r>
              <a:rPr lang="en-US" sz="1600" b="0" i="1" dirty="0">
                <a:effectLst/>
                <a:latin typeface="-apple-system"/>
              </a:rPr>
              <a:t>a</a:t>
            </a:r>
            <a:r>
              <a:rPr lang="en-US" sz="1600" b="0" i="0" baseline="-25000" dirty="0">
                <a:effectLst/>
                <a:latin typeface="-apple-system"/>
              </a:rPr>
              <a:t>1</a:t>
            </a:r>
            <a:r>
              <a:rPr lang="en-US" sz="1600" b="0" i="0" dirty="0">
                <a:effectLst/>
                <a:latin typeface="-apple-system"/>
              </a:rPr>
              <a:t>,</a:t>
            </a:r>
            <a:r>
              <a:rPr lang="en-US" sz="1600" b="0" i="1" dirty="0">
                <a:effectLst/>
                <a:latin typeface="-apple-system"/>
              </a:rPr>
              <a:t>a</a:t>
            </a:r>
            <a:r>
              <a:rPr lang="en-US" sz="1600" b="0" i="0" baseline="-25000" dirty="0">
                <a:effectLst/>
                <a:latin typeface="-apple-system"/>
              </a:rPr>
              <a:t>2</a:t>
            </a:r>
            <a:r>
              <a:rPr lang="en-US" sz="1600" b="0" i="0" dirty="0">
                <a:effectLst/>
                <a:latin typeface="-apple-system"/>
              </a:rPr>
              <a:t>,…,</a:t>
            </a:r>
            <a:r>
              <a:rPr lang="en-US" sz="1600" b="0" i="1" dirty="0">
                <a:effectLst/>
                <a:latin typeface="-apple-system"/>
              </a:rPr>
              <a:t>a</a:t>
            </a:r>
            <a:r>
              <a:rPr lang="en-US" sz="1600" b="0" i="1" baseline="-25000" dirty="0">
                <a:effectLst/>
                <a:latin typeface="-apple-system"/>
              </a:rPr>
              <a:t>n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Output</a:t>
            </a:r>
            <a:endParaRPr lang="en-US" sz="1600" b="0" i="0" dirty="0">
              <a:effectLst/>
              <a:latin typeface="-apple-system"/>
            </a:endParaRPr>
          </a:p>
          <a:p>
            <a:pPr lvl="1"/>
            <a:r>
              <a:rPr lang="en-US" sz="1600" b="0" i="0" dirty="0">
                <a:effectLst/>
                <a:latin typeface="-apple-system"/>
              </a:rPr>
              <a:t>Contains only one single integer denoting the total amount of </a:t>
            </a:r>
            <a:r>
              <a:rPr lang="en-US" sz="1600" b="0" i="0" dirty="0" err="1">
                <a:effectLst/>
                <a:latin typeface="-apple-system"/>
              </a:rPr>
              <a:t>golds</a:t>
            </a:r>
            <a:r>
              <a:rPr lang="en-US" sz="1600" b="0" i="0" dirty="0">
                <a:effectLst/>
                <a:latin typeface="-apple-system"/>
              </a:rPr>
              <a:t> of selected warehouses.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Example: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Input</a:t>
            </a:r>
            <a:endParaRPr lang="en-US" sz="1600" b="0" i="0" dirty="0">
              <a:effectLst/>
              <a:latin typeface="-apple-system"/>
            </a:endParaRPr>
          </a:p>
          <a:p>
            <a:pPr marL="114300" indent="0" algn="l" rtl="0">
              <a:buNone/>
            </a:pPr>
            <a:r>
              <a:rPr lang="en-US" sz="1600" b="0" i="0" dirty="0" smtClean="0">
                <a:effectLst/>
                <a:latin typeface="-apple-system"/>
              </a:rPr>
              <a:t>	6 </a:t>
            </a:r>
            <a:r>
              <a:rPr lang="en-US" sz="1600" b="0" i="0" dirty="0">
                <a:effectLst/>
                <a:latin typeface="-apple-system"/>
              </a:rPr>
              <a:t>2 3</a:t>
            </a:r>
          </a:p>
          <a:p>
            <a:pPr marL="114300" indent="0" algn="l" rtl="0">
              <a:buNone/>
            </a:pPr>
            <a:r>
              <a:rPr lang="en-US" sz="1600" b="0" i="0" dirty="0" smtClean="0">
                <a:effectLst/>
                <a:latin typeface="-apple-system"/>
              </a:rPr>
              <a:t>	3 </a:t>
            </a:r>
            <a:r>
              <a:rPr lang="en-US" sz="1600" b="0" i="0" dirty="0">
                <a:effectLst/>
                <a:latin typeface="-apple-system"/>
              </a:rPr>
              <a:t>5 9 6 7 4</a:t>
            </a:r>
          </a:p>
          <a:p>
            <a:pPr algn="l" rtl="0"/>
            <a:r>
              <a:rPr lang="en-US" sz="1600" b="1" i="0" dirty="0">
                <a:effectLst/>
                <a:latin typeface="-apple-system"/>
              </a:rPr>
              <a:t>Output</a:t>
            </a:r>
            <a:endParaRPr lang="en-US" sz="1600" b="0" i="0" dirty="0">
              <a:effectLst/>
              <a:latin typeface="-apple-system"/>
            </a:endParaRPr>
          </a:p>
          <a:p>
            <a:pPr marL="114300" indent="0" algn="l" rtl="0">
              <a:buNone/>
            </a:pPr>
            <a:r>
              <a:rPr lang="en-US" sz="1600" b="0" i="0" dirty="0" smtClean="0">
                <a:effectLst/>
                <a:latin typeface="-apple-system"/>
              </a:rPr>
              <a:t>	19</a:t>
            </a:r>
            <a:endParaRPr lang="en-US" sz="1600" b="0" i="0" dirty="0">
              <a:effectLst/>
              <a:latin typeface="-apple-system"/>
            </a:endParaRPr>
          </a:p>
          <a:p>
            <a:pPr lvl="1"/>
            <a:endParaRPr lang="en-US" sz="1600" b="0" i="0" dirty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/>
                  <a:t>Đề </a:t>
                </a:r>
                <a:r>
                  <a:rPr lang="vi-VN" sz="2000" b="1" dirty="0" err="1"/>
                  <a:t>bài</a:t>
                </a:r>
                <a:r>
                  <a:rPr lang="vi-VN" sz="2000" b="1" dirty="0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/>
                  <a:t>	</a:t>
                </a:r>
                <a:r>
                  <a:rPr lang="vi-VN" sz="2000" dirty="0" err="1"/>
                  <a:t>Có</a:t>
                </a:r>
                <a:r>
                  <a:rPr lang="vi-VN" sz="2000" dirty="0"/>
                  <a:t> n 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nằm</a:t>
                </a:r>
                <a:r>
                  <a:rPr lang="vi-VN" sz="2000" dirty="0"/>
                  <a:t> </a:t>
                </a:r>
                <a:r>
                  <a:rPr lang="vi-VN" sz="2000" dirty="0" err="1"/>
                  <a:t>trên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một</a:t>
                </a:r>
                <a:r>
                  <a:rPr lang="vi-VN" sz="2000" dirty="0"/>
                  <a:t> </a:t>
                </a:r>
                <a:r>
                  <a:rPr lang="vi-VN" sz="2000" dirty="0" err="1"/>
                  <a:t>mặt</a:t>
                </a:r>
                <a:r>
                  <a:rPr lang="vi-VN" sz="2000" dirty="0"/>
                  <a:t> </a:t>
                </a:r>
                <a:r>
                  <a:rPr lang="vi-VN" sz="2000" dirty="0" err="1"/>
                  <a:t>phẳng</a:t>
                </a:r>
                <a:r>
                  <a:rPr lang="vi-VN" sz="2000" dirty="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dirty="0"/>
                  <a:t>	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i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có</a:t>
                </a:r>
                <a:r>
                  <a:rPr lang="vi-VN" sz="2000" dirty="0"/>
                  <a:t> </a:t>
                </a:r>
                <a:r>
                  <a:rPr lang="vi-VN" sz="2000" dirty="0" err="1"/>
                  <a:t>số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lượng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vàng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là</a:t>
                </a:r>
                <a:r>
                  <a:rPr lang="vi-V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000" dirty="0"/>
                  <a:t>.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 err="1"/>
                  <a:t>Yêu</a:t>
                </a:r>
                <a:r>
                  <a:rPr lang="vi-VN" sz="2000" b="1" dirty="0"/>
                  <a:t> </a:t>
                </a:r>
                <a:r>
                  <a:rPr lang="vi-VN" sz="2000" b="1" dirty="0" err="1"/>
                  <a:t>cầu</a:t>
                </a:r>
                <a:r>
                  <a:rPr lang="vi-VN" sz="2000" b="1" dirty="0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b="1" dirty="0"/>
                  <a:t>	</a:t>
                </a:r>
                <a:r>
                  <a:rPr lang="vi-VN" sz="2000" dirty="0" err="1"/>
                  <a:t>Chọn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các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sao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cho</a:t>
                </a:r>
                <a:r>
                  <a:rPr lang="vi-VN" sz="2000" dirty="0"/>
                  <a:t>: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dirty="0"/>
                  <a:t>		</a:t>
                </a:r>
                <a:r>
                  <a:rPr lang="vi-VN" sz="2000" dirty="0" err="1"/>
                  <a:t>Tổng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lượng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vàng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lớn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nhất</a:t>
                </a:r>
                <a:r>
                  <a:rPr lang="vi-VN" sz="2000" dirty="0"/>
                  <a:t>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vi-VN" sz="2000" dirty="0"/>
                  <a:t>		2 </a:t>
                </a:r>
                <a:r>
                  <a:rPr lang="vi-VN" sz="2000" dirty="0" err="1"/>
                  <a:t>nhà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</a:t>
                </a:r>
                <a:r>
                  <a:rPr lang="vi-VN" sz="2000" dirty="0"/>
                  <a:t> </a:t>
                </a:r>
                <a:r>
                  <a:rPr lang="vi-VN" sz="2000" dirty="0" err="1"/>
                  <a:t>liên</a:t>
                </a:r>
                <a:r>
                  <a:rPr lang="vi-VN" sz="2000" dirty="0"/>
                  <a:t> </a:t>
                </a:r>
                <a:r>
                  <a:rPr lang="vi-VN" sz="2000" dirty="0" err="1"/>
                  <a:t>tiếp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có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khoảng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cách</a:t>
                </a:r>
                <a:r>
                  <a:rPr lang="vi-VN" sz="2000" dirty="0"/>
                  <a:t> </a:t>
                </a:r>
                <a:r>
                  <a:rPr lang="vi-VN" sz="2000" dirty="0" err="1"/>
                  <a:t>nằm</a:t>
                </a:r>
                <a:r>
                  <a:rPr lang="vi-VN" sz="2000" dirty="0"/>
                  <a:t> </a:t>
                </a:r>
                <a:r>
                  <a:rPr lang="vi-VN" sz="2000" dirty="0" err="1"/>
                  <a:t>trong</a:t>
                </a:r>
                <a:r>
                  <a:rPr lang="vi-VN" sz="2000" dirty="0"/>
                  <a:t> </a:t>
                </a:r>
                <a:r>
                  <a:rPr lang="vi-VN" sz="2000" dirty="0" err="1"/>
                  <a:t>khoảng</a:t>
                </a:r>
                <a:r>
                  <a:rPr lang="vi-VN" sz="2000" dirty="0"/>
                  <a:t> [L1, L2].</a:t>
                </a:r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blipFill>
                <a:blip r:embed="rId3"/>
                <a:stretch>
                  <a:fillRect l="-516" t="-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Backtracking Algorithm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5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3360" y="599440"/>
                <a:ext cx="11804467" cy="6128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Duyệt hết tất cả các trường hợp chọn các nhà kho khác nhau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342900" lvl="8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Với </a:t>
                </a:r>
                <a:r>
                  <a:rPr lang="vi-VN" sz="1600" dirty="0">
                    <a:latin typeface="+mn-lt"/>
                  </a:rPr>
                  <a:t>mỗi trường hợp, kiểm tra xem 2 nhà kho liên tiếp có khoảng cách nằm trong khoảng [L1, </a:t>
                </a:r>
                <a:r>
                  <a:rPr lang="vi-VN" sz="1600" dirty="0">
                    <a:latin typeface="+mn-lt"/>
                  </a:rPr>
                  <a:t>L2</a:t>
                </a:r>
                <a:r>
                  <a:rPr lang="vi-VN" sz="1600" dirty="0">
                    <a:latin typeface="+mn-lt"/>
                  </a:rPr>
                  <a:t>] hay không, nếu tất cả các nhà kho đều thỏa mãn thì cập nhật tổng lượng vàng</a:t>
                </a:r>
                <a:r>
                  <a:rPr lang="vi-VN" sz="1600" dirty="0">
                    <a:latin typeface="+mn-lt"/>
                  </a:rPr>
                  <a:t>.</a:t>
                </a:r>
                <a:endParaRPr lang="vi-VN" sz="1600" dirty="0">
                  <a:latin typeface="+mn-lt"/>
                </a:endParaRPr>
              </a:p>
              <a:p>
                <a:pPr marL="342900" lvl="5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Độ </a:t>
                </a:r>
                <a:r>
                  <a:rPr lang="vi-VN" sz="1600" dirty="0">
                    <a:latin typeface="+mn-lt"/>
                  </a:rPr>
                  <a:t>phức tạp: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+mn-lt"/>
                          </a:rPr>
                        </m:ctrlPr>
                      </m:sSupPr>
                      <m:e>
                        <m:r>
                          <a:rPr lang="ar-AE" sz="1600" i="1">
                            <a:latin typeface="+mn-lt"/>
                          </a:rPr>
                          <m:t>2</m:t>
                        </m:r>
                      </m:e>
                      <m:sup>
                        <m:r>
                          <a:rPr lang="ar-AE" sz="1600" i="1">
                            <a:latin typeface="+mn-lt"/>
                          </a:rPr>
                          <m:t>𝑛</m:t>
                        </m:r>
                      </m:sup>
                    </m:sSup>
                    <m:r>
                      <a:rPr lang="ar-AE" sz="1600" i="1">
                        <a:latin typeface="+mn-lt"/>
                      </a:rPr>
                      <m:t> ∗</m:t>
                    </m:r>
                    <m:r>
                      <a:rPr lang="ar-AE" sz="1600" i="1">
                        <a:latin typeface="+mn-lt"/>
                      </a:rPr>
                      <m:t>𝑛</m:t>
                    </m:r>
                    <m:r>
                      <a:rPr lang="ar-AE" sz="1600" i="1">
                        <a:latin typeface="+mn-lt"/>
                      </a:rPr>
                      <m:t>).</m:t>
                    </m:r>
                  </m:oMath>
                </a14:m>
                <a:endParaRPr lang="vi-VN" sz="1600" dirty="0">
                  <a:latin typeface="+mn-lt"/>
                </a:endParaRPr>
              </a:p>
              <a:p>
                <a:pPr marL="342900" lvl="1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Có </a:t>
                </a:r>
                <a:r>
                  <a:rPr lang="vi-VN" sz="1600" dirty="0">
                    <a:latin typeface="+mn-lt"/>
                  </a:rPr>
                  <a:t>thể thực hiện một số biện pháp nhánh cận như:</a:t>
                </a:r>
              </a:p>
              <a:p>
                <a:pPr marL="342900" lvl="1">
                  <a:buFont typeface="Arial" panose="020B0604020202020204" pitchFamily="34" charset="0"/>
                  <a:buChar char="•"/>
                </a:pPr>
                <a:r>
                  <a:rPr lang="vi-VN" sz="1600" dirty="0">
                    <a:latin typeface="+mn-lt"/>
                  </a:rPr>
                  <a:t>Khi </a:t>
                </a:r>
                <a:r>
                  <a:rPr lang="vi-VN" sz="1600" dirty="0">
                    <a:latin typeface="+mn-lt"/>
                  </a:rPr>
                  <a:t>đang xét đến nhà kho thứ i, cân nhắc chỉ xét các nhà kho trong đoạn [i + L1, i + </a:t>
                </a:r>
                <a:r>
                  <a:rPr lang="vi-VN" sz="1600" dirty="0">
                    <a:latin typeface="+mn-lt"/>
                  </a:rPr>
                  <a:t>L2</a:t>
                </a:r>
                <a:r>
                  <a:rPr lang="vi-VN" sz="1600" dirty="0">
                    <a:latin typeface="+mn-lt"/>
                  </a:rPr>
                  <a:t>].</a:t>
                </a:r>
              </a:p>
            </p:txBody>
          </p:sp>
        </mc:Choice>
        <mc:Fallback>
          <p:sp>
            <p:nvSpPr>
              <p:cNvPr id="5" name="Google Shape;85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" y="599440"/>
                <a:ext cx="11804467" cy="6128597"/>
              </a:xfrm>
              <a:prstGeom prst="rect">
                <a:avLst/>
              </a:prstGeom>
              <a:blipFill rotWithShape="0">
                <a:blip r:embed="rId3"/>
                <a:stretch>
                  <a:fillRect l="-362" t="-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lang="en-US" sz="2000" b="1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Gold Mining – Dynamic Programming Algorithm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1" name="Google Shape;91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blipFill>
                <a:blip r:embed="rId3"/>
                <a:stretch>
                  <a:fillRect l="-568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Google Shape;94;p2"/>
              <p:cNvSpPr txBox="1"/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+mj-lt"/>
                  </a:rPr>
                  <a:t>Gọi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</a:t>
                </a:r>
                <a:r>
                  <a:rPr lang="en-US" sz="1600" dirty="0" err="1">
                    <a:latin typeface="+mj-lt"/>
                  </a:rPr>
                  <a:t>là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tổng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lượng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lớn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nhất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nếu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chọn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các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nhà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kho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từ</a:t>
                </a:r>
                <a:r>
                  <a:rPr lang="en-US" sz="1600" dirty="0">
                    <a:latin typeface="+mj-lt"/>
                  </a:rPr>
                  <a:t> 1 </a:t>
                </a:r>
                <a:r>
                  <a:rPr lang="en-US" sz="1600" dirty="0" err="1">
                    <a:latin typeface="+mj-lt"/>
                  </a:rPr>
                  <a:t>đến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-1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nhà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kho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thứ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được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chọn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latin typeface="+mj-lt"/>
                  </a:rPr>
                  <a:t>Khởi</a:t>
                </a:r>
                <a:r>
                  <a:rPr lang="en-US" sz="1600" dirty="0" smtClean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tạo</a:t>
                </a:r>
                <a:r>
                  <a:rPr lang="en-US" sz="1600" dirty="0">
                    <a:latin typeface="+mj-lt"/>
                  </a:rPr>
                  <a:t>: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= a[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latin typeface="+mj-lt"/>
                  </a:rPr>
                  <a:t>Công</a:t>
                </a:r>
                <a:r>
                  <a:rPr lang="en-US" sz="1600" dirty="0" smtClean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thức</a:t>
                </a:r>
                <a:r>
                  <a:rPr lang="en-US" sz="1600" dirty="0">
                    <a:latin typeface="+mj-lt"/>
                  </a:rPr>
                  <a:t>: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+mj-lt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+mj-lt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+mj-lt"/>
                          </a:rPr>
                          <m:t>i</m:t>
                        </m:r>
                      </m:e>
                    </m:d>
                    <m:r>
                      <a:rPr lang="en-US" sz="1600" b="0" i="0" smtClean="0">
                        <a:latin typeface="+mj-lt"/>
                      </a:rPr>
                      <m:t>= </m:t>
                    </m:r>
                    <m:sSub>
                      <m:sSubPr>
                        <m:ctrlPr>
                          <a:rPr lang="en-US" sz="16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+mj-lt"/>
                          </a:rPr>
                          <m:t>𝑚𝑎𝑥</m:t>
                        </m:r>
                      </m:e>
                      <m:sub>
                        <m:r>
                          <a:rPr lang="en-US" sz="1600" b="0" i="1" smtClean="0">
                            <a:latin typeface="+mj-lt"/>
                          </a:rPr>
                          <m:t>𝑗</m:t>
                        </m:r>
                        <m:r>
                          <a:rPr lang="en-US" sz="1600" b="0" i="1" smtClean="0">
                            <a:latin typeface="+mj-lt"/>
                            <a:ea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+mj-lt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+mj-lt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smtClean="0">
                            <a:latin typeface="+mj-lt"/>
                          </a:rPr>
                          <m:t>+</m:t>
                        </m:r>
                        <m:r>
                          <a:rPr lang="en-US" sz="1600" b="0" i="1" smtClean="0">
                            <a:latin typeface="+mj-lt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+mj-lt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+mj-lt"/>
                      </a:rPr>
                      <m:t>, 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+mj-lt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600" dirty="0">
                  <a:latin typeface="+mj-lt"/>
                </a:endParaRPr>
              </a:p>
              <a:p>
                <a:pPr marL="342900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Kết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quả</a:t>
                </a:r>
                <a:r>
                  <a:rPr lang="en-US" sz="1600" dirty="0">
                    <a:latin typeface="+mj-lt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+mj-lt"/>
                            </a:rPr>
                            <m:t>𝑚𝑎𝑥</m:t>
                          </m:r>
                        </m:e>
                        <m:sub>
                          <m:r>
                            <a:rPr lang="en-US" sz="1600" b="0" i="1" smtClean="0">
                              <a:latin typeface="+mj-lt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+mj-lt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+mj-lt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+mj-lt"/>
                        </a:rPr>
                        <m:t>, </m:t>
                      </m:r>
                      <m:r>
                        <a:rPr lang="en-US" sz="1600" b="0" i="1" smtClean="0">
                          <a:latin typeface="+mj-lt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latin typeface="+mj-lt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+mj-lt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+mj-lt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b="0" dirty="0">
                  <a:latin typeface="+mj-lt"/>
                  <a:ea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dirty="0">
                  <a:latin typeface="+mj-lt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latin typeface="+mj-lt"/>
                  </a:rPr>
                  <a:t>Độ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phức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tạp</a:t>
                </a:r>
                <a:r>
                  <a:rPr lang="en-US" sz="1600" dirty="0">
                    <a:latin typeface="+mj-lt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+mj-lt"/>
                          </a:rPr>
                          <m:t>𝑁</m:t>
                        </m:r>
                      </m:e>
                      <m:sup>
                        <m:r>
                          <a:rPr lang="en-US" sz="1600" b="0" i="1" smtClean="0"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latin typeface="+mj-lt"/>
                  </a:rPr>
                  <a:t>).</a:t>
                </a:r>
              </a:p>
            </p:txBody>
          </p:sp>
        </mc:Choice>
        <mc:Fallback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8" y="746450"/>
                <a:ext cx="11814109" cy="5868900"/>
              </a:xfrm>
              <a:prstGeom prst="rect">
                <a:avLst/>
              </a:prstGeom>
              <a:blipFill rotWithShape="0">
                <a:blip r:embed="rId4"/>
                <a:stretch>
                  <a:fillRect l="-206" t="-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Gold Mining – Dynamic Programming Algorithm (O(n))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5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3200" y="681037"/>
                <a:ext cx="11814627" cy="604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Hàng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2 </a:t>
                </a:r>
                <a:r>
                  <a:rPr lang="en-US" sz="1600" dirty="0" err="1">
                    <a:latin typeface="+mj-lt"/>
                  </a:rPr>
                  <a:t>đầu</a:t>
                </a:r>
                <a:r>
                  <a:rPr lang="en-US" sz="1600" dirty="0">
                    <a:latin typeface="+mj-lt"/>
                  </a:rPr>
                  <a:t> (</a:t>
                </a:r>
                <a:r>
                  <a:rPr lang="en-US" sz="1600" dirty="0" err="1" smtClean="0">
                    <a:latin typeface="+mj-lt"/>
                  </a:rPr>
                  <a:t>deque</a:t>
                </a:r>
                <a:r>
                  <a:rPr lang="en-US" sz="1600" dirty="0">
                    <a:latin typeface="+mj-lt"/>
                  </a:rPr>
                  <a:t>) </a:t>
                </a:r>
                <a:r>
                  <a:rPr lang="en-US" sz="1600" dirty="0" err="1">
                    <a:latin typeface="+mj-lt"/>
                  </a:rPr>
                  <a:t>là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cấu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trúc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dữ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liệu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kết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hợp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giữa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 smtClean="0">
                    <a:latin typeface="+mj-lt"/>
                  </a:rPr>
                  <a:t>hàng</a:t>
                </a:r>
                <a:r>
                  <a:rPr lang="en-US" sz="1600" dirty="0" smtClean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ngăn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xếp</a:t>
                </a:r>
                <a:r>
                  <a:rPr lang="en-US" sz="1600" dirty="0">
                    <a:latin typeface="+mj-lt"/>
                  </a:rPr>
                  <a:t> -&gt;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đều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có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thể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được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thêm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lấy</a:t>
                </a:r>
                <a:r>
                  <a:rPr lang="en-US" sz="1600" dirty="0">
                    <a:latin typeface="+mj-lt"/>
                  </a:rPr>
                  <a:t> ra ở </a:t>
                </a:r>
                <a:r>
                  <a:rPr lang="en-US" sz="1600" dirty="0" err="1">
                    <a:latin typeface="+mj-lt"/>
                  </a:rPr>
                  <a:t>đầu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</a:t>
                </a:r>
                <a:r>
                  <a:rPr lang="en-US" sz="1600" dirty="0">
                    <a:latin typeface="+mj-lt"/>
                  </a:rPr>
                  <a:t> ở </a:t>
                </a:r>
                <a:r>
                  <a:rPr lang="en-US" sz="1600" dirty="0" err="1">
                    <a:latin typeface="+mj-lt"/>
                  </a:rPr>
                  <a:t>cuối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 smtClean="0">
                    <a:latin typeface="+mj-lt"/>
                  </a:rPr>
                  <a:t>deque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Thao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tác</a:t>
                </a:r>
                <a:r>
                  <a:rPr lang="en-US" sz="1600" dirty="0">
                    <a:latin typeface="+mj-lt"/>
                  </a:rPr>
                  <a:t>: </a:t>
                </a:r>
                <a:r>
                  <a:rPr lang="en-US" sz="1600" dirty="0" err="1">
                    <a:latin typeface="+mj-lt"/>
                  </a:rPr>
                  <a:t>push_back</a:t>
                </a:r>
                <a:r>
                  <a:rPr lang="en-US" sz="1600" dirty="0">
                    <a:latin typeface="+mj-lt"/>
                  </a:rPr>
                  <a:t>(), </a:t>
                </a:r>
                <a:r>
                  <a:rPr lang="en-US" sz="1600" dirty="0" err="1">
                    <a:latin typeface="+mj-lt"/>
                  </a:rPr>
                  <a:t>push_front</a:t>
                </a:r>
                <a:r>
                  <a:rPr lang="en-US" sz="1600" dirty="0">
                    <a:latin typeface="+mj-lt"/>
                  </a:rPr>
                  <a:t>(), </a:t>
                </a:r>
                <a:r>
                  <a:rPr lang="en-US" sz="1600" dirty="0" err="1">
                    <a:latin typeface="+mj-lt"/>
                  </a:rPr>
                  <a:t>pop_back</a:t>
                </a:r>
                <a:r>
                  <a:rPr lang="en-US" sz="1600" dirty="0">
                    <a:latin typeface="+mj-lt"/>
                  </a:rPr>
                  <a:t>(), </a:t>
                </a:r>
                <a:r>
                  <a:rPr lang="en-US" sz="1600" dirty="0" err="1">
                    <a:latin typeface="+mj-lt"/>
                  </a:rPr>
                  <a:t>pop_front</a:t>
                </a:r>
                <a:r>
                  <a:rPr lang="en-US" sz="1600" dirty="0">
                    <a:latin typeface="+mj-lt"/>
                  </a:rPr>
                  <a:t>()</a:t>
                </a:r>
              </a:p>
              <a:p>
                <a:pPr marL="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Cải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tiến</a:t>
                </a:r>
                <a:r>
                  <a:rPr lang="en-US" sz="1600" dirty="0">
                    <a:latin typeface="+mj-lt"/>
                  </a:rPr>
                  <a:t>: </a:t>
                </a:r>
                <a:r>
                  <a:rPr lang="en-US" sz="1600" dirty="0" err="1">
                    <a:latin typeface="+mj-lt"/>
                  </a:rPr>
                  <a:t>Các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trong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là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chỉ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số</a:t>
                </a:r>
                <a:r>
                  <a:rPr lang="en-US" sz="1600" dirty="0">
                    <a:latin typeface="+mj-lt"/>
                  </a:rPr>
                  <a:t> j </a:t>
                </a:r>
                <a:r>
                  <a:rPr lang="en-US" sz="1600" dirty="0" err="1">
                    <a:latin typeface="+mj-lt"/>
                  </a:rPr>
                  <a:t>tham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gia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vào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ứng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viên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xác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định</a:t>
                </a:r>
                <a:r>
                  <a:rPr lang="en-US" sz="1600" dirty="0">
                    <a:latin typeface="+mj-lt"/>
                  </a:rPr>
                  <a:t>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].</a:t>
                </a:r>
                <a:endParaRPr lang="en-US" sz="1600" dirty="0">
                  <a:latin typeface="+mj-lt"/>
                </a:endParaRPr>
              </a:p>
              <a:p>
                <a:pPr marL="800100" lvl="3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Duyệt</a:t>
                </a:r>
                <a:r>
                  <a:rPr lang="en-US" sz="1600" dirty="0">
                    <a:latin typeface="+mj-lt"/>
                  </a:rPr>
                  <a:t> 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</a:t>
                </a:r>
                <a:r>
                  <a:rPr lang="en-US" sz="1600" dirty="0" err="1">
                    <a:latin typeface="+mj-lt"/>
                  </a:rPr>
                  <a:t>theo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thứ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tự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= 2, 3, . . ., </a:t>
                </a:r>
                <a:r>
                  <a:rPr lang="en-US" sz="1600" i="1" dirty="0">
                    <a:latin typeface="+mj-lt"/>
                  </a:rPr>
                  <a:t>n</a:t>
                </a:r>
                <a:r>
                  <a:rPr lang="en-US" sz="1600" dirty="0">
                    <a:latin typeface="+mj-lt"/>
                  </a:rPr>
                  <a:t>.</a:t>
                </a:r>
                <a:endParaRPr lang="en-US" sz="1600" dirty="0">
                  <a:latin typeface="+mj-lt"/>
                </a:endParaRP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Xóa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mọi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j </a:t>
                </a:r>
                <a:r>
                  <a:rPr lang="en-US" sz="1600" dirty="0" err="1">
                    <a:latin typeface="+mj-lt"/>
                  </a:rPr>
                  <a:t>mà</a:t>
                </a:r>
                <a:r>
                  <a:rPr lang="en-US" sz="1600" dirty="0">
                    <a:latin typeface="+mj-lt"/>
                  </a:rPr>
                  <a:t> F[j]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+mj-lt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600">
                        <a:latin typeface="+mj-lt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+mj-lt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1600">
                            <a:latin typeface="+mj-lt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+mj-lt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sz="1600">
                            <a:latin typeface="+mj-lt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trong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, </a:t>
                </a:r>
                <a:r>
                  <a:rPr lang="en-US" sz="1600" dirty="0" err="1">
                    <a:latin typeface="+mj-lt"/>
                  </a:rPr>
                  <a:t>thêm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chỉ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số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– </a:t>
                </a:r>
                <a:r>
                  <a:rPr lang="en-US" sz="1600" dirty="0">
                    <a:latin typeface="+mj-lt"/>
                  </a:rPr>
                  <a:t>L1 </a:t>
                </a:r>
                <a:r>
                  <a:rPr lang="en-US" sz="1600" dirty="0" err="1">
                    <a:latin typeface="+mj-lt"/>
                  </a:rPr>
                  <a:t>vào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+mj-lt"/>
                  </a:rPr>
                  <a:t>Xóa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phần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tử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đầu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tiên</a:t>
                </a:r>
                <a:r>
                  <a:rPr lang="en-US" sz="1600" dirty="0">
                    <a:latin typeface="+mj-lt"/>
                  </a:rPr>
                  <a:t> top </a:t>
                </a:r>
                <a:r>
                  <a:rPr lang="en-US" sz="1600" dirty="0" err="1">
                    <a:latin typeface="+mj-lt"/>
                  </a:rPr>
                  <a:t>của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hàng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đợi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cho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đến</a:t>
                </a:r>
                <a:r>
                  <a:rPr lang="en-US" sz="1600" dirty="0">
                    <a:latin typeface="+mj-lt"/>
                  </a:rPr>
                  <a:t> </a:t>
                </a:r>
                <a:r>
                  <a:rPr lang="en-US" sz="1600" dirty="0" err="1">
                    <a:latin typeface="+mj-lt"/>
                  </a:rPr>
                  <a:t>khi</a:t>
                </a:r>
                <a:r>
                  <a:rPr lang="en-US" sz="1600" dirty="0">
                    <a:latin typeface="+mj-lt"/>
                  </a:rPr>
                  <a:t> top &gt;= 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 – L2.</a:t>
                </a:r>
              </a:p>
              <a:p>
                <a:pPr marL="1257300" lvl="3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 = F[top] + a[</a:t>
                </a:r>
                <a:r>
                  <a:rPr lang="en-US" sz="1600" dirty="0" err="1">
                    <a:latin typeface="+mj-lt"/>
                  </a:rPr>
                  <a:t>i</a:t>
                </a:r>
                <a:r>
                  <a:rPr lang="en-US" sz="1600" dirty="0">
                    <a:latin typeface="+mj-lt"/>
                  </a:rPr>
                  <a:t>].</a:t>
                </a:r>
              </a:p>
            </p:txBody>
          </p:sp>
        </mc:Choice>
        <mc:Fallback>
          <p:sp>
            <p:nvSpPr>
              <p:cNvPr id="5" name="Google Shape;85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200" y="681037"/>
                <a:ext cx="11814627" cy="6047000"/>
              </a:xfrm>
              <a:prstGeom prst="rect">
                <a:avLst/>
              </a:prstGeom>
              <a:blipFill rotWithShape="0">
                <a:blip r:embed="rId3"/>
                <a:stretch>
                  <a:fillRect l="-310" t="-10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8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2000"/>
                  <a:buFont typeface="Arial"/>
                  <a:buNone/>
                </a:pPr>
                <a:r>
                  <a:rPr lang="en-US" sz="2000" b="1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Gold Mining – Dynamic Programming Algorithm </a:t>
                </a:r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1" name="Google Shape;91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4172" y="71201"/>
                <a:ext cx="11814111" cy="539847"/>
              </a:xfrm>
              <a:prstGeom prst="rect">
                <a:avLst/>
              </a:prstGeom>
              <a:blipFill>
                <a:blip r:embed="rId3"/>
                <a:stretch>
                  <a:fillRect l="-568" b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&lt;bits/</a:t>
            </a:r>
            <a:r>
              <a:rPr lang="en-US" dirty="0" err="1">
                <a:latin typeface="Consolas" panose="020B0609020204030204" pitchFamily="49" charset="0"/>
              </a:rPr>
              <a:t>stdc</a:t>
            </a:r>
            <a:r>
              <a:rPr lang="en-US" dirty="0">
                <a:latin typeface="Consolas" panose="020B0609020204030204" pitchFamily="49" charset="0"/>
              </a:rPr>
              <a:t>++.h&gt;</a:t>
            </a:r>
          </a:p>
          <a:p>
            <a:r>
              <a:rPr lang="en-US" dirty="0"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 = 1e6+1;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a[N], S[N];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n, L1, L2,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input(){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ios_base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sync_with_stdio</a:t>
            </a:r>
            <a:r>
              <a:rPr lang="en-US" dirty="0">
                <a:latin typeface="Consolas" panose="020B0609020204030204" pitchFamily="49" charset="0"/>
              </a:rPr>
              <a:t>(0); </a:t>
            </a:r>
            <a:r>
              <a:rPr lang="en-US" dirty="0" err="1">
                <a:latin typeface="Consolas" panose="020B0609020204030204" pitchFamily="49" charset="0"/>
              </a:rPr>
              <a:t>cin.tie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n &gt;&gt; L1 &gt;&gt; L2;</a:t>
            </a:r>
          </a:p>
          <a:p>
            <a:r>
              <a:rPr lang="en-US" dirty="0">
                <a:latin typeface="Consolas" panose="020B0609020204030204" pitchFamily="49" charset="0"/>
              </a:rPr>
              <a:t>  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solveN2(){</a:t>
            </a:r>
          </a:p>
          <a:p>
            <a:r>
              <a:rPr lang="en-US" dirty="0">
                <a:latin typeface="Consolas" panose="020B0609020204030204" pitchFamily="49" charset="0"/>
              </a:rPr>
              <a:t>	S[1] = a[1];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S[1];</a:t>
            </a:r>
          </a:p>
          <a:p>
            <a:r>
              <a:rPr lang="en-US" dirty="0">
                <a:latin typeface="Consolas" panose="020B0609020204030204" pitchFamily="49" charset="0"/>
              </a:rPr>
              <a:t>	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2;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latin typeface="Consolas" panose="020B0609020204030204" pitchFamily="49" charset="0"/>
              </a:rPr>
              <a:t>		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		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 = L1; d &lt;= L2; d++){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j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-d;</a:t>
            </a:r>
          </a:p>
          <a:p>
            <a:r>
              <a:rPr lang="en-US" dirty="0">
                <a:latin typeface="Consolas" panose="020B0609020204030204" pitchFamily="49" charset="0"/>
              </a:rPr>
              <a:t>			if(j &gt;= 1 &amp;&amp; 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&lt; S[j] +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]) S[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S[j] +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max(</a:t>
            </a:r>
            <a:r>
              <a:rPr lang="en-US" dirty="0" err="1">
                <a:latin typeface="Consolas" panose="020B0609020204030204" pitchFamily="49" charset="0"/>
              </a:rPr>
              <a:t>ans,S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main(){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solveN2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dequeue (or vector)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7" y="681037"/>
            <a:ext cx="11814111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 = 1e6+1;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a[N], S[N];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n, L1, L2,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d;//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luu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tru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chi so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cac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ung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cu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vien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tham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gia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vao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viec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xac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dinh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cac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bai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toan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    // con S(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&amp;&amp;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- L2)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d.pop_front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- L1;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if(j &gt;= 1){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&amp;&amp; S[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()] &lt; S[j])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d.pop_back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(j);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S[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+ 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 ? 0 : S[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max(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ans,S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17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use dequeue (or vector)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ios_base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sync_with_stdio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(0);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cin.tie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(0);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L1 &gt;&gt; L2;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 smtClean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672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Cambria Math</vt:lpstr>
      <vt:lpstr>Consolas</vt:lpstr>
      <vt:lpstr>Times New Roman</vt:lpstr>
      <vt:lpstr>Office Theme</vt:lpstr>
      <vt:lpstr>Gold Mining</vt:lpstr>
      <vt:lpstr>Gold Mining</vt:lpstr>
      <vt:lpstr>Gold Mining – Backtracking Algorithm</vt:lpstr>
      <vt:lpstr>Gold Mining – Dynamic Programming Algorithm O(N^2)</vt:lpstr>
      <vt:lpstr>Gold Mining – Dynamic Programming Algorithm (O(n))</vt:lpstr>
      <vt:lpstr>Gold Mining – Dynamic Programming Algorithm O(N^2)</vt:lpstr>
      <vt:lpstr>Implementation – use dequeue (or vector)</vt:lpstr>
      <vt:lpstr>Implementation – use dequeue (or vector)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20</cp:revision>
  <dcterms:created xsi:type="dcterms:W3CDTF">2022-07-31T08:27:20Z</dcterms:created>
  <dcterms:modified xsi:type="dcterms:W3CDTF">2023-01-03T08:57:49Z</dcterms:modified>
</cp:coreProperties>
</file>