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5" r:id="rId4"/>
    <p:sldId id="258" r:id="rId5"/>
    <p:sldId id="26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2000" b="0" i="0">
                <a:effectLst/>
                <a:latin typeface="-apple-system"/>
              </a:rPr>
              <a:t>Given a sequence of n integers a=a1, . . ., an. A subsequence of a consists of contiguous elements of a (for example, ai, ai+1, . . . ,aj). The weight of a subsequence is defined to be the sum of its elements. A subsequence is called even-subsequnce if its weight is even. Find the even-subsequence of a having largest weight.</a:t>
            </a:r>
          </a:p>
          <a:p>
            <a:pPr algn="l" rtl="0"/>
            <a:r>
              <a:rPr lang="en-US" sz="2000" b="1" i="0">
                <a:effectLst/>
                <a:latin typeface="-apple-system"/>
              </a:rPr>
              <a:t>Input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Line 1: contains a positive integer n (1 &lt;= n &lt;= 106)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Line 2: contains a1, . . ., an (-106 &lt;= ai &lt;= 106)</a:t>
            </a:r>
          </a:p>
          <a:p>
            <a:pPr algn="l" rtl="0"/>
            <a:r>
              <a:rPr lang="en-US" sz="2000" b="1" i="0">
                <a:effectLst/>
                <a:latin typeface="-apple-system"/>
              </a:rPr>
              <a:t>Output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The weight of the largest even-subsequence found, or write NOT_FOUND if no solution found.</a:t>
            </a:r>
            <a:endParaRPr lang="en-US" sz="2000" b="1" i="0">
              <a:effectLst/>
              <a:latin typeface="-apple-system"/>
            </a:endParaRPr>
          </a:p>
          <a:p>
            <a:pPr algn="l" rtl="0"/>
            <a:r>
              <a:rPr lang="en-US" sz="2000" b="1" i="0">
                <a:effectLst/>
                <a:latin typeface="-apple-system"/>
              </a:rPr>
              <a:t>Example</a:t>
            </a:r>
            <a:endParaRPr lang="en-US" sz="2000" b="0" i="0">
              <a:effectLst/>
              <a:latin typeface="-apple-system"/>
            </a:endParaRPr>
          </a:p>
          <a:p>
            <a:pPr algn="l" rtl="0"/>
            <a:r>
              <a:rPr lang="en-US" sz="2000" b="1" i="0">
                <a:effectLst/>
                <a:latin typeface="-apple-system"/>
              </a:rPr>
              <a:t>Input</a:t>
            </a:r>
          </a:p>
          <a:p>
            <a:pPr algn="l" rtl="0"/>
            <a:r>
              <a:rPr lang="en-US" sz="2000" i="0">
                <a:effectLst/>
                <a:latin typeface="-apple-system"/>
              </a:rPr>
              <a:t>8</a:t>
            </a:r>
          </a:p>
          <a:p>
            <a:pPr algn="l" rtl="0"/>
            <a:r>
              <a:rPr lang="en-US" sz="2000">
                <a:latin typeface="-apple-system"/>
              </a:rPr>
              <a:t>4 -5 2 4 -8 2 3 1</a:t>
            </a:r>
            <a:endParaRPr lang="en-US" sz="2000" i="0">
              <a:effectLst/>
              <a:latin typeface="-apple-system"/>
            </a:endParaRPr>
          </a:p>
          <a:p>
            <a:pPr algn="l" rtl="0"/>
            <a:r>
              <a:rPr lang="en-US" sz="2000" b="1" i="0">
                <a:effectLst/>
                <a:latin typeface="-apple-system"/>
              </a:rPr>
              <a:t>Output</a:t>
            </a:r>
            <a:endParaRPr lang="en-US" sz="2000" b="0" i="0">
              <a:effectLst/>
              <a:latin typeface="-apple-system"/>
            </a:endParaRPr>
          </a:p>
          <a:p>
            <a:pPr algn="l" rtl="0"/>
            <a:r>
              <a:rPr lang="en-US" sz="2000">
                <a:latin typeface="-apple-system"/>
              </a:rPr>
              <a:t>6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sz="2000" b="0" i="0">
              <a:effectLst/>
              <a:latin typeface="-apple-system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/>
              <a:t>Đề </a:t>
            </a:r>
            <a:r>
              <a:rPr lang="en-US" sz="2000" b="1" dirty="0" err="1"/>
              <a:t>bài</a:t>
            </a:r>
            <a:r>
              <a:rPr lang="en-US" sz="2000" b="1" dirty="0"/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/>
              <a:t>	</a:t>
            </a:r>
            <a:r>
              <a:rPr lang="en-US" sz="2000"/>
              <a:t>Cho một dãy số a gồm n số nguyên a1, a2, …, an.</a:t>
            </a:r>
          </a:p>
          <a:p>
            <a:pPr>
              <a:spcBef>
                <a:spcPts val="0"/>
              </a:spcBef>
              <a:buNone/>
            </a:pPr>
            <a:r>
              <a:rPr lang="en-US" sz="2000"/>
              <a:t>	Một đoạn con được định nghĩa là một đoạn các phần tử liên tiếp của dãy a.</a:t>
            </a:r>
          </a:p>
          <a:p>
            <a:pPr>
              <a:spcBef>
                <a:spcPts val="0"/>
              </a:spcBef>
              <a:buNone/>
            </a:pPr>
            <a:endParaRPr lang="en-US" sz="2000" b="1"/>
          </a:p>
          <a:p>
            <a:pPr>
              <a:spcBef>
                <a:spcPts val="0"/>
              </a:spcBef>
              <a:buNone/>
            </a:pPr>
            <a:r>
              <a:rPr lang="en-US" sz="2000" b="1"/>
              <a:t>Yêu cầu:</a:t>
            </a:r>
          </a:p>
          <a:p>
            <a:pPr>
              <a:spcBef>
                <a:spcPts val="0"/>
              </a:spcBef>
              <a:buNone/>
            </a:pPr>
            <a:r>
              <a:rPr lang="en-US" sz="2000"/>
              <a:t>	Tìm đoạn con có độ dài là chẵn và có tổng các phần tử là lớn nhất.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– Dynamic Programming Algorithm</a:t>
            </a:r>
            <a:endParaRPr b="1" dirty="0">
              <a:latin typeface="+mj-lt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Google Shape;94;p2"/>
              <p:cNvSpPr txBox="1"/>
              <p:nvPr/>
            </p:nvSpPr>
            <p:spPr>
              <a:xfrm>
                <a:off x="174174" y="788653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Tạo mảng cộng dồn S, với S[i] là tổng các phần tử từ a[1] đến a[i].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Gọi f[i][0] là S[j] bé nhất với 1 &lt;= j &lt;= i và j chia hết cho 2.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Gọi f[i][1] là S[j] bé nhất với 1 &lt;= j &lt;= i và j không chia hết cho 2.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sz="200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Công thức: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f[i][0] = min(S[i], f[i – 2][0]), với i chia hết cho 2;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f[i][1] = min(S[i], f[i – 2][1]), với i không chia hết cho 2;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sz="200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Kết quả: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:1→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%2]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pPr>
                  <a:spcBef>
                    <a:spcPts val="0"/>
                  </a:spcBef>
                  <a:buNone/>
                </a:pPr>
                <a:endParaRPr lang="en-US" sz="200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Độ phức tạp: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O(n).</a:t>
                </a:r>
                <a:endParaRPr lang="en-US" sz="2000" dirty="0"/>
              </a:p>
            </p:txBody>
          </p:sp>
        </mc:Choice>
        <mc:Fallback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4" y="788653"/>
                <a:ext cx="11814109" cy="5868900"/>
              </a:xfrm>
              <a:prstGeom prst="rect">
                <a:avLst/>
              </a:prstGeom>
              <a:blipFill>
                <a:blip r:embed="rId3"/>
                <a:stretch>
                  <a:fillRect l="-568" t="-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00;p3">
            <a:extLst>
              <a:ext uri="{FF2B5EF4-FFF2-40B4-BE49-F238E27FC236}">
                <a16:creationId xmlns:a16="http://schemas.microsoft.com/office/drawing/2014/main" id="{CBF5EA0E-A1B4-EE58-584C-47E3FA31A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0471" y="692771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1e6 + 2;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S[N], f[2], res = -1e18, a[N];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cin &gt;&gt; a[i];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22335" y="681036"/>
            <a:ext cx="9487039" cy="529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tmp;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S[i] = S[i - 1] + a[i];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f[1] = 1e18;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tmp = abs(S[i]) % 2;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if(f[tmp] != 1e18) res = max(res, S[i] - f[tmp]);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f[tmp] = min(f[tmp], S[i]);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if(res == -1e18) cout &lt;&lt; "NOT_FOUND\n";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else cout &lt;&lt; res &lt;&lt; "\n";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1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613</Words>
  <Application>Microsoft Office PowerPoint</Application>
  <PresentationFormat>Widescreen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Cambria Math</vt:lpstr>
      <vt:lpstr>Consolas</vt:lpstr>
      <vt:lpstr>Office Theme</vt:lpstr>
      <vt:lpstr>Max even subsequence</vt:lpstr>
      <vt:lpstr>Max even subsequence</vt:lpstr>
      <vt:lpstr>Max even subsequence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NGO NAM DUONG 20180058</cp:lastModifiedBy>
  <cp:revision>16</cp:revision>
  <dcterms:created xsi:type="dcterms:W3CDTF">2022-07-31T08:27:20Z</dcterms:created>
  <dcterms:modified xsi:type="dcterms:W3CDTF">2022-11-22T01:56:48Z</dcterms:modified>
</cp:coreProperties>
</file>