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1" r:id="rId3"/>
    <p:sldId id="269" r:id="rId4"/>
    <p:sldId id="265" r:id="rId5"/>
    <p:sldId id="258" r:id="rId6"/>
    <p:sldId id="268"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564"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00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sp>
        <p:nvSpPr>
          <p:cNvPr id="85" name="Google Shape;85;p1"/>
          <p:cNvSpPr txBox="1">
            <a:spLocks noGrp="1"/>
          </p:cNvSpPr>
          <p:nvPr>
            <p:ph type="body" idx="1"/>
          </p:nvPr>
        </p:nvSpPr>
        <p:spPr>
          <a:xfrm>
            <a:off x="203716" y="616486"/>
            <a:ext cx="11814111" cy="6111551"/>
          </a:xfrm>
          <a:prstGeom prst="rect">
            <a:avLst/>
          </a:prstGeom>
          <a:noFill/>
          <a:ln>
            <a:noFill/>
          </a:ln>
        </p:spPr>
        <p:txBody>
          <a:bodyPr spcFirstLastPara="1" wrap="square" lIns="91425" tIns="45700" rIns="91425" bIns="45700" anchor="t" anchorCtr="0">
            <a:noAutofit/>
          </a:bodyPr>
          <a:lstStyle/>
          <a:p>
            <a:pPr algn="l" rtl="0"/>
            <a:r>
              <a:rPr lang="en-US" sz="2000" b="0" i="0">
                <a:effectLst/>
                <a:latin typeface="-apple-system"/>
              </a:rPr>
              <a:t>The director of a hospital want to schedule a working plan for a nurse in a given period of N consecutive days 1,..., N. Due to the policy of the hospital, each nurse cannot work all the days 1,..., N. Instead, there must be days off in which the nurse need to take a rest. A working plan is a sequence of disjoint working periods. A working period of a nurse is defined to be a sequence of consecutive days on which the nurse must work and the length of the working period is the number of consecutive days of that working period. The hospital imposes two constraints:</a:t>
            </a:r>
          </a:p>
          <a:p>
            <a:pPr algn="l" rtl="0">
              <a:buFont typeface="Arial" panose="020B0604020202020204" pitchFamily="34" charset="0"/>
              <a:buChar char="•"/>
            </a:pPr>
            <a:r>
              <a:rPr lang="en-US" sz="2000" b="0" i="0">
                <a:effectLst/>
                <a:latin typeface="-apple-system"/>
              </a:rPr>
              <a:t>Each nurse can take a rest only one day between two consecutive working periods. it means that if the nurse takes a rest today, then she has to work tomorrow (1)</a:t>
            </a:r>
          </a:p>
          <a:p>
            <a:pPr algn="l" rtl="0">
              <a:buFont typeface="Arial" panose="020B0604020202020204" pitchFamily="34" charset="0"/>
              <a:buChar char="•"/>
            </a:pPr>
            <a:r>
              <a:rPr lang="en-US" sz="2000" b="0" i="0">
                <a:effectLst/>
                <a:latin typeface="-apple-system"/>
              </a:rPr>
              <a:t>The length of each working period must be greater or equal to K1 and less than or equal to K2 (2) </a:t>
            </a:r>
          </a:p>
          <a:p>
            <a:pPr algn="l" rtl="0"/>
            <a:r>
              <a:rPr lang="en-US" sz="2000" b="0" i="0">
                <a:effectLst/>
                <a:latin typeface="-apple-system"/>
              </a:rPr>
              <a:t>The director of the hospital want to know how many possible working plans satisfying above constraint? </a:t>
            </a:r>
          </a:p>
          <a:p>
            <a:pPr algn="l" rtl="0"/>
            <a:r>
              <a:rPr lang="en-US" sz="2000" b="1" i="0">
                <a:effectLst/>
                <a:latin typeface="-apple-system"/>
              </a:rPr>
              <a:t>Input</a:t>
            </a:r>
            <a:endParaRPr lang="en-US" sz="2000" b="0" i="0">
              <a:effectLst/>
              <a:latin typeface="-apple-system"/>
            </a:endParaRPr>
          </a:p>
          <a:p>
            <a:pPr algn="l" rtl="0">
              <a:buFont typeface="Arial" panose="020B0604020202020204" pitchFamily="34" charset="0"/>
              <a:buChar char="•"/>
            </a:pPr>
            <a:r>
              <a:rPr lang="en-US" sz="2000" b="0" i="0">
                <a:effectLst/>
                <a:latin typeface="-apple-system"/>
              </a:rPr>
              <a:t>The input consists of one line which contains 3 positive integers N, K1, K2 (2 &lt;= N &lt;= 1000, K1 &lt; K2 &lt;= 400)</a:t>
            </a:r>
          </a:p>
          <a:p>
            <a:pPr algn="l" rtl="0"/>
            <a:r>
              <a:rPr lang="en-US" sz="2000" b="1" i="0">
                <a:effectLst/>
                <a:latin typeface="-apple-system"/>
              </a:rPr>
              <a:t>Output</a:t>
            </a:r>
            <a:endParaRPr lang="en-US" sz="2000" b="0" i="0">
              <a:effectLst/>
              <a:latin typeface="-apple-system"/>
            </a:endParaRPr>
          </a:p>
          <a:p>
            <a:pPr algn="l" rtl="0">
              <a:buFont typeface="Arial" panose="020B0604020202020204" pitchFamily="34" charset="0"/>
              <a:buChar char="•"/>
            </a:pPr>
            <a:r>
              <a:rPr lang="en-US" sz="2000" b="0" i="0">
                <a:effectLst/>
                <a:latin typeface="-apple-system"/>
              </a:rPr>
              <a:t>The output consists of only one single integer M modulo 109+7 where M is the total working plans satisfying the above constraints.</a:t>
            </a:r>
            <a:br>
              <a:rPr lang="en-US" sz="2000" b="0" i="0">
                <a:effectLst/>
                <a:latin typeface="-apple-system"/>
              </a:rPr>
            </a:br>
            <a:endParaRPr lang="en-US" sz="3200" b="0" i="0">
              <a:effectLst/>
              <a:latin typeface="-apple-system"/>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en-US" sz="2000" b="1" dirty="0">
                <a:latin typeface="+mj-lt"/>
              </a:rPr>
              <a:t>Đề </a:t>
            </a:r>
            <a:r>
              <a:rPr lang="en-US" sz="2000" b="1" dirty="0" err="1">
                <a:latin typeface="+mj-lt"/>
              </a:rPr>
              <a:t>bài</a:t>
            </a:r>
            <a:r>
              <a:rPr lang="en-US" sz="2000" b="1" dirty="0">
                <a:latin typeface="+mj-lt"/>
              </a:rPr>
              <a:t>: </a:t>
            </a:r>
          </a:p>
          <a:p>
            <a:pPr>
              <a:spcBef>
                <a:spcPts val="0"/>
              </a:spcBef>
              <a:buNone/>
            </a:pPr>
            <a:r>
              <a:rPr lang="en-US" sz="2000" b="1" dirty="0">
                <a:latin typeface="+mj-lt"/>
              </a:rPr>
              <a:t>	</a:t>
            </a:r>
            <a:r>
              <a:rPr lang="en-US" sz="2000" dirty="0" err="1">
                <a:latin typeface="+mj-lt"/>
              </a:rPr>
              <a:t>Một</a:t>
            </a:r>
            <a:r>
              <a:rPr lang="en-US" sz="2000" dirty="0">
                <a:latin typeface="+mj-lt"/>
              </a:rPr>
              <a:t> </a:t>
            </a:r>
            <a:r>
              <a:rPr lang="en-US" sz="2000" dirty="0" err="1">
                <a:latin typeface="+mj-lt"/>
              </a:rPr>
              <a:t>giám</a:t>
            </a:r>
            <a:r>
              <a:rPr lang="en-US" sz="2000" dirty="0">
                <a:latin typeface="+mj-lt"/>
              </a:rPr>
              <a:t> </a:t>
            </a:r>
            <a:r>
              <a:rPr lang="en-US" sz="2000" dirty="0" err="1">
                <a:latin typeface="+mj-lt"/>
              </a:rPr>
              <a:t>đốc</a:t>
            </a:r>
            <a:r>
              <a:rPr lang="en-US" sz="2000" dirty="0">
                <a:latin typeface="+mj-lt"/>
              </a:rPr>
              <a:t> </a:t>
            </a:r>
            <a:r>
              <a:rPr lang="en-US" sz="2000" dirty="0" err="1">
                <a:latin typeface="+mj-lt"/>
              </a:rPr>
              <a:t>của</a:t>
            </a:r>
            <a:r>
              <a:rPr lang="en-US" sz="2000" dirty="0">
                <a:latin typeface="+mj-lt"/>
              </a:rPr>
              <a:t> </a:t>
            </a:r>
            <a:r>
              <a:rPr lang="en-US" sz="2000" dirty="0" err="1">
                <a:latin typeface="+mj-lt"/>
              </a:rPr>
              <a:t>một</a:t>
            </a:r>
            <a:r>
              <a:rPr lang="en-US" sz="2000" dirty="0">
                <a:latin typeface="+mj-lt"/>
              </a:rPr>
              <a:t> </a:t>
            </a:r>
            <a:r>
              <a:rPr lang="en-US" sz="2000" dirty="0" err="1">
                <a:latin typeface="+mj-lt"/>
              </a:rPr>
              <a:t>bệnh</a:t>
            </a:r>
            <a:r>
              <a:rPr lang="en-US" sz="2000" dirty="0">
                <a:latin typeface="+mj-lt"/>
              </a:rPr>
              <a:t> </a:t>
            </a:r>
            <a:r>
              <a:rPr lang="en-US" sz="2000" dirty="0" err="1">
                <a:latin typeface="+mj-lt"/>
              </a:rPr>
              <a:t>viện</a:t>
            </a:r>
            <a:r>
              <a:rPr lang="en-US" sz="2000" dirty="0">
                <a:latin typeface="+mj-lt"/>
              </a:rPr>
              <a:t> </a:t>
            </a:r>
            <a:r>
              <a:rPr lang="en-US" sz="2000" dirty="0" err="1">
                <a:latin typeface="+mj-lt"/>
              </a:rPr>
              <a:t>muốn</a:t>
            </a:r>
            <a:r>
              <a:rPr lang="en-US" sz="2000" dirty="0">
                <a:latin typeface="+mj-lt"/>
              </a:rPr>
              <a:t> </a:t>
            </a:r>
            <a:r>
              <a:rPr lang="en-US" sz="2000" dirty="0" err="1">
                <a:latin typeface="+mj-lt"/>
              </a:rPr>
              <a:t>lập</a:t>
            </a:r>
            <a:r>
              <a:rPr lang="en-US" sz="2000" dirty="0">
                <a:latin typeface="+mj-lt"/>
              </a:rPr>
              <a:t> </a:t>
            </a:r>
            <a:r>
              <a:rPr lang="en-US" sz="2000" dirty="0" err="1">
                <a:latin typeface="+mj-lt"/>
              </a:rPr>
              <a:t>lịch</a:t>
            </a:r>
            <a:r>
              <a:rPr lang="en-US" sz="2000" dirty="0">
                <a:latin typeface="+mj-lt"/>
              </a:rPr>
              <a:t> </a:t>
            </a:r>
            <a:r>
              <a:rPr lang="en-US" sz="2000" dirty="0" err="1">
                <a:latin typeface="+mj-lt"/>
              </a:rPr>
              <a:t>làm</a:t>
            </a:r>
            <a:r>
              <a:rPr lang="en-US" sz="2000" dirty="0">
                <a:latin typeface="+mj-lt"/>
              </a:rPr>
              <a:t> </a:t>
            </a:r>
            <a:r>
              <a:rPr lang="en-US" sz="2000" dirty="0" err="1">
                <a:latin typeface="+mj-lt"/>
              </a:rPr>
              <a:t>việc</a:t>
            </a:r>
            <a:r>
              <a:rPr lang="en-US" sz="2000" dirty="0">
                <a:latin typeface="+mj-lt"/>
              </a:rPr>
              <a:t> </a:t>
            </a:r>
            <a:r>
              <a:rPr lang="en-US" sz="2000" dirty="0" err="1">
                <a:latin typeface="+mj-lt"/>
              </a:rPr>
              <a:t>cho</a:t>
            </a:r>
            <a:r>
              <a:rPr lang="en-US" sz="2000" dirty="0">
                <a:latin typeface="+mj-lt"/>
              </a:rPr>
              <a:t> y </a:t>
            </a:r>
            <a:r>
              <a:rPr lang="en-US" sz="2000" dirty="0" err="1">
                <a:latin typeface="+mj-lt"/>
              </a:rPr>
              <a:t>tá</a:t>
            </a:r>
            <a:r>
              <a:rPr lang="en-US" sz="2000" dirty="0">
                <a:latin typeface="+mj-lt"/>
              </a:rPr>
              <a:t> </a:t>
            </a:r>
            <a:r>
              <a:rPr lang="en-US" sz="2000" dirty="0" err="1">
                <a:latin typeface="+mj-lt"/>
              </a:rPr>
              <a:t>trong</a:t>
            </a:r>
            <a:r>
              <a:rPr lang="en-US" sz="2000" dirty="0">
                <a:latin typeface="+mj-lt"/>
              </a:rPr>
              <a:t> N </a:t>
            </a:r>
            <a:r>
              <a:rPr lang="en-US" sz="2000" dirty="0" err="1">
                <a:latin typeface="+mj-lt"/>
              </a:rPr>
              <a:t>ngày</a:t>
            </a:r>
            <a:r>
              <a:rPr lang="en-US" sz="2000" dirty="0">
                <a:latin typeface="+mj-lt"/>
              </a:rPr>
              <a:t> 1…N.</a:t>
            </a:r>
          </a:p>
          <a:p>
            <a:pPr>
              <a:spcBef>
                <a:spcPts val="0"/>
              </a:spcBef>
              <a:buNone/>
            </a:pPr>
            <a:r>
              <a:rPr lang="en-US" sz="2000" dirty="0">
                <a:latin typeface="+mj-lt"/>
              </a:rPr>
              <a:t>	Y </a:t>
            </a:r>
            <a:r>
              <a:rPr lang="en-US" sz="2000" dirty="0" err="1">
                <a:latin typeface="+mj-lt"/>
              </a:rPr>
              <a:t>tá</a:t>
            </a:r>
            <a:r>
              <a:rPr lang="en-US" sz="2000" dirty="0">
                <a:latin typeface="+mj-lt"/>
              </a:rPr>
              <a:t> </a:t>
            </a:r>
            <a:r>
              <a:rPr lang="en-US" sz="2000" dirty="0" err="1">
                <a:latin typeface="+mj-lt"/>
              </a:rPr>
              <a:t>chỉ</a:t>
            </a:r>
            <a:r>
              <a:rPr lang="en-US" sz="2000" dirty="0">
                <a:latin typeface="+mj-lt"/>
              </a:rPr>
              <a:t> </a:t>
            </a:r>
            <a:r>
              <a:rPr lang="en-US" sz="2000" dirty="0" err="1">
                <a:latin typeface="+mj-lt"/>
              </a:rPr>
              <a:t>có</a:t>
            </a:r>
            <a:r>
              <a:rPr lang="en-US" sz="2000" dirty="0">
                <a:latin typeface="+mj-lt"/>
              </a:rPr>
              <a:t> </a:t>
            </a:r>
            <a:r>
              <a:rPr lang="en-US" sz="2000" dirty="0" err="1">
                <a:latin typeface="+mj-lt"/>
              </a:rPr>
              <a:t>thể</a:t>
            </a:r>
            <a:r>
              <a:rPr lang="en-US" sz="2000" dirty="0">
                <a:latin typeface="+mj-lt"/>
              </a:rPr>
              <a:t> </a:t>
            </a:r>
            <a:r>
              <a:rPr lang="en-US" sz="2000" dirty="0" err="1">
                <a:latin typeface="+mj-lt"/>
              </a:rPr>
              <a:t>làm</a:t>
            </a:r>
            <a:r>
              <a:rPr lang="en-US" sz="2000" dirty="0">
                <a:latin typeface="+mj-lt"/>
              </a:rPr>
              <a:t> </a:t>
            </a:r>
            <a:r>
              <a:rPr lang="en-US" sz="2000" dirty="0" err="1">
                <a:latin typeface="+mj-lt"/>
              </a:rPr>
              <a:t>việc</a:t>
            </a:r>
            <a:r>
              <a:rPr lang="en-US" sz="2000" dirty="0">
                <a:latin typeface="+mj-lt"/>
              </a:rPr>
              <a:t> </a:t>
            </a:r>
            <a:r>
              <a:rPr lang="en-US" sz="2000" dirty="0" err="1">
                <a:latin typeface="+mj-lt"/>
              </a:rPr>
              <a:t>liên</a:t>
            </a:r>
            <a:r>
              <a:rPr lang="en-US" sz="2000" dirty="0">
                <a:latin typeface="+mj-lt"/>
              </a:rPr>
              <a:t> </a:t>
            </a:r>
            <a:r>
              <a:rPr lang="en-US" sz="2000" dirty="0" err="1">
                <a:latin typeface="+mj-lt"/>
              </a:rPr>
              <a:t>tục</a:t>
            </a:r>
            <a:r>
              <a:rPr lang="en-US" sz="2000" dirty="0">
                <a:latin typeface="+mj-lt"/>
              </a:rPr>
              <a:t> </a:t>
            </a:r>
            <a:r>
              <a:rPr lang="en-US" sz="2000" dirty="0" err="1">
                <a:latin typeface="+mj-lt"/>
              </a:rPr>
              <a:t>trong</a:t>
            </a:r>
            <a:r>
              <a:rPr lang="en-US" sz="2000" dirty="0">
                <a:latin typeface="+mj-lt"/>
              </a:rPr>
              <a:t> x </a:t>
            </a:r>
            <a:r>
              <a:rPr lang="en-US" sz="2000" dirty="0" err="1">
                <a:latin typeface="+mj-lt"/>
              </a:rPr>
              <a:t>ngày</a:t>
            </a:r>
            <a:r>
              <a:rPr lang="en-US" sz="2000" dirty="0">
                <a:latin typeface="+mj-lt"/>
              </a:rPr>
              <a:t> (K1 &lt;= x &lt;= K2), </a:t>
            </a:r>
            <a:r>
              <a:rPr lang="en-US" sz="2000" dirty="0" err="1">
                <a:latin typeface="+mj-lt"/>
              </a:rPr>
              <a:t>sau</a:t>
            </a:r>
            <a:r>
              <a:rPr lang="en-US" sz="2000" dirty="0">
                <a:latin typeface="+mj-lt"/>
              </a:rPr>
              <a:t> </a:t>
            </a:r>
            <a:r>
              <a:rPr lang="en-US" sz="2000" dirty="0" err="1">
                <a:latin typeface="+mj-lt"/>
              </a:rPr>
              <a:t>đó</a:t>
            </a:r>
            <a:r>
              <a:rPr lang="en-US" sz="2000" dirty="0">
                <a:latin typeface="+mj-lt"/>
              </a:rPr>
              <a:t> </a:t>
            </a:r>
            <a:r>
              <a:rPr lang="en-US" sz="2000" dirty="0" err="1">
                <a:latin typeface="+mj-lt"/>
              </a:rPr>
              <a:t>phải</a:t>
            </a:r>
            <a:r>
              <a:rPr lang="en-US" sz="2000" dirty="0">
                <a:latin typeface="+mj-lt"/>
              </a:rPr>
              <a:t> </a:t>
            </a:r>
            <a:r>
              <a:rPr lang="en-US" sz="2000" dirty="0" err="1">
                <a:latin typeface="+mj-lt"/>
              </a:rPr>
              <a:t>nghỉ</a:t>
            </a:r>
            <a:r>
              <a:rPr lang="en-US" sz="2000" dirty="0">
                <a:latin typeface="+mj-lt"/>
              </a:rPr>
              <a:t> 1 </a:t>
            </a:r>
            <a:r>
              <a:rPr lang="en-US" sz="2000" dirty="0" err="1">
                <a:latin typeface="+mj-lt"/>
              </a:rPr>
              <a:t>ngày</a:t>
            </a:r>
            <a:r>
              <a:rPr lang="en-US" sz="2000" dirty="0">
                <a:latin typeface="+mj-lt"/>
              </a:rPr>
              <a:t>.</a:t>
            </a:r>
          </a:p>
          <a:p>
            <a:pPr>
              <a:spcBef>
                <a:spcPts val="0"/>
              </a:spcBef>
              <a:buNone/>
            </a:pPr>
            <a:r>
              <a:rPr lang="en-US" sz="2000" dirty="0">
                <a:latin typeface="+mj-lt"/>
              </a:rPr>
              <a:t>		- Y </a:t>
            </a:r>
            <a:r>
              <a:rPr lang="en-US" sz="2000" dirty="0" err="1">
                <a:latin typeface="+mj-lt"/>
              </a:rPr>
              <a:t>tá</a:t>
            </a:r>
            <a:r>
              <a:rPr lang="en-US" sz="2000" dirty="0">
                <a:latin typeface="+mj-lt"/>
              </a:rPr>
              <a:t> </a:t>
            </a:r>
            <a:r>
              <a:rPr lang="en-US" sz="2000" dirty="0" err="1">
                <a:latin typeface="+mj-lt"/>
              </a:rPr>
              <a:t>chỉ</a:t>
            </a:r>
            <a:r>
              <a:rPr lang="en-US" sz="2000" dirty="0">
                <a:latin typeface="+mj-lt"/>
              </a:rPr>
              <a:t> </a:t>
            </a:r>
            <a:r>
              <a:rPr lang="en-US" sz="2000" dirty="0" err="1">
                <a:latin typeface="+mj-lt"/>
              </a:rPr>
              <a:t>được</a:t>
            </a:r>
            <a:r>
              <a:rPr lang="en-US" sz="2000" dirty="0">
                <a:latin typeface="+mj-lt"/>
              </a:rPr>
              <a:t> </a:t>
            </a:r>
            <a:r>
              <a:rPr lang="en-US" sz="2000" dirty="0" err="1">
                <a:latin typeface="+mj-lt"/>
              </a:rPr>
              <a:t>nghỉ</a:t>
            </a:r>
            <a:r>
              <a:rPr lang="en-US" sz="2000" dirty="0">
                <a:latin typeface="+mj-lt"/>
              </a:rPr>
              <a:t> 1 </a:t>
            </a:r>
            <a:r>
              <a:rPr lang="en-US" sz="2000" dirty="0" err="1">
                <a:latin typeface="+mj-lt"/>
              </a:rPr>
              <a:t>ngày</a:t>
            </a:r>
            <a:r>
              <a:rPr lang="en-US" sz="2000" dirty="0">
                <a:latin typeface="+mj-lt"/>
              </a:rPr>
              <a:t> </a:t>
            </a:r>
            <a:r>
              <a:rPr lang="en-US" sz="2000" dirty="0" err="1">
                <a:latin typeface="+mj-lt"/>
              </a:rPr>
              <a:t>giữa</a:t>
            </a:r>
            <a:r>
              <a:rPr lang="en-US" sz="2000" dirty="0">
                <a:latin typeface="+mj-lt"/>
              </a:rPr>
              <a:t> 2 </a:t>
            </a:r>
            <a:r>
              <a:rPr lang="en-US" sz="2000" dirty="0" err="1">
                <a:latin typeface="+mj-lt"/>
              </a:rPr>
              <a:t>đợt</a:t>
            </a:r>
            <a:r>
              <a:rPr lang="en-US" sz="2000" dirty="0">
                <a:latin typeface="+mj-lt"/>
              </a:rPr>
              <a:t> </a:t>
            </a:r>
            <a:r>
              <a:rPr lang="en-US" sz="2000" dirty="0" err="1">
                <a:latin typeface="+mj-lt"/>
              </a:rPr>
              <a:t>làm</a:t>
            </a:r>
            <a:r>
              <a:rPr lang="en-US" sz="2000" dirty="0">
                <a:latin typeface="+mj-lt"/>
              </a:rPr>
              <a:t> </a:t>
            </a:r>
            <a:r>
              <a:rPr lang="en-US" sz="2000" dirty="0" err="1">
                <a:latin typeface="+mj-lt"/>
              </a:rPr>
              <a:t>việc</a:t>
            </a:r>
            <a:r>
              <a:rPr lang="en-US" sz="2000" dirty="0">
                <a:latin typeface="+mj-lt"/>
              </a:rPr>
              <a:t> </a:t>
            </a:r>
            <a:r>
              <a:rPr lang="en-US" sz="2000" dirty="0" err="1">
                <a:latin typeface="+mj-lt"/>
              </a:rPr>
              <a:t>liên</a:t>
            </a:r>
            <a:r>
              <a:rPr lang="en-US" sz="2000" dirty="0">
                <a:latin typeface="+mj-lt"/>
              </a:rPr>
              <a:t> </a:t>
            </a:r>
            <a:r>
              <a:rPr lang="en-US" sz="2000" dirty="0" err="1">
                <a:latin typeface="+mj-lt"/>
              </a:rPr>
              <a:t>tiếp</a:t>
            </a:r>
            <a:r>
              <a:rPr lang="en-US" sz="2000" dirty="0">
                <a:latin typeface="+mj-lt"/>
              </a:rPr>
              <a:t>. </a:t>
            </a:r>
            <a:r>
              <a:rPr lang="en-US" sz="2000" dirty="0" err="1">
                <a:latin typeface="+mj-lt"/>
              </a:rPr>
              <a:t>Có</a:t>
            </a:r>
            <a:r>
              <a:rPr lang="en-US" sz="2000" dirty="0">
                <a:latin typeface="+mj-lt"/>
              </a:rPr>
              <a:t> </a:t>
            </a:r>
            <a:r>
              <a:rPr lang="en-US" sz="2000" dirty="0" err="1">
                <a:latin typeface="+mj-lt"/>
              </a:rPr>
              <a:t>nghĩa</a:t>
            </a:r>
            <a:r>
              <a:rPr lang="en-US" sz="2000" dirty="0">
                <a:latin typeface="+mj-lt"/>
              </a:rPr>
              <a:t> </a:t>
            </a:r>
            <a:r>
              <a:rPr lang="en-US" sz="2000" dirty="0" err="1">
                <a:latin typeface="+mj-lt"/>
              </a:rPr>
              <a:t>rằng</a:t>
            </a:r>
            <a:r>
              <a:rPr lang="en-US" sz="2000" dirty="0">
                <a:latin typeface="+mj-lt"/>
              </a:rPr>
              <a:t> </a:t>
            </a:r>
            <a:r>
              <a:rPr lang="en-US" sz="2000" dirty="0" err="1">
                <a:latin typeface="+mj-lt"/>
              </a:rPr>
              <a:t>nếu</a:t>
            </a:r>
            <a:r>
              <a:rPr lang="en-US" sz="2000" dirty="0">
                <a:latin typeface="+mj-lt"/>
              </a:rPr>
              <a:t> y </a:t>
            </a:r>
            <a:r>
              <a:rPr lang="en-US" sz="2000" dirty="0" err="1">
                <a:latin typeface="+mj-lt"/>
              </a:rPr>
              <a:t>tá</a:t>
            </a:r>
            <a:r>
              <a:rPr lang="en-US" sz="2000" dirty="0">
                <a:latin typeface="+mj-lt"/>
              </a:rPr>
              <a:t> </a:t>
            </a:r>
            <a:r>
              <a:rPr lang="en-US" sz="2000" dirty="0" err="1">
                <a:latin typeface="+mj-lt"/>
              </a:rPr>
              <a:t>nghỉ</a:t>
            </a:r>
            <a:r>
              <a:rPr lang="en-US" sz="2000" dirty="0">
                <a:latin typeface="+mj-lt"/>
              </a:rPr>
              <a:t> 		</a:t>
            </a:r>
            <a:r>
              <a:rPr lang="en-US" sz="2000" dirty="0" err="1">
                <a:latin typeface="+mj-lt"/>
              </a:rPr>
              <a:t>ngày</a:t>
            </a:r>
            <a:r>
              <a:rPr lang="en-US" sz="2000" dirty="0">
                <a:latin typeface="+mj-lt"/>
              </a:rPr>
              <a:t> </a:t>
            </a:r>
            <a:r>
              <a:rPr lang="en-US" sz="2000" dirty="0" err="1">
                <a:latin typeface="+mj-lt"/>
              </a:rPr>
              <a:t>hôm</a:t>
            </a:r>
            <a:r>
              <a:rPr lang="en-US" sz="2000" dirty="0">
                <a:latin typeface="+mj-lt"/>
              </a:rPr>
              <a:t> nay, </a:t>
            </a:r>
            <a:r>
              <a:rPr lang="en-US" sz="2000" dirty="0" err="1">
                <a:latin typeface="+mj-lt"/>
              </a:rPr>
              <a:t>ngày</a:t>
            </a:r>
            <a:r>
              <a:rPr lang="en-US" sz="2000" dirty="0">
                <a:latin typeface="+mj-lt"/>
              </a:rPr>
              <a:t> </a:t>
            </a:r>
            <a:r>
              <a:rPr lang="en-US" sz="2000" dirty="0" err="1">
                <a:latin typeface="+mj-lt"/>
              </a:rPr>
              <a:t>mai</a:t>
            </a:r>
            <a:r>
              <a:rPr lang="en-US" sz="2000" dirty="0">
                <a:latin typeface="+mj-lt"/>
              </a:rPr>
              <a:t> y </a:t>
            </a:r>
            <a:r>
              <a:rPr lang="en-US" sz="2000" dirty="0" err="1">
                <a:latin typeface="+mj-lt"/>
              </a:rPr>
              <a:t>tá</a:t>
            </a:r>
            <a:r>
              <a:rPr lang="en-US" sz="2000" dirty="0">
                <a:latin typeface="+mj-lt"/>
              </a:rPr>
              <a:t> </a:t>
            </a:r>
            <a:r>
              <a:rPr lang="en-US" sz="2000" dirty="0" err="1">
                <a:latin typeface="+mj-lt"/>
              </a:rPr>
              <a:t>đó</a:t>
            </a:r>
            <a:r>
              <a:rPr lang="en-US" sz="2000" dirty="0">
                <a:latin typeface="+mj-lt"/>
              </a:rPr>
              <a:t> </a:t>
            </a:r>
            <a:r>
              <a:rPr lang="en-US" sz="2000" dirty="0" err="1">
                <a:latin typeface="+mj-lt"/>
              </a:rPr>
              <a:t>sẽ</a:t>
            </a:r>
            <a:r>
              <a:rPr lang="en-US" sz="2000" dirty="0">
                <a:latin typeface="+mj-lt"/>
              </a:rPr>
              <a:t> </a:t>
            </a:r>
            <a:r>
              <a:rPr lang="en-US" sz="2000" dirty="0" err="1">
                <a:latin typeface="+mj-lt"/>
              </a:rPr>
              <a:t>phải</a:t>
            </a:r>
            <a:r>
              <a:rPr lang="en-US" sz="2000" dirty="0">
                <a:latin typeface="+mj-lt"/>
              </a:rPr>
              <a:t> </a:t>
            </a:r>
            <a:r>
              <a:rPr lang="en-US" sz="2000" dirty="0" err="1">
                <a:latin typeface="+mj-lt"/>
              </a:rPr>
              <a:t>làm</a:t>
            </a:r>
            <a:r>
              <a:rPr lang="en-US" sz="2000" dirty="0">
                <a:latin typeface="+mj-lt"/>
              </a:rPr>
              <a:t> </a:t>
            </a:r>
            <a:r>
              <a:rPr lang="en-US" sz="2000" dirty="0" err="1">
                <a:latin typeface="+mj-lt"/>
              </a:rPr>
              <a:t>việc</a:t>
            </a:r>
            <a:r>
              <a:rPr lang="en-US" sz="2000" dirty="0">
                <a:latin typeface="+mj-lt"/>
              </a:rPr>
              <a:t>.</a:t>
            </a:r>
          </a:p>
          <a:p>
            <a:pPr>
              <a:spcBef>
                <a:spcPts val="0"/>
              </a:spcBef>
              <a:buNone/>
            </a:pPr>
            <a:endParaRPr lang="en-US" sz="2000" b="1" dirty="0">
              <a:latin typeface="+mj-lt"/>
            </a:endParaRPr>
          </a:p>
          <a:p>
            <a:pPr>
              <a:spcBef>
                <a:spcPts val="0"/>
              </a:spcBef>
              <a:buNone/>
            </a:pPr>
            <a:r>
              <a:rPr lang="en-US" sz="2000" b="1" dirty="0" err="1">
                <a:latin typeface="+mj-lt"/>
              </a:rPr>
              <a:t>Yêu</a:t>
            </a:r>
            <a:r>
              <a:rPr lang="en-US" sz="2000" b="1" dirty="0">
                <a:latin typeface="+mj-lt"/>
              </a:rPr>
              <a:t> </a:t>
            </a:r>
            <a:r>
              <a:rPr lang="en-US" sz="2000" b="1" dirty="0" err="1">
                <a:latin typeface="+mj-lt"/>
              </a:rPr>
              <a:t>cầu</a:t>
            </a:r>
            <a:r>
              <a:rPr lang="en-US" sz="2000" b="1" dirty="0">
                <a:latin typeface="+mj-lt"/>
              </a:rPr>
              <a:t>:</a:t>
            </a:r>
          </a:p>
          <a:p>
            <a:pPr>
              <a:spcBef>
                <a:spcPts val="0"/>
              </a:spcBef>
              <a:buNone/>
            </a:pPr>
            <a:r>
              <a:rPr lang="en-US" sz="2000" b="1" dirty="0">
                <a:latin typeface="+mj-lt"/>
              </a:rPr>
              <a:t>	</a:t>
            </a:r>
            <a:r>
              <a:rPr lang="en-US" sz="2000" dirty="0" err="1">
                <a:latin typeface="+mj-lt"/>
              </a:rPr>
              <a:t>Tính</a:t>
            </a:r>
            <a:r>
              <a:rPr lang="en-US" sz="2000" dirty="0">
                <a:latin typeface="+mj-lt"/>
              </a:rPr>
              <a:t> </a:t>
            </a:r>
            <a:r>
              <a:rPr lang="en-US" sz="2000" dirty="0" err="1">
                <a:latin typeface="+mj-lt"/>
              </a:rPr>
              <a:t>số</a:t>
            </a:r>
            <a:r>
              <a:rPr lang="en-US" sz="2000" dirty="0">
                <a:latin typeface="+mj-lt"/>
              </a:rPr>
              <a:t> </a:t>
            </a:r>
            <a:r>
              <a:rPr lang="en-US" sz="2000" dirty="0" err="1">
                <a:latin typeface="+mj-lt"/>
              </a:rPr>
              <a:t>cách</a:t>
            </a:r>
            <a:r>
              <a:rPr lang="en-US" sz="2000" dirty="0">
                <a:latin typeface="+mj-lt"/>
              </a:rPr>
              <a:t> </a:t>
            </a:r>
            <a:r>
              <a:rPr lang="en-US" sz="2000" dirty="0" err="1">
                <a:latin typeface="+mj-lt"/>
              </a:rPr>
              <a:t>có</a:t>
            </a:r>
            <a:r>
              <a:rPr lang="en-US" sz="2000" dirty="0">
                <a:latin typeface="+mj-lt"/>
              </a:rPr>
              <a:t> </a:t>
            </a:r>
            <a:r>
              <a:rPr lang="en-US" sz="2000" dirty="0" err="1">
                <a:latin typeface="+mj-lt"/>
              </a:rPr>
              <a:t>thể</a:t>
            </a:r>
            <a:r>
              <a:rPr lang="en-US" sz="2000" dirty="0">
                <a:latin typeface="+mj-lt"/>
              </a:rPr>
              <a:t> </a:t>
            </a:r>
            <a:r>
              <a:rPr lang="en-US" sz="2000" dirty="0" err="1">
                <a:latin typeface="+mj-lt"/>
              </a:rPr>
              <a:t>lập</a:t>
            </a:r>
            <a:r>
              <a:rPr lang="en-US" sz="2000" dirty="0">
                <a:latin typeface="+mj-lt"/>
              </a:rPr>
              <a:t> </a:t>
            </a:r>
            <a:r>
              <a:rPr lang="en-US" sz="2000" dirty="0" err="1">
                <a:latin typeface="+mj-lt"/>
              </a:rPr>
              <a:t>lịch</a:t>
            </a:r>
            <a:r>
              <a:rPr lang="en-US" sz="2000" dirty="0">
                <a:latin typeface="+mj-lt"/>
              </a:rPr>
              <a:t> </a:t>
            </a:r>
            <a:r>
              <a:rPr lang="en-US" sz="2000" dirty="0" err="1">
                <a:latin typeface="+mj-lt"/>
              </a:rPr>
              <a:t>làm</a:t>
            </a:r>
            <a:r>
              <a:rPr lang="en-US" sz="2000" dirty="0">
                <a:latin typeface="+mj-lt"/>
              </a:rPr>
              <a:t> </a:t>
            </a:r>
            <a:r>
              <a:rPr lang="en-US" sz="2000" dirty="0" err="1">
                <a:latin typeface="+mj-lt"/>
              </a:rPr>
              <a:t>việc</a:t>
            </a:r>
            <a:r>
              <a:rPr lang="en-US" sz="2000" dirty="0">
                <a:latin typeface="+mj-lt"/>
              </a:rPr>
              <a:t> </a:t>
            </a:r>
            <a:r>
              <a:rPr lang="en-US" sz="2000" dirty="0" err="1">
                <a:latin typeface="+mj-lt"/>
              </a:rPr>
              <a:t>cho</a:t>
            </a:r>
            <a:r>
              <a:rPr lang="en-US" sz="2000" dirty="0">
                <a:latin typeface="+mj-lt"/>
              </a:rPr>
              <a:t> </a:t>
            </a:r>
            <a:r>
              <a:rPr lang="en-US" sz="2000" dirty="0" err="1">
                <a:latin typeface="+mj-lt"/>
              </a:rPr>
              <a:t>các</a:t>
            </a:r>
            <a:r>
              <a:rPr lang="en-US" sz="2000" dirty="0">
                <a:latin typeface="+mj-lt"/>
              </a:rPr>
              <a:t> y </a:t>
            </a:r>
            <a:r>
              <a:rPr lang="en-US" sz="2000" dirty="0" err="1">
                <a:latin typeface="+mj-lt"/>
              </a:rPr>
              <a:t>tá</a:t>
            </a:r>
            <a:r>
              <a:rPr lang="en-US" sz="2000" dirty="0">
                <a:latin typeface="+mj-lt"/>
              </a:rPr>
              <a:t>.</a:t>
            </a:r>
          </a:p>
          <a:p>
            <a:pPr>
              <a:spcBef>
                <a:spcPts val="0"/>
              </a:spcBef>
              <a:buNone/>
            </a:pPr>
            <a:endParaRPr lang="en-US" sz="2000" b="1" dirty="0">
              <a:latin typeface="+mj-lt"/>
            </a:endParaRPr>
          </a:p>
          <a:p>
            <a:pPr algn="l" rtl="0"/>
            <a:endParaRPr lang="en-US" sz="2000" b="0" i="0" dirty="0">
              <a:effectLst/>
              <a:latin typeface="+mj-lt"/>
            </a:endParaRPr>
          </a:p>
          <a:p>
            <a:pPr lvl="1"/>
            <a:r>
              <a:rPr lang="en-US" sz="2000" b="1" i="0" dirty="0">
                <a:effectLst/>
                <a:latin typeface="+mj-lt"/>
              </a:rPr>
              <a:t>Input:</a:t>
            </a:r>
            <a:endParaRPr lang="en-US" sz="2000" b="0" i="0" dirty="0">
              <a:effectLst/>
              <a:latin typeface="+mj-lt"/>
            </a:endParaRPr>
          </a:p>
          <a:p>
            <a:pPr marL="342900" lvl="1" indent="-342900">
              <a:buFont typeface="Arial" pitchFamily="34" charset="0"/>
              <a:buChar char="•"/>
            </a:pPr>
            <a:r>
              <a:rPr lang="en-US" sz="2000" dirty="0">
                <a:latin typeface="+mj-lt"/>
              </a:rPr>
              <a:t>The input consists of one line which contains 3 positive integers </a:t>
            </a:r>
            <a:r>
              <a:rPr lang="en-US" sz="2000" dirty="0" smtClean="0">
                <a:latin typeface="+mj-lt"/>
              </a:rPr>
              <a:t>N</a:t>
            </a:r>
            <a:r>
              <a:rPr lang="en-US" sz="2000" dirty="0">
                <a:latin typeface="+mj-lt"/>
              </a:rPr>
              <a:t>, </a:t>
            </a:r>
            <a:r>
              <a:rPr lang="en-US" sz="2000" dirty="0" smtClean="0">
                <a:latin typeface="+mj-lt"/>
              </a:rPr>
              <a:t>K</a:t>
            </a:r>
            <a:r>
              <a:rPr lang="en-US" sz="2000" baseline="-25000" dirty="0" smtClean="0">
                <a:latin typeface="+mj-lt"/>
              </a:rPr>
              <a:t>1</a:t>
            </a:r>
            <a:r>
              <a:rPr lang="en-US" sz="2000" dirty="0">
                <a:latin typeface="+mj-lt"/>
              </a:rPr>
              <a:t>, </a:t>
            </a:r>
            <a:r>
              <a:rPr lang="en-US" sz="2000" dirty="0" smtClean="0">
                <a:latin typeface="+mj-lt"/>
              </a:rPr>
              <a:t>K</a:t>
            </a:r>
            <a:r>
              <a:rPr lang="en-US" sz="2000" baseline="-25000" dirty="0" smtClean="0">
                <a:latin typeface="+mj-lt"/>
              </a:rPr>
              <a:t>2</a:t>
            </a:r>
            <a:r>
              <a:rPr lang="en-US" sz="2000" dirty="0" smtClean="0">
                <a:latin typeface="+mj-lt"/>
              </a:rPr>
              <a:t> </a:t>
            </a:r>
            <a:r>
              <a:rPr lang="en-US" sz="2000" dirty="0">
                <a:latin typeface="+mj-lt"/>
              </a:rPr>
              <a:t>(</a:t>
            </a:r>
            <a:r>
              <a:rPr lang="en-US" sz="2000" dirty="0" smtClean="0">
                <a:latin typeface="+mj-lt"/>
              </a:rPr>
              <a:t>N &lt;= </a:t>
            </a:r>
            <a:r>
              <a:rPr lang="en-US" sz="2000" dirty="0">
                <a:latin typeface="+mj-lt"/>
              </a:rPr>
              <a:t>1000, </a:t>
            </a:r>
            <a:r>
              <a:rPr lang="en-US" sz="2000" dirty="0" smtClean="0">
                <a:latin typeface="+mj-lt"/>
              </a:rPr>
              <a:t>K</a:t>
            </a:r>
            <a:r>
              <a:rPr lang="en-US" sz="2000" baseline="-25000" dirty="0" smtClean="0">
                <a:latin typeface="+mj-lt"/>
              </a:rPr>
              <a:t>1 </a:t>
            </a:r>
            <a:r>
              <a:rPr lang="en-US" sz="2000" dirty="0" smtClean="0">
                <a:latin typeface="+mj-lt"/>
              </a:rPr>
              <a:t>&lt; K</a:t>
            </a:r>
            <a:r>
              <a:rPr lang="en-US" sz="2000" baseline="-25000" dirty="0" smtClean="0">
                <a:latin typeface="+mj-lt"/>
              </a:rPr>
              <a:t>2 </a:t>
            </a:r>
            <a:r>
              <a:rPr lang="en-US" sz="2000" dirty="0" smtClean="0">
                <a:latin typeface="+mj-lt"/>
              </a:rPr>
              <a:t>&lt; </a:t>
            </a:r>
            <a:r>
              <a:rPr lang="en-US" sz="2000" dirty="0">
                <a:latin typeface="+mj-lt"/>
              </a:rPr>
              <a:t>400</a:t>
            </a:r>
            <a:r>
              <a:rPr lang="en-US" sz="2000" dirty="0" smtClean="0">
                <a:latin typeface="+mj-lt"/>
              </a:rPr>
              <a:t>)</a:t>
            </a:r>
            <a:endParaRPr lang="en-US" sz="2000" b="0" i="0" dirty="0">
              <a:effectLst/>
              <a:latin typeface="+mj-lt"/>
            </a:endParaRPr>
          </a:p>
          <a:p>
            <a:pPr lvl="1"/>
            <a:r>
              <a:rPr lang="en-US" sz="2000" b="1" i="0" dirty="0">
                <a:effectLst/>
                <a:latin typeface="+mj-lt"/>
              </a:rPr>
              <a:t>Output:</a:t>
            </a:r>
            <a:endParaRPr lang="en-US" sz="2000" b="0" i="0" dirty="0">
              <a:effectLst/>
              <a:latin typeface="+mj-lt"/>
            </a:endParaRPr>
          </a:p>
          <a:p>
            <a:pPr marL="285750" indent="-285750">
              <a:buFont typeface="Arial" pitchFamily="34" charset="0"/>
              <a:buChar char="•"/>
            </a:pPr>
            <a:r>
              <a:rPr lang="en-US" sz="2000" dirty="0"/>
              <a:t>The output consists of only one single integer M modulo 10</a:t>
            </a:r>
            <a:r>
              <a:rPr lang="en-US" sz="2000" baseline="30000" dirty="0"/>
              <a:t>9</a:t>
            </a:r>
            <a:r>
              <a:rPr lang="en-US" sz="2000" dirty="0"/>
              <a:t>+7 where M is the total working plans satisfying the above constraints.</a:t>
            </a:r>
          </a:p>
          <a:p>
            <a:pPr>
              <a:spcBef>
                <a:spcPts val="0"/>
              </a:spcBef>
              <a:buNone/>
            </a:pPr>
            <a:endParaRPr lang="en-US" sz="2000" b="1" dirty="0">
              <a:latin typeface="+mj-lt"/>
            </a:endParaRPr>
          </a:p>
        </p:txBody>
      </p:sp>
    </p:spTree>
    <p:extLst>
      <p:ext uri="{BB962C8B-B14F-4D97-AF65-F5344CB8AC3E}">
        <p14:creationId xmlns:p14="http://schemas.microsoft.com/office/powerpoint/2010/main" val="10955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lgn="l" rtl="0"/>
            <a:r>
              <a:rPr lang="en-US" sz="2000" b="1" i="0" dirty="0" smtClean="0">
                <a:effectLst/>
                <a:latin typeface="+mj-lt"/>
              </a:rPr>
              <a:t>Example</a:t>
            </a:r>
            <a:r>
              <a:rPr lang="en-US" sz="2000" b="1" i="0" dirty="0">
                <a:effectLst/>
                <a:latin typeface="+mj-lt"/>
              </a:rPr>
              <a:t>:</a:t>
            </a:r>
          </a:p>
          <a:p>
            <a:pPr algn="l" rtl="0"/>
            <a:endParaRPr lang="en-US" sz="2000" b="0" i="0" dirty="0">
              <a:effectLst/>
              <a:latin typeface="+mj-lt"/>
            </a:endParaRPr>
          </a:p>
          <a:p>
            <a:pPr lvl="1"/>
            <a:r>
              <a:rPr lang="en-US" sz="2000" b="1" i="0" dirty="0">
                <a:effectLst/>
                <a:latin typeface="+mj-lt"/>
              </a:rPr>
              <a:t>Input:</a:t>
            </a:r>
            <a:endParaRPr lang="en-US" sz="2000" b="0" i="0" dirty="0">
              <a:effectLst/>
              <a:latin typeface="+mj-lt"/>
            </a:endParaRPr>
          </a:p>
          <a:p>
            <a:pPr lvl="1"/>
            <a:r>
              <a:rPr lang="en-US" sz="2000" b="0" i="0" dirty="0">
                <a:effectLst/>
                <a:latin typeface="+mj-lt"/>
              </a:rPr>
              <a:t>6 2 3</a:t>
            </a:r>
          </a:p>
          <a:p>
            <a:pPr lvl="1"/>
            <a:endParaRPr lang="en-US" sz="2000" b="0" i="0" dirty="0">
              <a:effectLst/>
              <a:latin typeface="+mj-lt"/>
            </a:endParaRPr>
          </a:p>
          <a:p>
            <a:pPr lvl="1"/>
            <a:r>
              <a:rPr lang="en-US" sz="2000" b="1" i="0" dirty="0">
                <a:effectLst/>
                <a:latin typeface="+mj-lt"/>
              </a:rPr>
              <a:t>Output:</a:t>
            </a:r>
            <a:endParaRPr lang="en-US" sz="2000" b="0" i="0" dirty="0">
              <a:effectLst/>
              <a:latin typeface="+mj-lt"/>
            </a:endParaRPr>
          </a:p>
          <a:p>
            <a:pPr lvl="1"/>
            <a:r>
              <a:rPr lang="en-US" sz="2000" b="0" i="0" dirty="0">
                <a:effectLst/>
                <a:latin typeface="+mj-lt"/>
              </a:rPr>
              <a:t>4</a:t>
            </a:r>
          </a:p>
          <a:p>
            <a:pPr>
              <a:spcBef>
                <a:spcPts val="0"/>
              </a:spcBef>
              <a:buNone/>
            </a:pPr>
            <a:endParaRPr lang="en-US" sz="2000" b="1" dirty="0">
              <a:latin typeface="+mj-lt"/>
            </a:endParaRPr>
          </a:p>
        </p:txBody>
      </p:sp>
    </p:spTree>
    <p:extLst>
      <p:ext uri="{BB962C8B-B14F-4D97-AF65-F5344CB8AC3E}">
        <p14:creationId xmlns:p14="http://schemas.microsoft.com/office/powerpoint/2010/main" val="136155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Nurse – Dynamic Programming Algorithm</a:t>
            </a:r>
            <a:endParaRPr b="1" dirty="0">
              <a:latin typeface="+mj-lt"/>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174174" y="788653"/>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en-US" sz="2000"/>
                  <a:t>Gọi f[i][0] là số cách lập lịch đến ngày thứ i và ngày thứ i là ngày nghỉ.</a:t>
                </a:r>
              </a:p>
              <a:p>
                <a:pPr>
                  <a:spcBef>
                    <a:spcPts val="0"/>
                  </a:spcBef>
                  <a:buNone/>
                </a:pPr>
                <a:r>
                  <a:rPr lang="en-US" sz="2000"/>
                  <a:t>Gọi f[i][1] là số cách lập lịch đến ngày thứ i và ngày thứ i là ngày kết thúc của một đợt làm việc.  </a:t>
                </a:r>
              </a:p>
              <a:p>
                <a:pPr>
                  <a:spcBef>
                    <a:spcPts val="0"/>
                  </a:spcBef>
                  <a:buNone/>
                </a:pPr>
                <a:endParaRPr lang="en-US" sz="2000"/>
              </a:p>
              <a:p>
                <a:pPr>
                  <a:spcBef>
                    <a:spcPts val="0"/>
                  </a:spcBef>
                  <a:buNone/>
                </a:pPr>
                <a:r>
                  <a:rPr lang="en-US" sz="2000"/>
                  <a:t>Công thức:</a:t>
                </a:r>
              </a:p>
              <a:p>
                <a:pPr>
                  <a:spcBef>
                    <a:spcPts val="0"/>
                  </a:spcBef>
                  <a:buNone/>
                </a:pPr>
                <a:r>
                  <a:rPr lang="en-US" sz="2000"/>
                  <a:t>	f[i][0] = f[i – 1][1];</a:t>
                </a:r>
              </a:p>
              <a:p>
                <a:pPr>
                  <a:spcBef>
                    <a:spcPts val="0"/>
                  </a:spcBef>
                  <a:buNone/>
                </a:pPr>
                <a:r>
                  <a:rPr lang="en-US" sz="2000"/>
                  <a:t>	f[i][1] = </a:t>
                </a:r>
                <a14:m>
                  <m:oMath xmlns:m="http://schemas.openxmlformats.org/officeDocument/2006/math">
                    <m:nary>
                      <m:naryPr>
                        <m:chr m:val="∑"/>
                        <m:ctrlPr>
                          <a:rPr lang="en-US" sz="2000" i="1" smtClean="0">
                            <a:latin typeface="Cambria Math"/>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r>
                          <a:rPr lang="en-US" sz="2000" b="0" i="1" smtClean="0">
                            <a:latin typeface="Cambria Math" panose="02040503050406030204" pitchFamily="18" charset="0"/>
                          </a:rPr>
                          <m:t>2</m:t>
                        </m:r>
                      </m:sup>
                      <m:e>
                        <m:r>
                          <a:rPr lang="en-US" sz="2000" b="0" i="1" smtClean="0">
                            <a:latin typeface="Cambria Math" panose="02040503050406030204" pitchFamily="18" charset="0"/>
                          </a:rPr>
                          <m:t>𝑓</m:t>
                        </m:r>
                        <m:d>
                          <m:dPr>
                            <m:begChr m:val="["/>
                            <m:endChr m:val="]"/>
                            <m:ctrlPr>
                              <a:rPr lang="en-US" sz="2000" b="0" i="1" smtClean="0">
                                <a:latin typeface="Cambria Math"/>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[0]</m:t>
                        </m:r>
                      </m:e>
                    </m:nary>
                  </m:oMath>
                </a14:m>
                <a:r>
                  <a:rPr lang="en-US" sz="2000"/>
                  <a:t>;</a:t>
                </a:r>
              </a:p>
              <a:p>
                <a:pPr>
                  <a:spcBef>
                    <a:spcPts val="0"/>
                  </a:spcBef>
                  <a:buNone/>
                </a:pPr>
                <a:r>
                  <a:rPr lang="en-US" sz="2000"/>
                  <a:t>Kết quả:</a:t>
                </a:r>
              </a:p>
              <a:p>
                <a:pPr>
                  <a:spcBef>
                    <a:spcPts val="0"/>
                  </a:spcBef>
                  <a:buNone/>
                </a:pPr>
                <a:r>
                  <a:rPr lang="en-US" sz="2000"/>
                  <a:t>	f[n][0] + f[n][1];</a:t>
                </a:r>
              </a:p>
              <a:p>
                <a:pPr>
                  <a:spcBef>
                    <a:spcPts val="0"/>
                  </a:spcBef>
                  <a:buNone/>
                </a:pPr>
                <a:r>
                  <a:rPr lang="en-US" sz="2000"/>
                  <a:t>Độ phức tạp:</a:t>
                </a:r>
              </a:p>
              <a:p>
                <a:pPr>
                  <a:spcBef>
                    <a:spcPts val="0"/>
                  </a:spcBef>
                  <a:buNone/>
                </a:pPr>
                <a:r>
                  <a:rPr lang="en-US" sz="2000"/>
                  <a:t>	O(</a:t>
                </a:r>
                <a14:m>
                  <m:oMath xmlns:m="http://schemas.openxmlformats.org/officeDocument/2006/math">
                    <m:sSup>
                      <m:sSupPr>
                        <m:ctrlPr>
                          <a:rPr lang="en-US" sz="2000" i="1" smtClean="0">
                            <a:latin typeface="Cambria Math"/>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oMath>
                </a14:m>
                <a:r>
                  <a:rPr lang="en-US" sz="2000"/>
                  <a:t>).</a:t>
                </a:r>
                <a:endParaRPr lang="en-US" sz="2000" dirty="0"/>
              </a:p>
            </p:txBody>
          </p:sp>
        </mc:Choice>
        <mc:Fallback xmlns="">
          <p:sp>
            <p:nvSpPr>
              <p:cNvPr id="94" name="Google Shape;94;p2"/>
              <p:cNvSpPr txBox="1">
                <a:spLocks noRot="1" noChangeAspect="1" noMove="1" noResize="1" noEditPoints="1" noAdjustHandles="1" noChangeArrowheads="1" noChangeShapeType="1" noTextEdit="1"/>
              </p:cNvSpPr>
              <p:nvPr/>
            </p:nvSpPr>
            <p:spPr>
              <a:xfrm>
                <a:off x="174174" y="788653"/>
                <a:ext cx="11814109" cy="5868900"/>
              </a:xfrm>
              <a:prstGeom prst="rect">
                <a:avLst/>
              </a:prstGeom>
              <a:blipFill>
                <a:blip r:embed="rId3"/>
                <a:stretch>
                  <a:fillRect l="-568" t="-415"/>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32714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initialization</a:t>
            </a:r>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3" name="Google Shape;100;p3">
            <a:extLst>
              <a:ext uri="{FF2B5EF4-FFF2-40B4-BE49-F238E27FC236}">
                <a16:creationId xmlns:a16="http://schemas.microsoft.com/office/drawing/2014/main" xmlns="" id="{CBF5EA0E-A1B4-EE58-584C-47E3FA31A82C}"/>
              </a:ext>
            </a:extLst>
          </p:cNvPr>
          <p:cNvSpPr txBox="1">
            <a:spLocks noGrp="1"/>
          </p:cNvSpPr>
          <p:nvPr>
            <p:ph type="body" idx="1"/>
          </p:nvPr>
        </p:nvSpPr>
        <p:spPr>
          <a:xfrm>
            <a:off x="694200" y="847855"/>
            <a:ext cx="9487039"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&lt;bits/stdc++.h&gt;</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const int N = 1e3 + 2, MOD = 1e9 + 7;</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n, k1, k2, f[N][2], res;</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inp()</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cin &gt;&gt; n &gt;&gt; k1 &gt;&gt; k2;</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main process</a:t>
            </a:r>
            <a:endParaRPr/>
          </a:p>
        </p:txBody>
      </p:sp>
      <p:sp>
        <p:nvSpPr>
          <p:cNvPr id="100" name="Google Shape;100;p3"/>
          <p:cNvSpPr txBox="1">
            <a:spLocks noGrp="1"/>
          </p:cNvSpPr>
          <p:nvPr>
            <p:ph type="body" idx="1"/>
          </p:nvPr>
        </p:nvSpPr>
        <p:spPr>
          <a:xfrm>
            <a:off x="736403" y="814167"/>
            <a:ext cx="9487039" cy="5446674"/>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proc()</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f[0][0] = f[0][1] = 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j = k1; j &lt;= k2; j ++)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if(i - j &lt; 0) break;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f[i][1] += f[i - j][0];</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f[i][1] %= MOD;</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f[i][0] = f[i - 1][1];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res = (f[n][0] + f[n][1]) % MOD;</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cout &lt;&lt; res &lt;&lt; "\n";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main()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inp();</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proc();</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541337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504</Words>
  <Application>Microsoft Office PowerPoint</Application>
  <PresentationFormat>Custom</PresentationFormat>
  <Paragraphs>75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Nurse</vt:lpstr>
      <vt:lpstr>Nurse</vt:lpstr>
      <vt:lpstr>Nurse</vt:lpstr>
      <vt:lpstr>Nurse – Dynamic Programming Algorithm</vt:lpstr>
      <vt:lpstr>Implementation – initialization</vt:lpstr>
      <vt:lpstr>Implementation – main 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DHBK</cp:lastModifiedBy>
  <cp:revision>21</cp:revision>
  <dcterms:created xsi:type="dcterms:W3CDTF">2022-07-31T08:27:20Z</dcterms:created>
  <dcterms:modified xsi:type="dcterms:W3CDTF">2022-12-05T02:37:38Z</dcterms:modified>
</cp:coreProperties>
</file>