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61" r:id="rId3"/>
    <p:sldId id="269" r:id="rId4"/>
    <p:sldId id="265" r:id="rId5"/>
    <p:sldId id="268" r:id="rId6"/>
    <p:sldId id="270"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0" y="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0757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28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00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35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sp>
        <p:nvSpPr>
          <p:cNvPr id="85" name="Google Shape;85;p1"/>
          <p:cNvSpPr txBox="1">
            <a:spLocks noGrp="1"/>
          </p:cNvSpPr>
          <p:nvPr>
            <p:ph type="body" idx="1"/>
          </p:nvPr>
        </p:nvSpPr>
        <p:spPr>
          <a:xfrm>
            <a:off x="157316" y="616486"/>
            <a:ext cx="11860511" cy="6111551"/>
          </a:xfrm>
          <a:prstGeom prst="rect">
            <a:avLst/>
          </a:prstGeom>
          <a:noFill/>
          <a:ln>
            <a:noFill/>
          </a:ln>
        </p:spPr>
        <p:txBody>
          <a:bodyPr spcFirstLastPara="1" wrap="square" lIns="91425" tIns="45700" rIns="91425" bIns="45700" anchor="t" anchorCtr="0">
            <a:noAutofit/>
          </a:bodyPr>
          <a:lstStyle/>
          <a:p>
            <a:pPr algn="l" rtl="0"/>
            <a:r>
              <a:rPr lang="en-US" sz="1600" b="0" i="0" dirty="0">
                <a:effectLst/>
                <a:latin typeface="+mj-lt"/>
              </a:rPr>
              <a:t>The director of a hospital want to schedule a working plan for a nurse in a given period of N consecutive days 1,..., N. Due to the policy of the hospital, each nurse cannot work all the days 1,..., N. Instead, there must be days off in which the nurse need to take a rest. A working plan is a sequence of disjoint working periods. A working period of a nurse is defined to be a sequence of consecutive days on which the nurse must work and the length of the working period is the number of consecutive days of that working period. The hospital imposes two constraints:</a:t>
            </a:r>
          </a:p>
          <a:p>
            <a:pPr lvl="1">
              <a:buFont typeface="Arial" panose="020B0604020202020204" pitchFamily="34" charset="0"/>
              <a:buChar char="•"/>
            </a:pPr>
            <a:r>
              <a:rPr lang="en-US" sz="1600" b="0" i="0" dirty="0">
                <a:effectLst/>
                <a:latin typeface="+mj-lt"/>
              </a:rPr>
              <a:t>Each nurse can take a rest only one day between two consecutive working periods. it means that if the nurse takes a rest today, then she has to work tomorrow (1)</a:t>
            </a:r>
          </a:p>
          <a:p>
            <a:pPr lvl="1">
              <a:buFont typeface="Arial" panose="020B0604020202020204" pitchFamily="34" charset="0"/>
              <a:buChar char="•"/>
            </a:pPr>
            <a:r>
              <a:rPr lang="en-US" sz="1600" b="0" i="0" dirty="0">
                <a:effectLst/>
                <a:latin typeface="+mj-lt"/>
              </a:rPr>
              <a:t>The length of each working period must be greater or equal to K1 and less than or equal to K2 (2) </a:t>
            </a:r>
          </a:p>
          <a:p>
            <a:pPr lvl="1"/>
            <a:r>
              <a:rPr lang="en-US" sz="1600" b="0" i="0" dirty="0">
                <a:effectLst/>
                <a:latin typeface="+mj-lt"/>
              </a:rPr>
              <a:t>The director of the hospital want to know how many possible working plans satisfying above constraint? </a:t>
            </a:r>
          </a:p>
          <a:p>
            <a:pPr algn="l" rtl="0"/>
            <a:r>
              <a:rPr lang="en-US" sz="1600" b="1" i="0" dirty="0">
                <a:effectLst/>
                <a:latin typeface="+mj-lt"/>
              </a:rPr>
              <a:t>Input</a:t>
            </a:r>
            <a:endParaRPr lang="en-US" sz="1600" b="0" i="0" dirty="0">
              <a:effectLst/>
              <a:latin typeface="+mj-lt"/>
            </a:endParaRPr>
          </a:p>
          <a:p>
            <a:pPr lvl="1">
              <a:buFont typeface="Arial" panose="020B0604020202020204" pitchFamily="34" charset="0"/>
              <a:buChar char="•"/>
            </a:pPr>
            <a:r>
              <a:rPr lang="en-US" sz="1600" b="0" i="0" dirty="0">
                <a:effectLst/>
                <a:latin typeface="+mj-lt"/>
              </a:rPr>
              <a:t>The input consists of one line which contains 3 positive integers N, K1, K2 (2 &lt;= N &lt;= 1000, K1 &lt; K2 &lt;= 400)</a:t>
            </a:r>
          </a:p>
          <a:p>
            <a:pPr algn="l" rtl="0"/>
            <a:r>
              <a:rPr lang="en-US" sz="1600" b="1" i="0" dirty="0">
                <a:effectLst/>
                <a:latin typeface="+mj-lt"/>
              </a:rPr>
              <a:t>Output</a:t>
            </a:r>
            <a:endParaRPr lang="en-US" sz="1600" b="0" i="0" dirty="0">
              <a:effectLst/>
              <a:latin typeface="+mj-lt"/>
            </a:endParaRPr>
          </a:p>
          <a:p>
            <a:pPr lvl="1">
              <a:buFont typeface="Arial" panose="020B0604020202020204" pitchFamily="34" charset="0"/>
              <a:buChar char="•"/>
            </a:pPr>
            <a:r>
              <a:rPr lang="en-US" sz="1600" b="0" i="0" dirty="0">
                <a:effectLst/>
                <a:latin typeface="+mj-lt"/>
              </a:rPr>
              <a:t>The output consists of only one single integer M modulo 10</a:t>
            </a:r>
            <a:r>
              <a:rPr lang="en-US" sz="1600" b="0" i="0" baseline="30000" dirty="0">
                <a:effectLst/>
                <a:latin typeface="+mj-lt"/>
              </a:rPr>
              <a:t>9</a:t>
            </a:r>
            <a:r>
              <a:rPr lang="en-US" sz="1600" b="0" i="0" dirty="0">
                <a:effectLst/>
                <a:latin typeface="+mj-lt"/>
              </a:rPr>
              <a:t>+7 where M is the total working plans satisfying the above constraints.</a:t>
            </a:r>
            <a:br>
              <a:rPr lang="en-US" sz="1600" b="0" i="0" dirty="0">
                <a:effectLst/>
                <a:latin typeface="+mj-lt"/>
              </a:rPr>
            </a:br>
            <a:endParaRPr lang="en-US" sz="1600" b="0" i="0" dirty="0">
              <a:effectLst/>
              <a:latin typeface="+mj-lt"/>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en-US" sz="1600" b="1" dirty="0">
                <a:latin typeface="+mj-lt"/>
              </a:rPr>
              <a:t>Đề </a:t>
            </a:r>
            <a:r>
              <a:rPr lang="en-US" sz="1600" b="1" dirty="0" err="1">
                <a:latin typeface="+mj-lt"/>
              </a:rPr>
              <a:t>bài</a:t>
            </a:r>
            <a:r>
              <a:rPr lang="en-US" sz="1600" b="1" dirty="0">
                <a:latin typeface="+mj-lt"/>
              </a:rPr>
              <a:t>: </a:t>
            </a:r>
          </a:p>
          <a:p>
            <a:pPr>
              <a:spcBef>
                <a:spcPts val="0"/>
              </a:spcBef>
              <a:buNone/>
            </a:pPr>
            <a:r>
              <a:rPr lang="en-US" sz="1600" b="1" dirty="0">
                <a:latin typeface="+mj-lt"/>
              </a:rPr>
              <a:t>	</a:t>
            </a:r>
            <a:r>
              <a:rPr lang="en-US" sz="1600" dirty="0" err="1">
                <a:latin typeface="+mj-lt"/>
              </a:rPr>
              <a:t>Một</a:t>
            </a:r>
            <a:r>
              <a:rPr lang="en-US" sz="1600" dirty="0">
                <a:latin typeface="+mj-lt"/>
              </a:rPr>
              <a:t> </a:t>
            </a:r>
            <a:r>
              <a:rPr lang="en-US" sz="1600" dirty="0" err="1">
                <a:latin typeface="+mj-lt"/>
              </a:rPr>
              <a:t>giám</a:t>
            </a:r>
            <a:r>
              <a:rPr lang="en-US" sz="1600" dirty="0">
                <a:latin typeface="+mj-lt"/>
              </a:rPr>
              <a:t> </a:t>
            </a:r>
            <a:r>
              <a:rPr lang="en-US" sz="1600" dirty="0" err="1">
                <a:latin typeface="+mj-lt"/>
              </a:rPr>
              <a:t>đốc</a:t>
            </a:r>
            <a:r>
              <a:rPr lang="en-US" sz="1600" dirty="0">
                <a:latin typeface="+mj-lt"/>
              </a:rPr>
              <a:t> </a:t>
            </a:r>
            <a:r>
              <a:rPr lang="en-US" sz="1600" dirty="0" err="1">
                <a:latin typeface="+mj-lt"/>
              </a:rPr>
              <a:t>của</a:t>
            </a:r>
            <a:r>
              <a:rPr lang="en-US" sz="1600" dirty="0">
                <a:latin typeface="+mj-lt"/>
              </a:rPr>
              <a:t> </a:t>
            </a:r>
            <a:r>
              <a:rPr lang="en-US" sz="1600" dirty="0" err="1">
                <a:latin typeface="+mj-lt"/>
              </a:rPr>
              <a:t>một</a:t>
            </a:r>
            <a:r>
              <a:rPr lang="en-US" sz="1600" dirty="0">
                <a:latin typeface="+mj-lt"/>
              </a:rPr>
              <a:t> </a:t>
            </a:r>
            <a:r>
              <a:rPr lang="en-US" sz="1600" dirty="0" err="1">
                <a:latin typeface="+mj-lt"/>
              </a:rPr>
              <a:t>bệnh</a:t>
            </a:r>
            <a:r>
              <a:rPr lang="en-US" sz="1600" dirty="0">
                <a:latin typeface="+mj-lt"/>
              </a:rPr>
              <a:t> </a:t>
            </a:r>
            <a:r>
              <a:rPr lang="en-US" sz="1600" dirty="0" err="1">
                <a:latin typeface="+mj-lt"/>
              </a:rPr>
              <a:t>viện</a:t>
            </a:r>
            <a:r>
              <a:rPr lang="en-US" sz="1600" dirty="0">
                <a:latin typeface="+mj-lt"/>
              </a:rPr>
              <a:t> </a:t>
            </a:r>
            <a:r>
              <a:rPr lang="en-US" sz="1600" dirty="0" err="1">
                <a:latin typeface="+mj-lt"/>
              </a:rPr>
              <a:t>muốn</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cho</a:t>
            </a:r>
            <a:r>
              <a:rPr lang="en-US" sz="1600" dirty="0">
                <a:latin typeface="+mj-lt"/>
              </a:rPr>
              <a:t> y </a:t>
            </a:r>
            <a:r>
              <a:rPr lang="en-US" sz="1600" dirty="0" err="1">
                <a:latin typeface="+mj-lt"/>
              </a:rPr>
              <a:t>tá</a:t>
            </a:r>
            <a:r>
              <a:rPr lang="en-US" sz="1600" dirty="0">
                <a:latin typeface="+mj-lt"/>
              </a:rPr>
              <a:t> </a:t>
            </a:r>
            <a:r>
              <a:rPr lang="en-US" sz="1600" dirty="0" err="1">
                <a:latin typeface="+mj-lt"/>
              </a:rPr>
              <a:t>trong</a:t>
            </a:r>
            <a:r>
              <a:rPr lang="en-US" sz="1600" dirty="0">
                <a:latin typeface="+mj-lt"/>
              </a:rPr>
              <a:t> N </a:t>
            </a:r>
            <a:r>
              <a:rPr lang="en-US" sz="1600" dirty="0" err="1">
                <a:latin typeface="+mj-lt"/>
              </a:rPr>
              <a:t>ngày</a:t>
            </a:r>
            <a:r>
              <a:rPr lang="en-US" sz="1600" dirty="0">
                <a:latin typeface="+mj-lt"/>
              </a:rPr>
              <a:t> 1…N.</a:t>
            </a:r>
          </a:p>
          <a:p>
            <a:pPr>
              <a:spcBef>
                <a:spcPts val="0"/>
              </a:spcBef>
              <a:buNone/>
            </a:pPr>
            <a:r>
              <a:rPr lang="en-US" sz="1600" dirty="0">
                <a:latin typeface="+mj-lt"/>
              </a:rPr>
              <a:t>	Y </a:t>
            </a:r>
            <a:r>
              <a:rPr lang="en-US" sz="1600" dirty="0" err="1">
                <a:latin typeface="+mj-lt"/>
              </a:rPr>
              <a:t>tá</a:t>
            </a:r>
            <a:r>
              <a:rPr lang="en-US" sz="1600" dirty="0">
                <a:latin typeface="+mj-lt"/>
              </a:rPr>
              <a:t> </a:t>
            </a:r>
            <a:r>
              <a:rPr lang="en-US" sz="1600" dirty="0" err="1">
                <a:latin typeface="+mj-lt"/>
              </a:rPr>
              <a:t>chỉ</a:t>
            </a:r>
            <a:r>
              <a:rPr lang="en-US" sz="1600" dirty="0">
                <a:latin typeface="+mj-lt"/>
              </a:rPr>
              <a:t> </a:t>
            </a:r>
            <a:r>
              <a:rPr lang="en-US" sz="1600" dirty="0" err="1">
                <a:latin typeface="+mj-lt"/>
              </a:rPr>
              <a:t>có</a:t>
            </a:r>
            <a:r>
              <a:rPr lang="en-US" sz="1600" dirty="0">
                <a:latin typeface="+mj-lt"/>
              </a:rPr>
              <a:t> </a:t>
            </a:r>
            <a:r>
              <a:rPr lang="en-US" sz="1600" dirty="0" err="1">
                <a:latin typeface="+mj-lt"/>
              </a:rPr>
              <a:t>thể</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liên</a:t>
            </a:r>
            <a:r>
              <a:rPr lang="en-US" sz="1600" dirty="0">
                <a:latin typeface="+mj-lt"/>
              </a:rPr>
              <a:t> </a:t>
            </a:r>
            <a:r>
              <a:rPr lang="en-US" sz="1600" dirty="0" err="1">
                <a:latin typeface="+mj-lt"/>
              </a:rPr>
              <a:t>tục</a:t>
            </a:r>
            <a:r>
              <a:rPr lang="en-US" sz="1600" dirty="0">
                <a:latin typeface="+mj-lt"/>
              </a:rPr>
              <a:t> </a:t>
            </a:r>
            <a:r>
              <a:rPr lang="en-US" sz="1600" dirty="0" err="1">
                <a:latin typeface="+mj-lt"/>
              </a:rPr>
              <a:t>trong</a:t>
            </a:r>
            <a:r>
              <a:rPr lang="en-US" sz="1600" dirty="0">
                <a:latin typeface="+mj-lt"/>
              </a:rPr>
              <a:t> x </a:t>
            </a:r>
            <a:r>
              <a:rPr lang="en-US" sz="1600" dirty="0" err="1">
                <a:latin typeface="+mj-lt"/>
              </a:rPr>
              <a:t>ngày</a:t>
            </a:r>
            <a:r>
              <a:rPr lang="en-US" sz="1600" dirty="0">
                <a:latin typeface="+mj-lt"/>
              </a:rPr>
              <a:t> (K1 &lt;= x &lt;= K2), </a:t>
            </a:r>
            <a:r>
              <a:rPr lang="en-US" sz="1600" dirty="0" err="1">
                <a:latin typeface="+mj-lt"/>
              </a:rPr>
              <a:t>sau</a:t>
            </a:r>
            <a:r>
              <a:rPr lang="en-US" sz="1600" dirty="0">
                <a:latin typeface="+mj-lt"/>
              </a:rPr>
              <a:t> </a:t>
            </a:r>
            <a:r>
              <a:rPr lang="en-US" sz="1600" dirty="0" err="1">
                <a:latin typeface="+mj-lt"/>
              </a:rPr>
              <a:t>đó</a:t>
            </a:r>
            <a:r>
              <a:rPr lang="en-US" sz="1600" dirty="0">
                <a:latin typeface="+mj-lt"/>
              </a:rPr>
              <a:t> </a:t>
            </a:r>
            <a:r>
              <a:rPr lang="en-US" sz="1600" dirty="0" err="1">
                <a:latin typeface="+mj-lt"/>
              </a:rPr>
              <a:t>phải</a:t>
            </a:r>
            <a:r>
              <a:rPr lang="en-US" sz="1600" dirty="0">
                <a:latin typeface="+mj-lt"/>
              </a:rPr>
              <a:t> </a:t>
            </a:r>
            <a:r>
              <a:rPr lang="en-US" sz="1600" dirty="0" err="1">
                <a:latin typeface="+mj-lt"/>
              </a:rPr>
              <a:t>nghỉ</a:t>
            </a:r>
            <a:r>
              <a:rPr lang="en-US" sz="1600" dirty="0">
                <a:latin typeface="+mj-lt"/>
              </a:rPr>
              <a:t> 1 </a:t>
            </a:r>
            <a:r>
              <a:rPr lang="en-US" sz="1600" dirty="0" err="1">
                <a:latin typeface="+mj-lt"/>
              </a:rPr>
              <a:t>ngày</a:t>
            </a:r>
            <a:r>
              <a:rPr lang="en-US" sz="1600" dirty="0">
                <a:latin typeface="+mj-lt"/>
              </a:rPr>
              <a:t>.</a:t>
            </a:r>
          </a:p>
          <a:p>
            <a:pPr>
              <a:spcBef>
                <a:spcPts val="0"/>
              </a:spcBef>
              <a:buNone/>
            </a:pPr>
            <a:r>
              <a:rPr lang="en-US" sz="1600" dirty="0">
                <a:latin typeface="+mj-lt"/>
              </a:rPr>
              <a:t>		- Y </a:t>
            </a:r>
            <a:r>
              <a:rPr lang="en-US" sz="1600" dirty="0" err="1">
                <a:latin typeface="+mj-lt"/>
              </a:rPr>
              <a:t>tá</a:t>
            </a:r>
            <a:r>
              <a:rPr lang="en-US" sz="1600" dirty="0">
                <a:latin typeface="+mj-lt"/>
              </a:rPr>
              <a:t> </a:t>
            </a:r>
            <a:r>
              <a:rPr lang="en-US" sz="1600" dirty="0" err="1">
                <a:latin typeface="+mj-lt"/>
              </a:rPr>
              <a:t>chỉ</a:t>
            </a:r>
            <a:r>
              <a:rPr lang="en-US" sz="1600" dirty="0">
                <a:latin typeface="+mj-lt"/>
              </a:rPr>
              <a:t> </a:t>
            </a:r>
            <a:r>
              <a:rPr lang="en-US" sz="1600" dirty="0" err="1">
                <a:latin typeface="+mj-lt"/>
              </a:rPr>
              <a:t>được</a:t>
            </a:r>
            <a:r>
              <a:rPr lang="en-US" sz="1600" dirty="0">
                <a:latin typeface="+mj-lt"/>
              </a:rPr>
              <a:t> </a:t>
            </a:r>
            <a:r>
              <a:rPr lang="en-US" sz="1600" dirty="0" err="1">
                <a:latin typeface="+mj-lt"/>
              </a:rPr>
              <a:t>nghỉ</a:t>
            </a:r>
            <a:r>
              <a:rPr lang="en-US" sz="1600" dirty="0">
                <a:latin typeface="+mj-lt"/>
              </a:rPr>
              <a:t> 1 </a:t>
            </a:r>
            <a:r>
              <a:rPr lang="en-US" sz="1600" dirty="0" err="1">
                <a:latin typeface="+mj-lt"/>
              </a:rPr>
              <a:t>ngày</a:t>
            </a:r>
            <a:r>
              <a:rPr lang="en-US" sz="1600" dirty="0">
                <a:latin typeface="+mj-lt"/>
              </a:rPr>
              <a:t> </a:t>
            </a:r>
            <a:r>
              <a:rPr lang="en-US" sz="1600" dirty="0" err="1">
                <a:latin typeface="+mj-lt"/>
              </a:rPr>
              <a:t>giữa</a:t>
            </a:r>
            <a:r>
              <a:rPr lang="en-US" sz="1600" dirty="0">
                <a:latin typeface="+mj-lt"/>
              </a:rPr>
              <a:t> 2 </a:t>
            </a:r>
            <a:r>
              <a:rPr lang="en-US" sz="1600" dirty="0" err="1">
                <a:latin typeface="+mj-lt"/>
              </a:rPr>
              <a:t>đợt</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liên</a:t>
            </a:r>
            <a:r>
              <a:rPr lang="en-US" sz="1600" dirty="0">
                <a:latin typeface="+mj-lt"/>
              </a:rPr>
              <a:t> </a:t>
            </a:r>
            <a:r>
              <a:rPr lang="en-US" sz="1600" dirty="0" err="1">
                <a:latin typeface="+mj-lt"/>
              </a:rPr>
              <a:t>tiếp</a:t>
            </a:r>
            <a:r>
              <a:rPr lang="en-US" sz="1600" dirty="0">
                <a:latin typeface="+mj-lt"/>
              </a:rPr>
              <a:t>. </a:t>
            </a:r>
            <a:r>
              <a:rPr lang="en-US" sz="1600" dirty="0" err="1">
                <a:latin typeface="+mj-lt"/>
              </a:rPr>
              <a:t>Có</a:t>
            </a:r>
            <a:r>
              <a:rPr lang="en-US" sz="1600" dirty="0">
                <a:latin typeface="+mj-lt"/>
              </a:rPr>
              <a:t> </a:t>
            </a:r>
            <a:r>
              <a:rPr lang="en-US" sz="1600" dirty="0" err="1">
                <a:latin typeface="+mj-lt"/>
              </a:rPr>
              <a:t>nghĩa</a:t>
            </a:r>
            <a:r>
              <a:rPr lang="en-US" sz="1600" dirty="0">
                <a:latin typeface="+mj-lt"/>
              </a:rPr>
              <a:t> </a:t>
            </a:r>
            <a:r>
              <a:rPr lang="en-US" sz="1600" dirty="0" err="1">
                <a:latin typeface="+mj-lt"/>
              </a:rPr>
              <a:t>rằng</a:t>
            </a:r>
            <a:r>
              <a:rPr lang="en-US" sz="1600" dirty="0">
                <a:latin typeface="+mj-lt"/>
              </a:rPr>
              <a:t> </a:t>
            </a:r>
            <a:r>
              <a:rPr lang="en-US" sz="1600" dirty="0" err="1">
                <a:latin typeface="+mj-lt"/>
              </a:rPr>
              <a:t>nếu</a:t>
            </a:r>
            <a:r>
              <a:rPr lang="en-US" sz="1600" dirty="0">
                <a:latin typeface="+mj-lt"/>
              </a:rPr>
              <a:t> y </a:t>
            </a:r>
            <a:r>
              <a:rPr lang="en-US" sz="1600" dirty="0" err="1">
                <a:latin typeface="+mj-lt"/>
              </a:rPr>
              <a:t>tá</a:t>
            </a:r>
            <a:r>
              <a:rPr lang="en-US" sz="1600" dirty="0">
                <a:latin typeface="+mj-lt"/>
              </a:rPr>
              <a:t> </a:t>
            </a:r>
            <a:r>
              <a:rPr lang="en-US" sz="1600" dirty="0" err="1">
                <a:latin typeface="+mj-lt"/>
              </a:rPr>
              <a:t>nghỉ</a:t>
            </a:r>
            <a:r>
              <a:rPr lang="en-US" sz="1600" dirty="0">
                <a:latin typeface="+mj-lt"/>
              </a:rPr>
              <a:t> 		</a:t>
            </a:r>
            <a:r>
              <a:rPr lang="en-US" sz="1600" dirty="0" err="1">
                <a:latin typeface="+mj-lt"/>
              </a:rPr>
              <a:t>ngày</a:t>
            </a:r>
            <a:r>
              <a:rPr lang="en-US" sz="1600" dirty="0">
                <a:latin typeface="+mj-lt"/>
              </a:rPr>
              <a:t> </a:t>
            </a:r>
            <a:r>
              <a:rPr lang="en-US" sz="1600" dirty="0" err="1">
                <a:latin typeface="+mj-lt"/>
              </a:rPr>
              <a:t>hôm</a:t>
            </a:r>
            <a:r>
              <a:rPr lang="en-US" sz="1600" dirty="0">
                <a:latin typeface="+mj-lt"/>
              </a:rPr>
              <a:t> nay, </a:t>
            </a:r>
            <a:r>
              <a:rPr lang="en-US" sz="1600" dirty="0" err="1">
                <a:latin typeface="+mj-lt"/>
              </a:rPr>
              <a:t>ngày</a:t>
            </a:r>
            <a:r>
              <a:rPr lang="en-US" sz="1600" dirty="0">
                <a:latin typeface="+mj-lt"/>
              </a:rPr>
              <a:t> </a:t>
            </a:r>
            <a:r>
              <a:rPr lang="en-US" sz="1600" dirty="0" err="1">
                <a:latin typeface="+mj-lt"/>
              </a:rPr>
              <a:t>mai</a:t>
            </a:r>
            <a:r>
              <a:rPr lang="en-US" sz="1600" dirty="0">
                <a:latin typeface="+mj-lt"/>
              </a:rPr>
              <a:t> y </a:t>
            </a:r>
            <a:r>
              <a:rPr lang="en-US" sz="1600" dirty="0" err="1">
                <a:latin typeface="+mj-lt"/>
              </a:rPr>
              <a:t>tá</a:t>
            </a:r>
            <a:r>
              <a:rPr lang="en-US" sz="1600" dirty="0">
                <a:latin typeface="+mj-lt"/>
              </a:rPr>
              <a:t> </a:t>
            </a:r>
            <a:r>
              <a:rPr lang="en-US" sz="1600" dirty="0" err="1">
                <a:latin typeface="+mj-lt"/>
              </a:rPr>
              <a:t>đó</a:t>
            </a:r>
            <a:r>
              <a:rPr lang="en-US" sz="1600" dirty="0">
                <a:latin typeface="+mj-lt"/>
              </a:rPr>
              <a:t> </a:t>
            </a:r>
            <a:r>
              <a:rPr lang="en-US" sz="1600" dirty="0" err="1">
                <a:latin typeface="+mj-lt"/>
              </a:rPr>
              <a:t>sẽ</a:t>
            </a:r>
            <a:r>
              <a:rPr lang="en-US" sz="1600" dirty="0">
                <a:latin typeface="+mj-lt"/>
              </a:rPr>
              <a:t> </a:t>
            </a:r>
            <a:r>
              <a:rPr lang="en-US" sz="1600" dirty="0" err="1">
                <a:latin typeface="+mj-lt"/>
              </a:rPr>
              <a:t>phải</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a:t>
            </a:r>
          </a:p>
          <a:p>
            <a:pPr>
              <a:spcBef>
                <a:spcPts val="0"/>
              </a:spcBef>
              <a:buNone/>
            </a:pPr>
            <a:endParaRPr lang="en-US" sz="1600" b="1" dirty="0">
              <a:latin typeface="+mj-lt"/>
            </a:endParaRPr>
          </a:p>
          <a:p>
            <a:pPr>
              <a:spcBef>
                <a:spcPts val="0"/>
              </a:spcBef>
              <a:buNone/>
            </a:pPr>
            <a:r>
              <a:rPr lang="en-US" sz="1600" b="1" dirty="0" err="1">
                <a:latin typeface="+mj-lt"/>
              </a:rPr>
              <a:t>Yêu</a:t>
            </a:r>
            <a:r>
              <a:rPr lang="en-US" sz="1600" b="1" dirty="0">
                <a:latin typeface="+mj-lt"/>
              </a:rPr>
              <a:t> </a:t>
            </a:r>
            <a:r>
              <a:rPr lang="en-US" sz="1600" b="1" dirty="0" err="1">
                <a:latin typeface="+mj-lt"/>
              </a:rPr>
              <a:t>cầu</a:t>
            </a:r>
            <a:r>
              <a:rPr lang="en-US" sz="1600" b="1" dirty="0">
                <a:latin typeface="+mj-lt"/>
              </a:rPr>
              <a:t>:</a:t>
            </a:r>
          </a:p>
          <a:p>
            <a:pPr>
              <a:spcBef>
                <a:spcPts val="0"/>
              </a:spcBef>
              <a:buNone/>
            </a:pPr>
            <a:r>
              <a:rPr lang="en-US" sz="1600" b="1" dirty="0">
                <a:latin typeface="+mj-lt"/>
              </a:rPr>
              <a:t>	</a:t>
            </a:r>
            <a:r>
              <a:rPr lang="en-US" sz="1600" dirty="0" err="1">
                <a:latin typeface="+mj-lt"/>
              </a:rPr>
              <a:t>Tính</a:t>
            </a:r>
            <a:r>
              <a:rPr lang="en-US" sz="1600" dirty="0">
                <a:latin typeface="+mj-lt"/>
              </a:rPr>
              <a:t> </a:t>
            </a:r>
            <a:r>
              <a:rPr lang="en-US" sz="1600" dirty="0" err="1">
                <a:latin typeface="+mj-lt"/>
              </a:rPr>
              <a:t>số</a:t>
            </a:r>
            <a:r>
              <a:rPr lang="en-US" sz="1600" dirty="0">
                <a:latin typeface="+mj-lt"/>
              </a:rPr>
              <a:t> </a:t>
            </a:r>
            <a:r>
              <a:rPr lang="en-US" sz="1600" dirty="0" err="1">
                <a:latin typeface="+mj-lt"/>
              </a:rPr>
              <a:t>cách</a:t>
            </a:r>
            <a:r>
              <a:rPr lang="en-US" sz="1600" dirty="0">
                <a:latin typeface="+mj-lt"/>
              </a:rPr>
              <a:t> </a:t>
            </a:r>
            <a:r>
              <a:rPr lang="en-US" sz="1600" dirty="0" err="1">
                <a:latin typeface="+mj-lt"/>
              </a:rPr>
              <a:t>có</a:t>
            </a:r>
            <a:r>
              <a:rPr lang="en-US" sz="1600" dirty="0">
                <a:latin typeface="+mj-lt"/>
              </a:rPr>
              <a:t> </a:t>
            </a:r>
            <a:r>
              <a:rPr lang="en-US" sz="1600" dirty="0" err="1">
                <a:latin typeface="+mj-lt"/>
              </a:rPr>
              <a:t>thể</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cho</a:t>
            </a:r>
            <a:r>
              <a:rPr lang="en-US" sz="1600" dirty="0">
                <a:latin typeface="+mj-lt"/>
              </a:rPr>
              <a:t> </a:t>
            </a:r>
            <a:r>
              <a:rPr lang="en-US" sz="1600" dirty="0" err="1">
                <a:latin typeface="+mj-lt"/>
              </a:rPr>
              <a:t>các</a:t>
            </a:r>
            <a:r>
              <a:rPr lang="en-US" sz="1600" dirty="0">
                <a:latin typeface="+mj-lt"/>
              </a:rPr>
              <a:t> y </a:t>
            </a:r>
            <a:r>
              <a:rPr lang="en-US" sz="1600" dirty="0" err="1">
                <a:latin typeface="+mj-lt"/>
              </a:rPr>
              <a:t>tá</a:t>
            </a:r>
            <a:r>
              <a:rPr lang="en-US" sz="1600" dirty="0">
                <a:latin typeface="+mj-lt"/>
              </a:rPr>
              <a:t>.</a:t>
            </a:r>
          </a:p>
          <a:p>
            <a:pPr>
              <a:spcBef>
                <a:spcPts val="0"/>
              </a:spcBef>
              <a:buNone/>
            </a:pPr>
            <a:endParaRPr lang="en-US" sz="1600" b="1" dirty="0">
              <a:latin typeface="+mj-lt"/>
            </a:endParaRPr>
          </a:p>
          <a:p>
            <a:pPr algn="l" rtl="0"/>
            <a:endParaRPr lang="en-US" sz="1600" b="0" i="0" dirty="0">
              <a:effectLst/>
              <a:latin typeface="+mj-lt"/>
            </a:endParaRPr>
          </a:p>
          <a:p>
            <a:pPr>
              <a:spcBef>
                <a:spcPts val="0"/>
              </a:spcBef>
              <a:buNone/>
            </a:pPr>
            <a:endParaRPr lang="en-US" sz="1600" b="1" dirty="0">
              <a:latin typeface="+mj-lt"/>
            </a:endParaRPr>
          </a:p>
        </p:txBody>
      </p:sp>
    </p:spTree>
    <p:extLst>
      <p:ext uri="{BB962C8B-B14F-4D97-AF65-F5344CB8AC3E}">
        <p14:creationId xmlns:p14="http://schemas.microsoft.com/office/powerpoint/2010/main" val="10955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lgn="l" rtl="0"/>
            <a:r>
              <a:rPr lang="en-US" sz="1600" b="1" i="0" dirty="0" smtClean="0">
                <a:effectLst/>
                <a:latin typeface="+mj-lt"/>
              </a:rPr>
              <a:t>Example</a:t>
            </a:r>
            <a:r>
              <a:rPr lang="en-US" sz="1600" b="1" i="0" dirty="0">
                <a:effectLst/>
                <a:latin typeface="+mj-lt"/>
              </a:rPr>
              <a:t>:</a:t>
            </a:r>
          </a:p>
          <a:p>
            <a:pPr algn="l" rtl="0"/>
            <a:endParaRPr lang="en-US" sz="1600" b="0" i="0" dirty="0">
              <a:effectLst/>
              <a:latin typeface="+mj-lt"/>
            </a:endParaRPr>
          </a:p>
          <a:p>
            <a:pPr lvl="1"/>
            <a:r>
              <a:rPr lang="en-US" sz="1600" b="1" i="0" dirty="0">
                <a:effectLst/>
                <a:latin typeface="+mj-lt"/>
              </a:rPr>
              <a:t>Input:</a:t>
            </a:r>
            <a:endParaRPr lang="en-US" sz="1600" b="0" i="0" dirty="0">
              <a:effectLst/>
              <a:latin typeface="+mj-lt"/>
            </a:endParaRPr>
          </a:p>
          <a:p>
            <a:pPr lvl="1"/>
            <a:r>
              <a:rPr lang="en-US" sz="1600" b="0" i="0" dirty="0">
                <a:effectLst/>
                <a:latin typeface="+mj-lt"/>
              </a:rPr>
              <a:t>6 2 3</a:t>
            </a:r>
          </a:p>
          <a:p>
            <a:pPr lvl="1"/>
            <a:endParaRPr lang="en-US" sz="1600" b="0" i="0" dirty="0">
              <a:effectLst/>
              <a:latin typeface="+mj-lt"/>
            </a:endParaRPr>
          </a:p>
          <a:p>
            <a:pPr lvl="1"/>
            <a:r>
              <a:rPr lang="en-US" sz="1600" b="1" i="0" dirty="0">
                <a:effectLst/>
                <a:latin typeface="+mj-lt"/>
              </a:rPr>
              <a:t>Output:</a:t>
            </a:r>
            <a:endParaRPr lang="en-US" sz="1600" b="0" i="0" dirty="0">
              <a:effectLst/>
              <a:latin typeface="+mj-lt"/>
            </a:endParaRPr>
          </a:p>
          <a:p>
            <a:pPr lvl="1"/>
            <a:r>
              <a:rPr lang="en-US" sz="1600" b="0" i="0" dirty="0">
                <a:effectLst/>
                <a:latin typeface="+mj-lt"/>
              </a:rPr>
              <a:t>4</a:t>
            </a:r>
          </a:p>
          <a:p>
            <a:pPr>
              <a:spcBef>
                <a:spcPts val="0"/>
              </a:spcBef>
              <a:buNone/>
            </a:pPr>
            <a:endParaRPr lang="en-US" sz="1600" b="1" dirty="0">
              <a:latin typeface="+mj-lt"/>
            </a:endParaRPr>
          </a:p>
        </p:txBody>
      </p:sp>
    </p:spTree>
    <p:extLst>
      <p:ext uri="{BB962C8B-B14F-4D97-AF65-F5344CB8AC3E}">
        <p14:creationId xmlns:p14="http://schemas.microsoft.com/office/powerpoint/2010/main" val="1361555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Nurse – Dynamic Programming Algorithm</a:t>
            </a:r>
            <a:endParaRPr b="1" dirty="0">
              <a:latin typeface="+mj-lt"/>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mc:Choice xmlns:a14="http://schemas.microsoft.com/office/drawing/2010/main" Requires="a14">
          <p:sp>
            <p:nvSpPr>
              <p:cNvPr id="5" name="Google Shape;85;p1"/>
              <p:cNvSpPr txBox="1">
                <a:spLocks noGrp="1"/>
              </p:cNvSpPr>
              <p:nvPr>
                <p:ph type="body" idx="1"/>
              </p:nvPr>
            </p:nvSpPr>
            <p:spPr>
              <a:xfrm>
                <a:off x="157316" y="616486"/>
                <a:ext cx="11860511" cy="6111551"/>
              </a:xfrm>
              <a:prstGeom prst="rect">
                <a:avLst/>
              </a:prstGeom>
              <a:noFill/>
              <a:ln>
                <a:noFill/>
              </a:ln>
            </p:spPr>
            <p:txBody>
              <a:bodyPr spcFirstLastPara="1" wrap="square" lIns="91425" tIns="45700" rIns="91425" bIns="45700" anchor="t" anchorCtr="0">
                <a:noAutofit/>
              </a:bodyPr>
              <a:lstStyle/>
              <a:p>
                <a:pPr marL="285750" indent="-285750">
                  <a:spcBef>
                    <a:spcPts val="0"/>
                  </a:spcBef>
                </a:pPr>
                <a:r>
                  <a:rPr lang="en-US" sz="1600" dirty="0" smtClean="0">
                    <a:latin typeface="+mj-lt"/>
                  </a:rPr>
                  <a:t>Xác </a:t>
                </a:r>
                <a:r>
                  <a:rPr lang="en-US" sz="1600" dirty="0" err="1">
                    <a:latin typeface="+mj-lt"/>
                  </a:rPr>
                  <a:t>định</a:t>
                </a:r>
                <a:r>
                  <a:rPr lang="en-US" sz="1600" dirty="0">
                    <a:latin typeface="+mj-lt"/>
                  </a:rPr>
                  <a:t> </a:t>
                </a:r>
                <a:r>
                  <a:rPr lang="en-US" sz="1600" dirty="0" err="1">
                    <a:latin typeface="+mj-lt"/>
                  </a:rPr>
                  <a:t>bài</a:t>
                </a:r>
                <a:r>
                  <a:rPr lang="en-US" sz="1600" dirty="0">
                    <a:latin typeface="+mj-lt"/>
                  </a:rPr>
                  <a:t> </a:t>
                </a:r>
                <a:r>
                  <a:rPr lang="en-US" sz="1600" dirty="0" err="1">
                    <a:latin typeface="+mj-lt"/>
                  </a:rPr>
                  <a:t>toán</a:t>
                </a:r>
                <a:r>
                  <a:rPr lang="en-US" sz="1600" dirty="0">
                    <a:latin typeface="+mj-lt"/>
                  </a:rPr>
                  <a:t> </a:t>
                </a:r>
                <a:r>
                  <a:rPr lang="en-US" sz="1600" dirty="0" smtClean="0">
                    <a:latin typeface="+mj-lt"/>
                  </a:rPr>
                  <a:t>con:</a:t>
                </a:r>
              </a:p>
              <a:p>
                <a:pPr marL="742950" lvl="1" indent="-285750">
                  <a:spcBef>
                    <a:spcPts val="0"/>
                  </a:spcBef>
                </a:pPr>
                <a:r>
                  <a:rPr lang="en-US" sz="1600" dirty="0" err="1" smtClean="0">
                    <a:latin typeface="+mj-lt"/>
                  </a:rPr>
                  <a:t>Gọi</a:t>
                </a:r>
                <a:r>
                  <a:rPr lang="en-US" sz="1600" dirty="0" smtClean="0">
                    <a:latin typeface="+mj-lt"/>
                  </a:rPr>
                  <a:t> </a:t>
                </a:r>
                <a:r>
                  <a:rPr lang="en-US" sz="1600" i="1" dirty="0" smtClean="0">
                    <a:latin typeface="+mj-lt"/>
                  </a:rPr>
                  <a:t>S</a:t>
                </a:r>
                <a:r>
                  <a:rPr lang="en-US" sz="1600" dirty="0" smtClean="0">
                    <a:latin typeface="+mj-lt"/>
                  </a:rPr>
                  <a:t>0[</a:t>
                </a:r>
                <a:r>
                  <a:rPr lang="en-US" sz="1600" dirty="0" err="1" smtClean="0">
                    <a:latin typeface="+mj-lt"/>
                  </a:rPr>
                  <a:t>i</a:t>
                </a:r>
                <a:r>
                  <a:rPr lang="en-US" sz="1600" dirty="0" smtClean="0">
                    <a:latin typeface="+mj-lt"/>
                  </a:rPr>
                  <a:t>] </a:t>
                </a:r>
                <a:r>
                  <a:rPr lang="en-US" sz="1600" dirty="0" err="1">
                    <a:latin typeface="+mj-lt"/>
                  </a:rPr>
                  <a:t>là</a:t>
                </a:r>
                <a:r>
                  <a:rPr lang="en-US" sz="1600" dirty="0">
                    <a:latin typeface="+mj-lt"/>
                  </a:rPr>
                  <a:t> </a:t>
                </a:r>
                <a:r>
                  <a:rPr lang="en-US" sz="1600" dirty="0" err="1">
                    <a:latin typeface="+mj-lt"/>
                  </a:rPr>
                  <a:t>số</a:t>
                </a:r>
                <a:r>
                  <a:rPr lang="en-US" sz="1600" dirty="0">
                    <a:latin typeface="+mj-lt"/>
                  </a:rPr>
                  <a:t> </a:t>
                </a:r>
                <a:r>
                  <a:rPr lang="en-US" sz="1600" dirty="0" err="1">
                    <a:latin typeface="+mj-lt"/>
                  </a:rPr>
                  <a:t>cách</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đến</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và</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là</a:t>
                </a:r>
                <a:r>
                  <a:rPr lang="en-US" sz="1600" dirty="0">
                    <a:latin typeface="+mj-lt"/>
                  </a:rPr>
                  <a:t> </a:t>
                </a:r>
                <a:r>
                  <a:rPr lang="en-US" sz="1600" dirty="0" err="1">
                    <a:latin typeface="+mj-lt"/>
                  </a:rPr>
                  <a:t>ngày</a:t>
                </a:r>
                <a:r>
                  <a:rPr lang="en-US" sz="1600" dirty="0">
                    <a:latin typeface="+mj-lt"/>
                  </a:rPr>
                  <a:t> </a:t>
                </a:r>
                <a:r>
                  <a:rPr lang="en-US" sz="1600" dirty="0" err="1" smtClean="0">
                    <a:latin typeface="+mj-lt"/>
                  </a:rPr>
                  <a:t>nghỉ</a:t>
                </a:r>
                <a:r>
                  <a:rPr lang="en-US" sz="1600" dirty="0" smtClean="0">
                    <a:latin typeface="+mj-lt"/>
                  </a:rPr>
                  <a:t>.</a:t>
                </a:r>
              </a:p>
              <a:p>
                <a:pPr marL="742950" lvl="1" indent="-285750">
                  <a:spcBef>
                    <a:spcPts val="0"/>
                  </a:spcBef>
                </a:pPr>
                <a:r>
                  <a:rPr lang="en-US" sz="1600" dirty="0" err="1" smtClean="0">
                    <a:latin typeface="+mj-lt"/>
                  </a:rPr>
                  <a:t>Gọi</a:t>
                </a:r>
                <a:r>
                  <a:rPr lang="en-US" sz="1600" dirty="0" smtClean="0">
                    <a:latin typeface="+mj-lt"/>
                  </a:rPr>
                  <a:t> </a:t>
                </a:r>
                <a:r>
                  <a:rPr lang="en-US" sz="1600" i="1" dirty="0" smtClean="0">
                    <a:latin typeface="+mj-lt"/>
                  </a:rPr>
                  <a:t>S</a:t>
                </a:r>
                <a:r>
                  <a:rPr lang="en-US" sz="1600" dirty="0" smtClean="0">
                    <a:latin typeface="+mj-lt"/>
                  </a:rPr>
                  <a:t>1[</a:t>
                </a:r>
                <a:r>
                  <a:rPr lang="en-US" sz="1600" dirty="0" err="1" smtClean="0">
                    <a:latin typeface="+mj-lt"/>
                  </a:rPr>
                  <a:t>i</a:t>
                </a:r>
                <a:r>
                  <a:rPr lang="en-US" sz="1600" dirty="0" smtClean="0">
                    <a:latin typeface="+mj-lt"/>
                  </a:rPr>
                  <a:t>] </a:t>
                </a:r>
                <a:r>
                  <a:rPr lang="en-US" sz="1600" dirty="0" err="1">
                    <a:latin typeface="+mj-lt"/>
                  </a:rPr>
                  <a:t>là</a:t>
                </a:r>
                <a:r>
                  <a:rPr lang="en-US" sz="1600" dirty="0">
                    <a:latin typeface="+mj-lt"/>
                  </a:rPr>
                  <a:t> </a:t>
                </a:r>
                <a:r>
                  <a:rPr lang="en-US" sz="1600" dirty="0" err="1">
                    <a:latin typeface="+mj-lt"/>
                  </a:rPr>
                  <a:t>số</a:t>
                </a:r>
                <a:r>
                  <a:rPr lang="en-US" sz="1600" dirty="0">
                    <a:latin typeface="+mj-lt"/>
                  </a:rPr>
                  <a:t> </a:t>
                </a:r>
                <a:r>
                  <a:rPr lang="en-US" sz="1600" dirty="0" err="1">
                    <a:latin typeface="+mj-lt"/>
                  </a:rPr>
                  <a:t>cách</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đến</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và</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là</a:t>
                </a:r>
                <a:r>
                  <a:rPr lang="en-US" sz="1600" dirty="0">
                    <a:latin typeface="+mj-lt"/>
                  </a:rPr>
                  <a:t> </a:t>
                </a:r>
                <a:r>
                  <a:rPr lang="en-US" sz="1600" dirty="0" err="1">
                    <a:latin typeface="+mj-lt"/>
                  </a:rPr>
                  <a:t>ngày</a:t>
                </a:r>
                <a:r>
                  <a:rPr lang="en-US" sz="1600" dirty="0">
                    <a:latin typeface="+mj-lt"/>
                  </a:rPr>
                  <a:t> </a:t>
                </a:r>
                <a:r>
                  <a:rPr lang="en-US" sz="1600" dirty="0" err="1" smtClean="0">
                    <a:latin typeface="+mj-lt"/>
                  </a:rPr>
                  <a:t>làm</a:t>
                </a:r>
                <a:r>
                  <a:rPr lang="en-US" sz="1600" dirty="0" smtClean="0">
                    <a:latin typeface="+mj-lt"/>
                  </a:rPr>
                  <a:t> </a:t>
                </a:r>
                <a:r>
                  <a:rPr lang="en-US" sz="1600" dirty="0" err="1">
                    <a:latin typeface="+mj-lt"/>
                  </a:rPr>
                  <a:t>việc</a:t>
                </a:r>
                <a:r>
                  <a:rPr lang="en-US" sz="1600" dirty="0">
                    <a:latin typeface="+mj-lt"/>
                  </a:rPr>
                  <a:t>.  </a:t>
                </a:r>
                <a:endParaRPr lang="en-US" sz="1600" dirty="0" smtClean="0">
                  <a:latin typeface="+mj-lt"/>
                </a:endParaRPr>
              </a:p>
              <a:p>
                <a:pPr marL="285750" indent="-285750">
                  <a:spcBef>
                    <a:spcPts val="0"/>
                  </a:spcBef>
                </a:pPr>
                <a:r>
                  <a:rPr lang="en-US" sz="1600" dirty="0" err="1" smtClean="0">
                    <a:latin typeface="+mj-lt"/>
                  </a:rPr>
                  <a:t>Khởi</a:t>
                </a:r>
                <a:r>
                  <a:rPr lang="en-US" sz="1600" dirty="0" smtClean="0">
                    <a:latin typeface="+mj-lt"/>
                  </a:rPr>
                  <a:t> </a:t>
                </a:r>
                <a:r>
                  <a:rPr lang="en-US" sz="1600" dirty="0" err="1" smtClean="0">
                    <a:latin typeface="+mj-lt"/>
                  </a:rPr>
                  <a:t>tạo</a:t>
                </a:r>
                <a:r>
                  <a:rPr lang="en-US" sz="1600" dirty="0" smtClean="0">
                    <a:latin typeface="+mj-lt"/>
                  </a:rPr>
                  <a:t>:</a:t>
                </a:r>
              </a:p>
              <a:p>
                <a:pPr marL="742950" lvl="1" indent="-285750">
                  <a:spcBef>
                    <a:spcPts val="0"/>
                  </a:spcBef>
                </a:pPr>
                <a:r>
                  <a:rPr lang="en-US" sz="1600" i="1" dirty="0" smtClean="0">
                    <a:latin typeface="+mj-lt"/>
                  </a:rPr>
                  <a:t>S</a:t>
                </a:r>
                <a:r>
                  <a:rPr lang="en-US" sz="1600" dirty="0" smtClean="0">
                    <a:latin typeface="+mj-lt"/>
                  </a:rPr>
                  <a:t>0[</a:t>
                </a:r>
                <a:r>
                  <a:rPr lang="en-US" sz="1600" dirty="0" err="1" smtClean="0">
                    <a:latin typeface="+mj-lt"/>
                  </a:rPr>
                  <a:t>i</a:t>
                </a:r>
                <a:r>
                  <a:rPr lang="en-US" sz="1600" dirty="0" smtClean="0">
                    <a:latin typeface="+mj-lt"/>
                  </a:rPr>
                  <a:t>] = </a:t>
                </a:r>
                <a:r>
                  <a:rPr lang="en-US" sz="1600" i="1" dirty="0" smtClean="0">
                    <a:latin typeface="+mj-lt"/>
                  </a:rPr>
                  <a:t>S</a:t>
                </a:r>
                <a:r>
                  <a:rPr lang="en-US" sz="1600" dirty="0" smtClean="0">
                    <a:latin typeface="+mj-lt"/>
                  </a:rPr>
                  <a:t>1[</a:t>
                </a:r>
                <a:r>
                  <a:rPr lang="en-US" sz="1600" dirty="0" err="1" smtClean="0">
                    <a:latin typeface="+mj-lt"/>
                  </a:rPr>
                  <a:t>i</a:t>
                </a:r>
                <a:r>
                  <a:rPr lang="en-US" sz="1600" dirty="0" smtClean="0">
                    <a:latin typeface="+mj-lt"/>
                  </a:rPr>
                  <a:t>] = 0, </a:t>
                </a:r>
                <a:r>
                  <a:rPr lang="en-US" sz="1600" dirty="0" err="1" smtClean="0">
                    <a:latin typeface="+mj-lt"/>
                  </a:rPr>
                  <a:t>với</a:t>
                </a:r>
                <a:r>
                  <a:rPr lang="en-US" sz="1600" dirty="0" smtClean="0">
                    <a:latin typeface="+mj-lt"/>
                  </a:rPr>
                  <a:t> </a:t>
                </a:r>
                <a:r>
                  <a:rPr lang="en-US" sz="1600" dirty="0" err="1" smtClean="0">
                    <a:latin typeface="+mj-lt"/>
                  </a:rPr>
                  <a:t>mọi</a:t>
                </a:r>
                <a:r>
                  <a:rPr lang="en-US" sz="1600" dirty="0" smtClean="0">
                    <a:latin typeface="+mj-lt"/>
                  </a:rPr>
                  <a:t> </a:t>
                </a:r>
                <a:r>
                  <a:rPr lang="en-US" sz="1600" dirty="0" err="1" smtClean="0">
                    <a:latin typeface="+mj-lt"/>
                  </a:rPr>
                  <a:t>i</a:t>
                </a:r>
                <a:r>
                  <a:rPr lang="en-US" sz="1600" dirty="0" smtClean="0">
                    <a:latin typeface="+mj-lt"/>
                  </a:rPr>
                  <a:t> = 1,. . . , </a:t>
                </a:r>
                <a:r>
                  <a:rPr lang="en-US" sz="1600" i="1" dirty="0" smtClean="0">
                    <a:latin typeface="+mj-lt"/>
                  </a:rPr>
                  <a:t>n</a:t>
                </a:r>
              </a:p>
              <a:p>
                <a:pPr marL="742950" lvl="1" indent="-285750">
                  <a:spcBef>
                    <a:spcPts val="0"/>
                  </a:spcBef>
                </a:pPr>
                <a:r>
                  <a:rPr lang="en-US" sz="1600" i="1" dirty="0" smtClean="0">
                    <a:latin typeface="+mj-lt"/>
                  </a:rPr>
                  <a:t>S</a:t>
                </a:r>
                <a:r>
                  <a:rPr lang="en-US" sz="1600" dirty="0" smtClean="0">
                    <a:latin typeface="+mj-lt"/>
                  </a:rPr>
                  <a:t>0[1] = 1, </a:t>
                </a:r>
                <a:r>
                  <a:rPr lang="en-US" sz="1600" i="1" dirty="0" smtClean="0">
                    <a:latin typeface="+mj-lt"/>
                  </a:rPr>
                  <a:t>S</a:t>
                </a:r>
                <a:r>
                  <a:rPr lang="en-US" sz="1600" dirty="0" smtClean="0">
                    <a:latin typeface="+mj-lt"/>
                  </a:rPr>
                  <a:t>1[k1] = 1, </a:t>
                </a:r>
                <a:r>
                  <a:rPr lang="en-US" sz="1600" i="1" dirty="0" smtClean="0">
                    <a:latin typeface="+mj-lt"/>
                  </a:rPr>
                  <a:t>S</a:t>
                </a:r>
                <a:r>
                  <a:rPr lang="en-US" sz="1600" dirty="0" smtClean="0">
                    <a:latin typeface="+mj-lt"/>
                  </a:rPr>
                  <a:t>0[0] = 1</a:t>
                </a:r>
              </a:p>
              <a:p>
                <a:pPr marL="285750" indent="-285750">
                  <a:spcBef>
                    <a:spcPts val="0"/>
                  </a:spcBef>
                </a:pPr>
                <a:r>
                  <a:rPr lang="en-US" sz="1600" dirty="0" err="1" smtClean="0">
                    <a:latin typeface="+mj-lt"/>
                  </a:rPr>
                  <a:t>Công</a:t>
                </a:r>
                <a:r>
                  <a:rPr lang="en-US" sz="1600" dirty="0" smtClean="0">
                    <a:latin typeface="+mj-lt"/>
                  </a:rPr>
                  <a:t> </a:t>
                </a:r>
                <a:r>
                  <a:rPr lang="en-US" sz="1600" dirty="0" err="1" smtClean="0">
                    <a:latin typeface="+mj-lt"/>
                  </a:rPr>
                  <a:t>thức</a:t>
                </a:r>
                <a:r>
                  <a:rPr lang="en-US" sz="1600" dirty="0" smtClean="0">
                    <a:latin typeface="+mj-lt"/>
                  </a:rPr>
                  <a:t> </a:t>
                </a:r>
                <a:r>
                  <a:rPr lang="en-US" sz="1600" dirty="0" err="1" smtClean="0">
                    <a:latin typeface="+mj-lt"/>
                  </a:rPr>
                  <a:t>quy</a:t>
                </a:r>
                <a:r>
                  <a:rPr lang="en-US" sz="1600" dirty="0" smtClean="0">
                    <a:latin typeface="+mj-lt"/>
                  </a:rPr>
                  <a:t> </a:t>
                </a:r>
                <a:r>
                  <a:rPr lang="en-US" sz="1600" dirty="0" err="1" smtClean="0">
                    <a:latin typeface="+mj-lt"/>
                  </a:rPr>
                  <a:t>hoạch</a:t>
                </a:r>
                <a:r>
                  <a:rPr lang="en-US" sz="1600" dirty="0" smtClean="0">
                    <a:latin typeface="+mj-lt"/>
                  </a:rPr>
                  <a:t> </a:t>
                </a:r>
                <a:r>
                  <a:rPr lang="en-US" sz="1600" dirty="0" err="1" smtClean="0">
                    <a:latin typeface="+mj-lt"/>
                  </a:rPr>
                  <a:t>động</a:t>
                </a:r>
                <a:r>
                  <a:rPr lang="en-US" sz="1600" dirty="0" smtClean="0">
                    <a:latin typeface="+mj-lt"/>
                  </a:rPr>
                  <a:t>:</a:t>
                </a:r>
                <a:endParaRPr lang="en-US" sz="1600" dirty="0">
                  <a:latin typeface="+mj-lt"/>
                </a:endParaRPr>
              </a:p>
              <a:p>
                <a:pPr>
                  <a:spcBef>
                    <a:spcPts val="0"/>
                  </a:spcBef>
                  <a:buNone/>
                </a:pPr>
                <a:r>
                  <a:rPr lang="en-US" sz="1600" dirty="0">
                    <a:latin typeface="+mj-lt"/>
                  </a:rPr>
                  <a:t>	</a:t>
                </a:r>
                <a:r>
                  <a:rPr lang="en-US" sz="1600" i="1" dirty="0" smtClean="0">
                    <a:latin typeface="+mj-lt"/>
                  </a:rPr>
                  <a:t>S</a:t>
                </a:r>
                <a:r>
                  <a:rPr lang="en-US" sz="1600" dirty="0" smtClean="0">
                    <a:latin typeface="+mj-lt"/>
                  </a:rPr>
                  <a:t>0[</a:t>
                </a:r>
                <a:r>
                  <a:rPr lang="en-US" sz="1600" dirty="0" err="1" smtClean="0">
                    <a:latin typeface="+mj-lt"/>
                  </a:rPr>
                  <a:t>i</a:t>
                </a:r>
                <a:r>
                  <a:rPr lang="en-US" sz="1600" dirty="0" smtClean="0">
                    <a:latin typeface="+mj-lt"/>
                  </a:rPr>
                  <a:t>] </a:t>
                </a:r>
                <a:r>
                  <a:rPr lang="en-US" sz="1600" dirty="0">
                    <a:latin typeface="+mj-lt"/>
                  </a:rPr>
                  <a:t>= </a:t>
                </a:r>
                <a:r>
                  <a:rPr lang="en-US" sz="1600" i="1" dirty="0" smtClean="0">
                    <a:latin typeface="+mj-lt"/>
                  </a:rPr>
                  <a:t>S</a:t>
                </a:r>
                <a:r>
                  <a:rPr lang="en-US" sz="1600" dirty="0" smtClean="0">
                    <a:latin typeface="+mj-lt"/>
                  </a:rPr>
                  <a:t>1[i-1];</a:t>
                </a:r>
                <a:endParaRPr lang="en-US" sz="1600" dirty="0">
                  <a:latin typeface="+mj-lt"/>
                </a:endParaRPr>
              </a:p>
              <a:p>
                <a:pPr>
                  <a:spcBef>
                    <a:spcPts val="0"/>
                  </a:spcBef>
                  <a:buNone/>
                </a:pPr>
                <a:r>
                  <a:rPr lang="en-US" sz="1600" dirty="0">
                    <a:latin typeface="+mj-lt"/>
                  </a:rPr>
                  <a:t>	</a:t>
                </a:r>
                <a:r>
                  <a:rPr lang="en-US" sz="1600" i="1" dirty="0" smtClean="0">
                    <a:latin typeface="+mj-lt"/>
                  </a:rPr>
                  <a:t>S</a:t>
                </a:r>
                <a:r>
                  <a:rPr lang="en-US" sz="1600" dirty="0" smtClean="0">
                    <a:latin typeface="+mj-lt"/>
                  </a:rPr>
                  <a:t>1[</a:t>
                </a:r>
                <a:r>
                  <a:rPr lang="en-US" sz="1600" dirty="0" err="1" smtClean="0">
                    <a:latin typeface="+mj-lt"/>
                  </a:rPr>
                  <a:t>i</a:t>
                </a:r>
                <a:r>
                  <a:rPr lang="en-US" sz="1600" dirty="0" smtClean="0">
                    <a:latin typeface="+mj-lt"/>
                  </a:rPr>
                  <a:t>] </a:t>
                </a:r>
                <a:r>
                  <a:rPr lang="en-US" sz="1600" dirty="0">
                    <a:latin typeface="+mj-lt"/>
                  </a:rPr>
                  <a:t>= </a:t>
                </a:r>
                <a14:m>
                  <m:oMath xmlns:m="http://schemas.openxmlformats.org/officeDocument/2006/math">
                    <m:nary>
                      <m:naryPr>
                        <m:chr m:val="∑"/>
                        <m:ctrlPr>
                          <a:rPr lang="en-US" sz="1600" i="1">
                            <a:latin typeface="+mj-lt"/>
                          </a:rPr>
                        </m:ctrlPr>
                      </m:naryPr>
                      <m:sub>
                        <m:r>
                          <m:rPr>
                            <m:brk m:alnAt="23"/>
                          </m:rPr>
                          <a:rPr lang="en-US" sz="1600" i="1">
                            <a:latin typeface="+mj-lt"/>
                          </a:rPr>
                          <m:t>𝑗</m:t>
                        </m:r>
                        <m:r>
                          <a:rPr lang="en-US" sz="1600" i="1">
                            <a:latin typeface="+mj-lt"/>
                          </a:rPr>
                          <m:t>=</m:t>
                        </m:r>
                        <m:r>
                          <a:rPr lang="en-US" sz="1600" i="1">
                            <a:latin typeface="+mj-lt"/>
                          </a:rPr>
                          <m:t>𝑘</m:t>
                        </m:r>
                        <m:r>
                          <a:rPr lang="en-US" sz="1600" i="1">
                            <a:latin typeface="+mj-lt"/>
                          </a:rPr>
                          <m:t>1</m:t>
                        </m:r>
                      </m:sub>
                      <m:sup>
                        <m:r>
                          <a:rPr lang="en-US" sz="1600" i="1">
                            <a:latin typeface="+mj-lt"/>
                          </a:rPr>
                          <m:t>𝑘</m:t>
                        </m:r>
                        <m:r>
                          <a:rPr lang="en-US" sz="1600" i="1">
                            <a:latin typeface="+mj-lt"/>
                          </a:rPr>
                          <m:t>2</m:t>
                        </m:r>
                      </m:sup>
                      <m:e>
                        <m:r>
                          <a:rPr lang="en-US" sz="1600" b="0" i="1" smtClean="0">
                            <a:latin typeface="Cambria Math" panose="02040503050406030204" pitchFamily="18" charset="0"/>
                          </a:rPr>
                          <m:t>𝑆</m:t>
                        </m:r>
                        <m:r>
                          <a:rPr lang="en-US" sz="1600" b="0" i="1" smtClean="0">
                            <a:latin typeface="Cambria Math" panose="02040503050406030204" pitchFamily="18" charset="0"/>
                          </a:rPr>
                          <m:t>0</m:t>
                        </m:r>
                        <m:d>
                          <m:dPr>
                            <m:begChr m:val="["/>
                            <m:endChr m:val="]"/>
                            <m:ctrlPr>
                              <a:rPr lang="en-US" sz="1600" i="1">
                                <a:latin typeface="+mj-lt"/>
                              </a:rPr>
                            </m:ctrlPr>
                          </m:dPr>
                          <m:e>
                            <m:r>
                              <a:rPr lang="en-US" sz="1600" i="1">
                                <a:latin typeface="+mj-lt"/>
                              </a:rPr>
                              <m:t>𝑖</m:t>
                            </m:r>
                            <m:r>
                              <a:rPr lang="en-US" sz="1600" i="1">
                                <a:latin typeface="+mj-lt"/>
                              </a:rPr>
                              <m:t>−</m:t>
                            </m:r>
                            <m:r>
                              <a:rPr lang="en-US" sz="1600" i="1">
                                <a:latin typeface="+mj-lt"/>
                              </a:rPr>
                              <m:t>𝑗</m:t>
                            </m:r>
                          </m:e>
                        </m:d>
                      </m:e>
                    </m:nary>
                  </m:oMath>
                </a14:m>
                <a:r>
                  <a:rPr lang="en-US" sz="1600" dirty="0" smtClean="0">
                    <a:latin typeface="+mj-lt"/>
                  </a:rPr>
                  <a:t>;</a:t>
                </a:r>
              </a:p>
              <a:p>
                <a:pPr>
                  <a:spcBef>
                    <a:spcPts val="0"/>
                  </a:spcBef>
                </a:pPr>
                <a:r>
                  <a:rPr lang="en-US" sz="1600" dirty="0" smtClean="0">
                    <a:latin typeface="+mj-lt"/>
                  </a:rPr>
                  <a:t>Kết </a:t>
                </a:r>
                <a:r>
                  <a:rPr lang="en-US" sz="1600" dirty="0" err="1">
                    <a:latin typeface="+mj-lt"/>
                  </a:rPr>
                  <a:t>quả</a:t>
                </a:r>
                <a:r>
                  <a:rPr lang="en-US" sz="1600" dirty="0">
                    <a:latin typeface="+mj-lt"/>
                  </a:rPr>
                  <a:t>:</a:t>
                </a:r>
              </a:p>
              <a:p>
                <a:pPr marL="114300" indent="0">
                  <a:spcBef>
                    <a:spcPts val="0"/>
                  </a:spcBef>
                  <a:buNone/>
                </a:pPr>
                <a:r>
                  <a:rPr lang="en-US" sz="1600" dirty="0">
                    <a:latin typeface="+mj-lt"/>
                  </a:rPr>
                  <a:t>	</a:t>
                </a:r>
                <a:r>
                  <a:rPr lang="en-US" sz="1600" i="1" dirty="0" smtClean="0">
                    <a:latin typeface="+mj-lt"/>
                  </a:rPr>
                  <a:t>S</a:t>
                </a:r>
                <a:r>
                  <a:rPr lang="en-US" sz="1600" dirty="0" smtClean="0">
                    <a:latin typeface="+mj-lt"/>
                  </a:rPr>
                  <a:t>0[</a:t>
                </a:r>
                <a:r>
                  <a:rPr lang="en-US" sz="1600" i="1" dirty="0">
                    <a:latin typeface="+mj-lt"/>
                  </a:rPr>
                  <a:t>n</a:t>
                </a:r>
                <a:r>
                  <a:rPr lang="en-US" sz="1600" dirty="0" smtClean="0">
                    <a:latin typeface="+mj-lt"/>
                  </a:rPr>
                  <a:t>] </a:t>
                </a:r>
                <a:r>
                  <a:rPr lang="en-US" sz="1600" dirty="0">
                    <a:latin typeface="+mj-lt"/>
                  </a:rPr>
                  <a:t>+ </a:t>
                </a:r>
                <a:r>
                  <a:rPr lang="en-US" sz="1600" i="1" dirty="0" smtClean="0">
                    <a:latin typeface="+mj-lt"/>
                  </a:rPr>
                  <a:t>S</a:t>
                </a:r>
                <a:r>
                  <a:rPr lang="en-US" sz="1600" dirty="0" smtClean="0">
                    <a:latin typeface="+mj-lt"/>
                  </a:rPr>
                  <a:t>1[</a:t>
                </a:r>
                <a:r>
                  <a:rPr lang="en-US" sz="1600" i="1" dirty="0" smtClean="0">
                    <a:latin typeface="+mj-lt"/>
                  </a:rPr>
                  <a:t>n</a:t>
                </a:r>
                <a:r>
                  <a:rPr lang="en-US" sz="1600" dirty="0" smtClean="0">
                    <a:latin typeface="+mj-lt"/>
                  </a:rPr>
                  <a:t>];</a:t>
                </a:r>
                <a:endParaRPr lang="en-US" sz="1600" dirty="0">
                  <a:latin typeface="+mj-lt"/>
                </a:endParaRPr>
              </a:p>
              <a:p>
                <a:pPr>
                  <a:spcBef>
                    <a:spcPts val="0"/>
                  </a:spcBef>
                </a:pPr>
                <a:r>
                  <a:rPr lang="en-US" sz="1600" dirty="0" err="1">
                    <a:latin typeface="+mj-lt"/>
                  </a:rPr>
                  <a:t>Độ</a:t>
                </a:r>
                <a:r>
                  <a:rPr lang="en-US" sz="1600" dirty="0">
                    <a:latin typeface="+mj-lt"/>
                  </a:rPr>
                  <a:t> </a:t>
                </a:r>
                <a:r>
                  <a:rPr lang="en-US" sz="1600" dirty="0" err="1">
                    <a:latin typeface="+mj-lt"/>
                  </a:rPr>
                  <a:t>phức</a:t>
                </a:r>
                <a:r>
                  <a:rPr lang="en-US" sz="1600" dirty="0">
                    <a:latin typeface="+mj-lt"/>
                  </a:rPr>
                  <a:t> </a:t>
                </a:r>
                <a:r>
                  <a:rPr lang="en-US" sz="1600" dirty="0" err="1">
                    <a:latin typeface="+mj-lt"/>
                  </a:rPr>
                  <a:t>tạp</a:t>
                </a:r>
                <a:r>
                  <a:rPr lang="en-US" sz="1600" dirty="0">
                    <a:latin typeface="+mj-lt"/>
                  </a:rPr>
                  <a:t>:</a:t>
                </a:r>
              </a:p>
              <a:p>
                <a:pPr>
                  <a:spcBef>
                    <a:spcPts val="0"/>
                  </a:spcBef>
                  <a:buNone/>
                </a:pPr>
                <a:r>
                  <a:rPr lang="en-US" sz="1600" dirty="0">
                    <a:latin typeface="+mj-lt"/>
                  </a:rPr>
                  <a:t>	</a:t>
                </a:r>
                <a:r>
                  <a:rPr lang="en-US" sz="1600" dirty="0" smtClean="0">
                    <a:latin typeface="+mj-lt"/>
                  </a:rPr>
                  <a:t>	O</a:t>
                </a:r>
                <a:r>
                  <a:rPr lang="en-US" sz="1600" dirty="0">
                    <a:latin typeface="+mj-lt"/>
                  </a:rPr>
                  <a:t>(</a:t>
                </a:r>
                <a14:m>
                  <m:oMath xmlns:m="http://schemas.openxmlformats.org/officeDocument/2006/math">
                    <m:sSup>
                      <m:sSupPr>
                        <m:ctrlPr>
                          <a:rPr lang="en-US" sz="1600" i="1">
                            <a:latin typeface="+mj-lt"/>
                          </a:rPr>
                        </m:ctrlPr>
                      </m:sSupPr>
                      <m:e>
                        <m:r>
                          <a:rPr lang="en-US" sz="1600" i="1">
                            <a:latin typeface="+mj-lt"/>
                          </a:rPr>
                          <m:t>𝑛</m:t>
                        </m:r>
                      </m:e>
                      <m:sup>
                        <m:r>
                          <a:rPr lang="en-US" sz="1600" i="1">
                            <a:latin typeface="+mj-lt"/>
                          </a:rPr>
                          <m:t>2</m:t>
                        </m:r>
                      </m:sup>
                    </m:sSup>
                  </m:oMath>
                </a14:m>
                <a:r>
                  <a:rPr lang="en-US" sz="1600" dirty="0">
                    <a:latin typeface="+mj-lt"/>
                  </a:rPr>
                  <a:t>).</a:t>
                </a:r>
              </a:p>
            </p:txBody>
          </p:sp>
        </mc:Choice>
        <mc:Fallback>
          <p:sp>
            <p:nvSpPr>
              <p:cNvPr id="5" name="Google Shape;85;p1"/>
              <p:cNvSpPr txBox="1">
                <a:spLocks noGrp="1" noRot="1" noChangeAspect="1" noMove="1" noResize="1" noEditPoints="1" noAdjustHandles="1" noChangeArrowheads="1" noChangeShapeType="1" noTextEdit="1"/>
              </p:cNvSpPr>
              <p:nvPr>
                <p:ph type="body" idx="1"/>
              </p:nvPr>
            </p:nvSpPr>
            <p:spPr>
              <a:xfrm>
                <a:off x="157316" y="616486"/>
                <a:ext cx="11860511" cy="6111551"/>
              </a:xfrm>
              <a:prstGeom prst="rect">
                <a:avLst/>
              </a:prstGeom>
              <a:blipFill rotWithShape="0">
                <a:blip r:embed="rId3"/>
                <a:stretch>
                  <a:fillRect l="-360" t="-89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71459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main process</a:t>
            </a:r>
            <a:endParaRPr/>
          </a:p>
        </p:txBody>
      </p:sp>
      <p:sp>
        <p:nvSpPr>
          <p:cNvPr id="100" name="Google Shape;100;p3"/>
          <p:cNvSpPr txBox="1">
            <a:spLocks noGrp="1"/>
          </p:cNvSpPr>
          <p:nvPr>
            <p:ph type="body" idx="1"/>
          </p:nvPr>
        </p:nvSpPr>
        <p:spPr>
          <a:xfrm>
            <a:off x="203717" y="796412"/>
            <a:ext cx="11814111" cy="5663381"/>
          </a:xfrm>
          <a:prstGeom prst="rect">
            <a:avLst/>
          </a:prstGeom>
          <a:noFill/>
          <a:ln>
            <a:solidFill>
              <a:schemeClr val="accent1"/>
            </a:solidFill>
          </a:ln>
        </p:spPr>
        <p:txBody>
          <a:bodyPr spcFirstLastPara="1" wrap="square" lIns="91425" tIns="45700" rIns="91425" bIns="45700" anchor="t" anchorCtr="0">
            <a:noAutofit/>
          </a:bodyPr>
          <a:lstStyle/>
          <a:p>
            <a:pPr marL="0" lvl="0" indent="0" algn="just">
              <a:lnSpc>
                <a:spcPct val="120000"/>
              </a:lnSpc>
              <a:spcBef>
                <a:spcPts val="0"/>
              </a:spcBef>
              <a:buSzPts val="1400"/>
              <a:buNone/>
            </a:pPr>
            <a:r>
              <a:rPr lang="en-US" sz="1400" dirty="0">
                <a:latin typeface="Consolas"/>
                <a:ea typeface="Consolas"/>
                <a:cs typeface="Consolas"/>
                <a:sym typeface="Consolas"/>
              </a:rPr>
              <a:t>#include </a:t>
            </a:r>
            <a:r>
              <a:rPr lang="en-US" sz="1400" dirty="0" smtClean="0">
                <a:latin typeface="Consolas"/>
                <a:ea typeface="Consolas"/>
                <a:cs typeface="Consolas"/>
                <a:sym typeface="Consolas"/>
              </a:rPr>
              <a:t>&lt;bits/</a:t>
            </a:r>
            <a:r>
              <a:rPr lang="en-US" sz="1400" dirty="0" err="1" smtClean="0">
                <a:latin typeface="Consolas"/>
                <a:ea typeface="Consolas"/>
                <a:cs typeface="Consolas"/>
                <a:sym typeface="Consolas"/>
              </a:rPr>
              <a:t>stdc</a:t>
            </a:r>
            <a:r>
              <a:rPr lang="en-US" sz="1400" dirty="0" smtClean="0">
                <a:latin typeface="Consolas"/>
                <a:ea typeface="Consolas"/>
                <a:cs typeface="Consolas"/>
                <a:sym typeface="Consolas"/>
              </a:rPr>
              <a:t>++.h&gt;</a:t>
            </a:r>
            <a:endParaRPr lang="en-US" sz="1400" dirty="0">
              <a:latin typeface="Consolas"/>
              <a:ea typeface="Consolas"/>
              <a:cs typeface="Consolas"/>
              <a:sym typeface="Consolas"/>
            </a:endParaRPr>
          </a:p>
          <a:p>
            <a:pPr marL="0" lvl="0" indent="0" algn="just">
              <a:lnSpc>
                <a:spcPct val="120000"/>
              </a:lnSpc>
              <a:spcBef>
                <a:spcPts val="0"/>
              </a:spcBef>
              <a:buSzPts val="1400"/>
              <a:buNone/>
            </a:pPr>
            <a:r>
              <a:rPr lang="en-US" sz="1400" dirty="0">
                <a:latin typeface="Consolas"/>
                <a:ea typeface="Consolas"/>
                <a:cs typeface="Consolas"/>
                <a:sym typeface="Consolas"/>
              </a:rPr>
              <a:t>#define MAX 2000</a:t>
            </a:r>
          </a:p>
          <a:p>
            <a:pPr marL="0" lvl="0" indent="0" algn="just">
              <a:lnSpc>
                <a:spcPct val="120000"/>
              </a:lnSpc>
              <a:spcBef>
                <a:spcPts val="0"/>
              </a:spcBef>
              <a:buSzPts val="1400"/>
              <a:buNone/>
            </a:pPr>
            <a:r>
              <a:rPr lang="en-US" sz="1400" dirty="0">
                <a:latin typeface="Consolas"/>
                <a:ea typeface="Consolas"/>
                <a:cs typeface="Consolas"/>
                <a:sym typeface="Consolas"/>
              </a:rPr>
              <a:t>using namespace </a:t>
            </a:r>
            <a:r>
              <a:rPr lang="en-US" sz="1400" dirty="0" err="1">
                <a:latin typeface="Consolas"/>
                <a:ea typeface="Consolas"/>
                <a:cs typeface="Consolas"/>
                <a:sym typeface="Consolas"/>
              </a:rPr>
              <a:t>std</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err="1" smtClean="0">
                <a:latin typeface="Consolas"/>
                <a:ea typeface="Consolas"/>
                <a:cs typeface="Consolas"/>
                <a:sym typeface="Consolas"/>
              </a:rPr>
              <a:t>int</a:t>
            </a:r>
            <a:r>
              <a:rPr lang="en-US" sz="1400" dirty="0" smtClean="0">
                <a:latin typeface="Consolas"/>
                <a:ea typeface="Consolas"/>
                <a:cs typeface="Consolas"/>
                <a:sym typeface="Consolas"/>
              </a:rPr>
              <a:t> </a:t>
            </a:r>
            <a:r>
              <a:rPr lang="en-US" sz="1400" dirty="0">
                <a:latin typeface="Consolas"/>
                <a:ea typeface="Consolas"/>
                <a:cs typeface="Consolas"/>
                <a:sym typeface="Consolas"/>
              </a:rPr>
              <a:t>N, K1, K2;</a:t>
            </a:r>
          </a:p>
          <a:p>
            <a:pPr marL="0" lvl="0" indent="0" algn="just">
              <a:lnSpc>
                <a:spcPct val="120000"/>
              </a:lnSpc>
              <a:spcBef>
                <a:spcPts val="0"/>
              </a:spcBef>
              <a:buSzPts val="1400"/>
              <a:buNone/>
            </a:pPr>
            <a:r>
              <a:rPr lang="en-US" sz="1400" dirty="0" smtClean="0">
                <a:latin typeface="Consolas"/>
                <a:ea typeface="Consolas"/>
                <a:cs typeface="Consolas"/>
                <a:sym typeface="Consolas"/>
              </a:rPr>
              <a:t>void </a:t>
            </a:r>
            <a:r>
              <a:rPr lang="en-US" sz="1400" dirty="0">
                <a:latin typeface="Consolas"/>
                <a:ea typeface="Consolas"/>
                <a:cs typeface="Consolas"/>
                <a:sym typeface="Consolas"/>
              </a:rPr>
              <a:t>solve(){</a:t>
            </a:r>
          </a:p>
          <a:p>
            <a:pPr marL="0" lv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int</a:t>
            </a:r>
            <a:r>
              <a:rPr lang="en-US" sz="1400" dirty="0">
                <a:latin typeface="Consolas"/>
                <a:ea typeface="Consolas"/>
                <a:cs typeface="Consolas"/>
                <a:sym typeface="Consolas"/>
              </a:rPr>
              <a:t> S0[MAX</a:t>
            </a:r>
            <a:r>
              <a:rPr lang="en-US" sz="1400" dirty="0" smtClean="0">
                <a:latin typeface="Consolas"/>
                <a:ea typeface="Consolas"/>
                <a:cs typeface="Consolas"/>
                <a:sym typeface="Consolas"/>
              </a:rPr>
              <a:t>], </a:t>
            </a:r>
            <a:r>
              <a:rPr lang="en-US" sz="1400" dirty="0">
                <a:latin typeface="Consolas"/>
                <a:ea typeface="Consolas"/>
                <a:cs typeface="Consolas"/>
                <a:sym typeface="Consolas"/>
              </a:rPr>
              <a:t>S1[MAX];</a:t>
            </a:r>
          </a:p>
          <a:p>
            <a:pPr marL="0" lvl="0" indent="0" algn="just">
              <a:lnSpc>
                <a:spcPct val="120000"/>
              </a:lnSpc>
              <a:spcBef>
                <a:spcPts val="0"/>
              </a:spcBef>
              <a:buSzPts val="1400"/>
              <a:buNone/>
            </a:pPr>
            <a:r>
              <a:rPr lang="en-US" sz="1400" dirty="0" smtClean="0">
                <a:latin typeface="Consolas"/>
                <a:ea typeface="Consolas"/>
                <a:cs typeface="Consolas"/>
                <a:sym typeface="Consolas"/>
              </a:rPr>
              <a:t>    </a:t>
            </a:r>
            <a:r>
              <a:rPr lang="en-US" sz="1400" dirty="0">
                <a:latin typeface="Consolas"/>
                <a:ea typeface="Consolas"/>
                <a:cs typeface="Consolas"/>
                <a:sym typeface="Consolas"/>
              </a:rPr>
              <a:t>for(</a:t>
            </a:r>
            <a:r>
              <a:rPr lang="en-US" sz="1400" dirty="0" err="1">
                <a:latin typeface="Consolas"/>
                <a:ea typeface="Consolas"/>
                <a:cs typeface="Consolas"/>
                <a:sym typeface="Consolas"/>
              </a:rPr>
              <a:t>int</a:t>
            </a:r>
            <a:r>
              <a:rPr lang="en-US" sz="1400" dirty="0">
                <a:latin typeface="Consolas"/>
                <a:ea typeface="Consolas"/>
                <a:cs typeface="Consolas"/>
                <a:sym typeface="Consolas"/>
              </a:rPr>
              <a:t> </a:t>
            </a:r>
            <a:r>
              <a:rPr lang="en-US" sz="1400" dirty="0" err="1">
                <a:latin typeface="Consolas"/>
                <a:ea typeface="Consolas"/>
                <a:cs typeface="Consolas"/>
                <a:sym typeface="Consolas"/>
              </a:rPr>
              <a:t>i</a:t>
            </a:r>
            <a:r>
              <a:rPr lang="en-US" sz="1400" dirty="0">
                <a:latin typeface="Consolas"/>
                <a:ea typeface="Consolas"/>
                <a:cs typeface="Consolas"/>
                <a:sym typeface="Consolas"/>
              </a:rPr>
              <a:t> = 1; </a:t>
            </a:r>
            <a:r>
              <a:rPr lang="en-US" sz="1400" dirty="0" err="1">
                <a:latin typeface="Consolas"/>
                <a:ea typeface="Consolas"/>
                <a:cs typeface="Consolas"/>
                <a:sym typeface="Consolas"/>
              </a:rPr>
              <a:t>i</a:t>
            </a:r>
            <a:r>
              <a:rPr lang="en-US" sz="1400" dirty="0">
                <a:latin typeface="Consolas"/>
                <a:ea typeface="Consolas"/>
                <a:cs typeface="Consolas"/>
                <a:sym typeface="Consolas"/>
              </a:rPr>
              <a:t> &lt;= N; </a:t>
            </a:r>
            <a:r>
              <a:rPr lang="en-US" sz="1400" dirty="0" err="1">
                <a:latin typeface="Consolas"/>
                <a:ea typeface="Consolas"/>
                <a:cs typeface="Consolas"/>
                <a:sym typeface="Consolas"/>
              </a:rPr>
              <a:t>i</a:t>
            </a:r>
            <a:r>
              <a:rPr lang="en-US" sz="1400" dirty="0" smtClean="0">
                <a:latin typeface="Consolas"/>
                <a:ea typeface="Consolas"/>
                <a:cs typeface="Consolas"/>
                <a:sym typeface="Consolas"/>
              </a:rPr>
              <a:t>++){     </a:t>
            </a:r>
            <a:r>
              <a:rPr lang="en-US" sz="1400" dirty="0">
                <a:latin typeface="Consolas"/>
                <a:ea typeface="Consolas"/>
                <a:cs typeface="Consolas"/>
                <a:sym typeface="Consolas"/>
              </a:rPr>
              <a:t>S0[</a:t>
            </a:r>
            <a:r>
              <a:rPr lang="en-US" sz="1400" dirty="0" err="1">
                <a:latin typeface="Consolas"/>
                <a:ea typeface="Consolas"/>
                <a:cs typeface="Consolas"/>
                <a:sym typeface="Consolas"/>
              </a:rPr>
              <a:t>i</a:t>
            </a:r>
            <a:r>
              <a:rPr lang="en-US" sz="1400" dirty="0">
                <a:latin typeface="Consolas"/>
                <a:ea typeface="Consolas"/>
                <a:cs typeface="Consolas"/>
                <a:sym typeface="Consolas"/>
              </a:rPr>
              <a:t>] = 0; S1[</a:t>
            </a:r>
            <a:r>
              <a:rPr lang="en-US" sz="1400" dirty="0" err="1">
                <a:latin typeface="Consolas"/>
                <a:ea typeface="Consolas"/>
                <a:cs typeface="Consolas"/>
                <a:sym typeface="Consolas"/>
              </a:rPr>
              <a:t>i</a:t>
            </a:r>
            <a:r>
              <a:rPr lang="en-US" sz="1400" dirty="0">
                <a:latin typeface="Consolas"/>
                <a:ea typeface="Consolas"/>
                <a:cs typeface="Consolas"/>
                <a:sym typeface="Consolas"/>
              </a:rPr>
              <a:t>] = 0</a:t>
            </a:r>
            <a:r>
              <a:rPr lang="en-US" sz="1400" dirty="0" smtClean="0">
                <a:latin typeface="Consolas"/>
                <a:ea typeface="Consolas"/>
                <a:cs typeface="Consolas"/>
                <a:sym typeface="Consolas"/>
              </a:rPr>
              <a:t>;    </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a:latin typeface="Consolas"/>
                <a:ea typeface="Consolas"/>
                <a:cs typeface="Consolas"/>
                <a:sym typeface="Consolas"/>
              </a:rPr>
              <a:t>    S0[1] = 1</a:t>
            </a:r>
            <a:r>
              <a:rPr lang="en-US" sz="1400" dirty="0" smtClean="0">
                <a:latin typeface="Consolas"/>
                <a:ea typeface="Consolas"/>
                <a:cs typeface="Consolas"/>
                <a:sym typeface="Consolas"/>
              </a:rPr>
              <a:t>;    </a:t>
            </a:r>
            <a:r>
              <a:rPr lang="en-US" sz="1400" dirty="0">
                <a:latin typeface="Consolas"/>
                <a:ea typeface="Consolas"/>
                <a:cs typeface="Consolas"/>
                <a:sym typeface="Consolas"/>
              </a:rPr>
              <a:t>S1[K1] = 1</a:t>
            </a:r>
            <a:r>
              <a:rPr lang="en-US" sz="1400" dirty="0" smtClean="0">
                <a:latin typeface="Consolas"/>
                <a:ea typeface="Consolas"/>
                <a:cs typeface="Consolas"/>
                <a:sym typeface="Consolas"/>
              </a:rPr>
              <a:t>;   </a:t>
            </a:r>
            <a:r>
              <a:rPr lang="en-US" sz="1400" dirty="0">
                <a:latin typeface="Consolas"/>
                <a:ea typeface="Consolas"/>
                <a:cs typeface="Consolas"/>
                <a:sym typeface="Consolas"/>
              </a:rPr>
              <a:t>S0[0] = 1;</a:t>
            </a:r>
          </a:p>
          <a:p>
            <a:pPr marL="0" lvl="0" indent="0" algn="just">
              <a:lnSpc>
                <a:spcPct val="120000"/>
              </a:lnSpc>
              <a:spcBef>
                <a:spcPts val="0"/>
              </a:spcBef>
              <a:buSzPts val="1400"/>
              <a:buNone/>
            </a:pPr>
            <a:endParaRPr lang="en-US" sz="1400" dirty="0">
              <a:latin typeface="Consolas"/>
              <a:ea typeface="Consolas"/>
              <a:cs typeface="Consolas"/>
              <a:sym typeface="Consolas"/>
            </a:endParaRPr>
          </a:p>
          <a:p>
            <a:pPr marL="0" lvl="0" indent="0" algn="just">
              <a:lnSpc>
                <a:spcPct val="120000"/>
              </a:lnSpc>
              <a:spcBef>
                <a:spcPts val="0"/>
              </a:spcBef>
              <a:buSzPts val="1400"/>
              <a:buNone/>
            </a:pPr>
            <a:r>
              <a:rPr lang="en-US" sz="1400" dirty="0">
                <a:latin typeface="Consolas"/>
                <a:ea typeface="Consolas"/>
                <a:cs typeface="Consolas"/>
                <a:sym typeface="Consolas"/>
              </a:rPr>
              <a:t>    for(</a:t>
            </a:r>
            <a:r>
              <a:rPr lang="en-US" sz="1400" dirty="0" err="1">
                <a:latin typeface="Consolas"/>
                <a:ea typeface="Consolas"/>
                <a:cs typeface="Consolas"/>
                <a:sym typeface="Consolas"/>
              </a:rPr>
              <a:t>int</a:t>
            </a:r>
            <a:r>
              <a:rPr lang="en-US" sz="1400" dirty="0">
                <a:latin typeface="Consolas"/>
                <a:ea typeface="Consolas"/>
                <a:cs typeface="Consolas"/>
                <a:sym typeface="Consolas"/>
              </a:rPr>
              <a:t> </a:t>
            </a:r>
            <a:r>
              <a:rPr lang="en-US" sz="1400" dirty="0" err="1">
                <a:latin typeface="Consolas"/>
                <a:ea typeface="Consolas"/>
                <a:cs typeface="Consolas"/>
                <a:sym typeface="Consolas"/>
              </a:rPr>
              <a:t>i</a:t>
            </a:r>
            <a:r>
              <a:rPr lang="en-US" sz="1400" dirty="0">
                <a:latin typeface="Consolas"/>
                <a:ea typeface="Consolas"/>
                <a:cs typeface="Consolas"/>
                <a:sym typeface="Consolas"/>
              </a:rPr>
              <a:t> = K1+1; </a:t>
            </a:r>
            <a:r>
              <a:rPr lang="en-US" sz="1400" dirty="0" err="1">
                <a:latin typeface="Consolas"/>
                <a:ea typeface="Consolas"/>
                <a:cs typeface="Consolas"/>
                <a:sym typeface="Consolas"/>
              </a:rPr>
              <a:t>i</a:t>
            </a:r>
            <a:r>
              <a:rPr lang="en-US" sz="1400" dirty="0">
                <a:latin typeface="Consolas"/>
                <a:ea typeface="Consolas"/>
                <a:cs typeface="Consolas"/>
                <a:sym typeface="Consolas"/>
              </a:rPr>
              <a:t> &lt;= N; </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a:latin typeface="Consolas"/>
                <a:ea typeface="Consolas"/>
                <a:cs typeface="Consolas"/>
                <a:sym typeface="Consolas"/>
              </a:rPr>
              <a:t>        S0[</a:t>
            </a:r>
            <a:r>
              <a:rPr lang="en-US" sz="1400" dirty="0" err="1">
                <a:latin typeface="Consolas"/>
                <a:ea typeface="Consolas"/>
                <a:cs typeface="Consolas"/>
                <a:sym typeface="Consolas"/>
              </a:rPr>
              <a:t>i</a:t>
            </a:r>
            <a:r>
              <a:rPr lang="en-US" sz="1400" dirty="0">
                <a:latin typeface="Consolas"/>
                <a:ea typeface="Consolas"/>
                <a:cs typeface="Consolas"/>
                <a:sym typeface="Consolas"/>
              </a:rPr>
              <a:t>] = S1[i-1</a:t>
            </a:r>
            <a:r>
              <a:rPr lang="en-US" sz="1400" dirty="0" smtClean="0">
                <a:latin typeface="Consolas"/>
                <a:ea typeface="Consolas"/>
                <a:cs typeface="Consolas"/>
                <a:sym typeface="Consolas"/>
              </a:rPr>
              <a:t>];        </a:t>
            </a:r>
            <a:r>
              <a:rPr lang="en-US" sz="1400" dirty="0">
                <a:latin typeface="Consolas"/>
                <a:ea typeface="Consolas"/>
                <a:cs typeface="Consolas"/>
                <a:sym typeface="Consolas"/>
              </a:rPr>
              <a:t>S1[</a:t>
            </a:r>
            <a:r>
              <a:rPr lang="en-US" sz="1400" dirty="0" err="1">
                <a:latin typeface="Consolas"/>
                <a:ea typeface="Consolas"/>
                <a:cs typeface="Consolas"/>
                <a:sym typeface="Consolas"/>
              </a:rPr>
              <a:t>i</a:t>
            </a:r>
            <a:r>
              <a:rPr lang="en-US" sz="1400" dirty="0">
                <a:latin typeface="Consolas"/>
                <a:ea typeface="Consolas"/>
                <a:cs typeface="Consolas"/>
                <a:sym typeface="Consolas"/>
              </a:rPr>
              <a:t>] = 0;</a:t>
            </a:r>
          </a:p>
          <a:p>
            <a:pPr marL="0" lvl="0" indent="0" algn="just">
              <a:lnSpc>
                <a:spcPct val="120000"/>
              </a:lnSpc>
              <a:spcBef>
                <a:spcPts val="0"/>
              </a:spcBef>
              <a:buSzPts val="1400"/>
              <a:buNone/>
            </a:pPr>
            <a:r>
              <a:rPr lang="en-US" sz="1400" dirty="0">
                <a:latin typeface="Consolas"/>
                <a:ea typeface="Consolas"/>
                <a:cs typeface="Consolas"/>
                <a:sym typeface="Consolas"/>
              </a:rPr>
              <a:t>        for(</a:t>
            </a:r>
            <a:r>
              <a:rPr lang="en-US" sz="1400" dirty="0" err="1">
                <a:latin typeface="Consolas"/>
                <a:ea typeface="Consolas"/>
                <a:cs typeface="Consolas"/>
                <a:sym typeface="Consolas"/>
              </a:rPr>
              <a:t>int</a:t>
            </a:r>
            <a:r>
              <a:rPr lang="en-US" sz="1400" dirty="0">
                <a:latin typeface="Consolas"/>
                <a:ea typeface="Consolas"/>
                <a:cs typeface="Consolas"/>
                <a:sym typeface="Consolas"/>
              </a:rPr>
              <a:t> j = K1; j &lt;= K2; j++){</a:t>
            </a:r>
          </a:p>
          <a:p>
            <a:pPr marL="0" lvl="0" indent="0" algn="just">
              <a:lnSpc>
                <a:spcPct val="120000"/>
              </a:lnSpc>
              <a:spcBef>
                <a:spcPts val="0"/>
              </a:spcBef>
              <a:buSzPts val="1400"/>
              <a:buNone/>
            </a:pPr>
            <a:r>
              <a:rPr lang="en-US" sz="1400" dirty="0">
                <a:latin typeface="Consolas"/>
                <a:ea typeface="Consolas"/>
                <a:cs typeface="Consolas"/>
                <a:sym typeface="Consolas"/>
              </a:rPr>
              <a:t>            if(</a:t>
            </a:r>
            <a:r>
              <a:rPr lang="en-US" sz="1400" dirty="0" err="1">
                <a:latin typeface="Consolas"/>
                <a:ea typeface="Consolas"/>
                <a:cs typeface="Consolas"/>
                <a:sym typeface="Consolas"/>
              </a:rPr>
              <a:t>i</a:t>
            </a:r>
            <a:r>
              <a:rPr lang="en-US" sz="1400" dirty="0">
                <a:latin typeface="Consolas"/>
                <a:ea typeface="Consolas"/>
                <a:cs typeface="Consolas"/>
                <a:sym typeface="Consolas"/>
              </a:rPr>
              <a:t>-j &gt;= 0)</a:t>
            </a:r>
          </a:p>
          <a:p>
            <a:pPr marL="0" lvl="0" indent="0" algn="just">
              <a:lnSpc>
                <a:spcPct val="120000"/>
              </a:lnSpc>
              <a:spcBef>
                <a:spcPts val="0"/>
              </a:spcBef>
              <a:buSzPts val="1400"/>
              <a:buNone/>
            </a:pPr>
            <a:r>
              <a:rPr lang="en-US" sz="1400" dirty="0">
                <a:latin typeface="Consolas"/>
                <a:ea typeface="Consolas"/>
                <a:cs typeface="Consolas"/>
                <a:sym typeface="Consolas"/>
              </a:rPr>
              <a:t>                S1[</a:t>
            </a:r>
            <a:r>
              <a:rPr lang="en-US" sz="1400" dirty="0" err="1">
                <a:latin typeface="Consolas"/>
                <a:ea typeface="Consolas"/>
                <a:cs typeface="Consolas"/>
                <a:sym typeface="Consolas"/>
              </a:rPr>
              <a:t>i</a:t>
            </a:r>
            <a:r>
              <a:rPr lang="en-US" sz="1400" dirty="0">
                <a:latin typeface="Consolas"/>
                <a:ea typeface="Consolas"/>
                <a:cs typeface="Consolas"/>
                <a:sym typeface="Consolas"/>
              </a:rPr>
              <a:t>] = S1[</a:t>
            </a:r>
            <a:r>
              <a:rPr lang="en-US" sz="1400" dirty="0" err="1">
                <a:latin typeface="Consolas"/>
                <a:ea typeface="Consolas"/>
                <a:cs typeface="Consolas"/>
                <a:sym typeface="Consolas"/>
              </a:rPr>
              <a:t>i</a:t>
            </a:r>
            <a:r>
              <a:rPr lang="en-US" sz="1400" dirty="0">
                <a:latin typeface="Consolas"/>
                <a:ea typeface="Consolas"/>
                <a:cs typeface="Consolas"/>
                <a:sym typeface="Consolas"/>
              </a:rPr>
              <a:t>] + S0[</a:t>
            </a:r>
            <a:r>
              <a:rPr lang="en-US" sz="1400" dirty="0" err="1">
                <a:latin typeface="Consolas"/>
                <a:ea typeface="Consolas"/>
                <a:cs typeface="Consolas"/>
                <a:sym typeface="Consolas"/>
              </a:rPr>
              <a:t>i</a:t>
            </a:r>
            <a:r>
              <a:rPr lang="en-US" sz="1400" dirty="0">
                <a:latin typeface="Consolas"/>
                <a:ea typeface="Consolas"/>
                <a:cs typeface="Consolas"/>
                <a:sym typeface="Consolas"/>
              </a:rPr>
              <a:t>-j];</a:t>
            </a:r>
          </a:p>
          <a:p>
            <a:pPr marL="0" lvl="0" indent="0" algn="just">
              <a:lnSpc>
                <a:spcPct val="120000"/>
              </a:lnSpc>
              <a:spcBef>
                <a:spcPts val="0"/>
              </a:spcBef>
              <a:buSzPts val="1400"/>
              <a:buNone/>
            </a:pPr>
            <a:r>
              <a:rPr lang="en-US" sz="1400" dirty="0">
                <a:latin typeface="Consolas"/>
                <a:ea typeface="Consolas"/>
                <a:cs typeface="Consolas"/>
                <a:sym typeface="Consolas"/>
              </a:rPr>
              <a:t>        }</a:t>
            </a:r>
          </a:p>
          <a:p>
            <a:pPr marL="0" lvl="0" indent="0" algn="just">
              <a:lnSpc>
                <a:spcPct val="120000"/>
              </a:lnSpc>
              <a:spcBef>
                <a:spcPts val="0"/>
              </a:spcBef>
              <a:buSzPts val="1400"/>
              <a:buNone/>
            </a:pPr>
            <a:r>
              <a:rPr lang="en-US" sz="1400" dirty="0">
                <a:latin typeface="Consolas"/>
                <a:ea typeface="Consolas"/>
                <a:cs typeface="Consolas"/>
                <a:sym typeface="Consolas"/>
              </a:rPr>
              <a:t>    }</a:t>
            </a:r>
          </a:p>
          <a:p>
            <a:pPr marL="0" lvl="0" indent="0" algn="just">
              <a:lnSpc>
                <a:spcPct val="120000"/>
              </a:lnSpc>
              <a:spcBef>
                <a:spcPts val="0"/>
              </a:spcBef>
              <a:buSzPts val="1400"/>
              <a:buNone/>
            </a:pPr>
            <a:r>
              <a:rPr lang="en-US" sz="1400" dirty="0" smtClean="0">
                <a:latin typeface="Consolas"/>
                <a:ea typeface="Consolas"/>
                <a:cs typeface="Consolas"/>
                <a:sym typeface="Consolas"/>
              </a:rPr>
              <a:t>    </a:t>
            </a:r>
            <a:r>
              <a:rPr lang="en-US" sz="1400" dirty="0" err="1" smtClean="0">
                <a:latin typeface="Consolas"/>
                <a:ea typeface="Consolas"/>
                <a:cs typeface="Consolas"/>
                <a:sym typeface="Consolas"/>
              </a:rPr>
              <a:t>int</a:t>
            </a:r>
            <a:r>
              <a:rPr lang="en-US" sz="1400" dirty="0" smtClean="0">
                <a:latin typeface="Consolas"/>
                <a:ea typeface="Consolas"/>
                <a:cs typeface="Consolas"/>
                <a:sym typeface="Consolas"/>
              </a:rPr>
              <a:t> </a:t>
            </a:r>
            <a:r>
              <a:rPr lang="en-US" sz="1400" dirty="0" err="1">
                <a:latin typeface="Consolas"/>
                <a:ea typeface="Consolas"/>
                <a:cs typeface="Consolas"/>
                <a:sym typeface="Consolas"/>
              </a:rPr>
              <a:t>rs</a:t>
            </a:r>
            <a:r>
              <a:rPr lang="en-US" sz="1400" dirty="0">
                <a:latin typeface="Consolas"/>
                <a:ea typeface="Consolas"/>
                <a:cs typeface="Consolas"/>
                <a:sym typeface="Consolas"/>
              </a:rPr>
              <a:t> = S0[N] + S1[N];</a:t>
            </a:r>
          </a:p>
          <a:p>
            <a:pPr marL="0" lv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cout</a:t>
            </a:r>
            <a:r>
              <a:rPr lang="en-US" sz="1400" dirty="0">
                <a:latin typeface="Consolas"/>
                <a:ea typeface="Consolas"/>
                <a:cs typeface="Consolas"/>
                <a:sym typeface="Consolas"/>
              </a:rPr>
              <a:t> &lt;&lt; </a:t>
            </a:r>
            <a:r>
              <a:rPr lang="en-US" sz="1400" dirty="0" err="1">
                <a:latin typeface="Consolas"/>
                <a:ea typeface="Consolas"/>
                <a:cs typeface="Consolas"/>
                <a:sym typeface="Consolas"/>
              </a:rPr>
              <a:t>rs</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a:latin typeface="Consolas"/>
                <a:ea typeface="Consolas"/>
                <a:cs typeface="Consolas"/>
                <a:sym typeface="Consolas"/>
              </a:rPr>
              <a:t>}</a:t>
            </a:r>
          </a:p>
          <a:p>
            <a:pPr marL="0" lvl="0" indent="0" algn="just">
              <a:lnSpc>
                <a:spcPct val="120000"/>
              </a:lnSpc>
              <a:spcBef>
                <a:spcPts val="0"/>
              </a:spcBef>
              <a:buSzPts val="1400"/>
              <a:buNone/>
            </a:pP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454133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main process</a:t>
            </a:r>
            <a:endParaRPr/>
          </a:p>
        </p:txBody>
      </p:sp>
      <p:sp>
        <p:nvSpPr>
          <p:cNvPr id="100" name="Google Shape;100;p3"/>
          <p:cNvSpPr txBox="1">
            <a:spLocks noGrp="1"/>
          </p:cNvSpPr>
          <p:nvPr>
            <p:ph type="body" idx="1"/>
          </p:nvPr>
        </p:nvSpPr>
        <p:spPr>
          <a:xfrm>
            <a:off x="203717" y="681036"/>
            <a:ext cx="11814111" cy="5750243"/>
          </a:xfrm>
          <a:prstGeom prst="rect">
            <a:avLst/>
          </a:prstGeom>
          <a:noFill/>
          <a:ln>
            <a:solidFill>
              <a:schemeClr val="accent1"/>
            </a:solidFill>
          </a:ln>
        </p:spPr>
        <p:txBody>
          <a:bodyPr spcFirstLastPara="1" wrap="square" lIns="91425" tIns="45700" rIns="91425" bIns="45700" anchor="t" anchorCtr="0">
            <a:noAutofit/>
          </a:bodyPr>
          <a:lstStyle/>
          <a:p>
            <a:pPr marL="0" lvl="0" indent="0" algn="just">
              <a:lnSpc>
                <a:spcPct val="120000"/>
              </a:lnSpc>
              <a:spcBef>
                <a:spcPts val="0"/>
              </a:spcBef>
              <a:buSzPts val="1400"/>
              <a:buNone/>
            </a:pPr>
            <a:r>
              <a:rPr lang="en-US" sz="1400" dirty="0" smtClean="0">
                <a:latin typeface="Consolas"/>
                <a:ea typeface="Consolas"/>
                <a:cs typeface="Consolas"/>
                <a:sym typeface="Consolas"/>
              </a:rPr>
              <a:t>void </a:t>
            </a:r>
            <a:r>
              <a:rPr lang="en-US" sz="1400" dirty="0">
                <a:latin typeface="Consolas"/>
                <a:ea typeface="Consolas"/>
                <a:cs typeface="Consolas"/>
                <a:sym typeface="Consolas"/>
              </a:rPr>
              <a:t>input(){</a:t>
            </a:r>
          </a:p>
          <a:p>
            <a:pPr marL="0" lv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N &gt;&gt; K1 &gt;&gt; K2;</a:t>
            </a:r>
          </a:p>
          <a:p>
            <a:pPr marL="0" lvl="0" indent="0" algn="just">
              <a:lnSpc>
                <a:spcPct val="120000"/>
              </a:lnSpc>
              <a:spcBef>
                <a:spcPts val="0"/>
              </a:spcBef>
              <a:buSzPts val="1400"/>
              <a:buNone/>
            </a:pPr>
            <a:r>
              <a:rPr lang="en-US" sz="1400" dirty="0">
                <a:latin typeface="Consolas"/>
                <a:ea typeface="Consolas"/>
                <a:cs typeface="Consolas"/>
                <a:sym typeface="Consolas"/>
              </a:rPr>
              <a:t>}</a:t>
            </a:r>
          </a:p>
          <a:p>
            <a:pPr marL="0" lvl="0" indent="0" algn="just">
              <a:lnSpc>
                <a:spcPct val="120000"/>
              </a:lnSpc>
              <a:spcBef>
                <a:spcPts val="0"/>
              </a:spcBef>
              <a:buSzPts val="1400"/>
              <a:buNone/>
            </a:pPr>
            <a:endParaRPr lang="en-US" sz="1400" dirty="0">
              <a:latin typeface="Consolas"/>
              <a:ea typeface="Consolas"/>
              <a:cs typeface="Consolas"/>
              <a:sym typeface="Consolas"/>
            </a:endParaRPr>
          </a:p>
          <a:p>
            <a:pPr marL="0" lvl="0" indent="0" algn="just">
              <a:lnSpc>
                <a:spcPct val="120000"/>
              </a:lnSpc>
              <a:spcBef>
                <a:spcPts val="0"/>
              </a:spcBef>
              <a:buSzPts val="1400"/>
              <a:buNone/>
            </a:pPr>
            <a:r>
              <a:rPr lang="en-US" sz="1400" dirty="0" err="1">
                <a:latin typeface="Consolas"/>
                <a:ea typeface="Consolas"/>
                <a:cs typeface="Consolas"/>
                <a:sym typeface="Consolas"/>
              </a:rPr>
              <a:t>int</a:t>
            </a:r>
            <a:r>
              <a:rPr lang="en-US" sz="1400" dirty="0">
                <a:latin typeface="Consolas"/>
                <a:ea typeface="Consolas"/>
                <a:cs typeface="Consolas"/>
                <a:sym typeface="Consolas"/>
              </a:rPr>
              <a:t> main(){</a:t>
            </a:r>
          </a:p>
          <a:p>
            <a:pPr marL="0" lvl="0" indent="0" algn="just">
              <a:lnSpc>
                <a:spcPct val="120000"/>
              </a:lnSpc>
              <a:spcBef>
                <a:spcPts val="0"/>
              </a:spcBef>
              <a:buSzPts val="1400"/>
              <a:buNone/>
            </a:pPr>
            <a:r>
              <a:rPr lang="en-US" sz="1400" dirty="0">
                <a:latin typeface="Consolas"/>
                <a:ea typeface="Consolas"/>
                <a:cs typeface="Consolas"/>
                <a:sym typeface="Consolas"/>
              </a:rPr>
              <a:t>    input();</a:t>
            </a:r>
          </a:p>
          <a:p>
            <a:pPr marL="0" lvl="0" indent="0" algn="just">
              <a:lnSpc>
                <a:spcPct val="120000"/>
              </a:lnSpc>
              <a:spcBef>
                <a:spcPts val="0"/>
              </a:spcBef>
              <a:buSzPts val="1400"/>
              <a:buNone/>
            </a:pPr>
            <a:r>
              <a:rPr lang="en-US" sz="1400" dirty="0">
                <a:latin typeface="Consolas"/>
                <a:ea typeface="Consolas"/>
                <a:cs typeface="Consolas"/>
                <a:sym typeface="Consolas"/>
              </a:rPr>
              <a:t>    solve();</a:t>
            </a:r>
          </a:p>
          <a:p>
            <a:pPr marL="0" lvl="0" indent="0" algn="just">
              <a:lnSpc>
                <a:spcPct val="120000"/>
              </a:lnSpc>
              <a:spcBef>
                <a:spcPts val="0"/>
              </a:spcBef>
              <a:buSzPts val="1400"/>
              <a:buNone/>
            </a:pPr>
            <a:r>
              <a:rPr lang="en-US" sz="1400" dirty="0">
                <a:latin typeface="Consolas"/>
                <a:ea typeface="Consolas"/>
                <a:cs typeface="Consolas"/>
                <a:sym typeface="Consolas"/>
              </a:rPr>
              <a:t>}</a:t>
            </a: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610284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525</Words>
  <Application>Microsoft Office PowerPoint</Application>
  <PresentationFormat>Widescreen</PresentationFormat>
  <Paragraphs>69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 Math</vt:lpstr>
      <vt:lpstr>Consolas</vt:lpstr>
      <vt:lpstr>Office Theme</vt:lpstr>
      <vt:lpstr>Nurse</vt:lpstr>
      <vt:lpstr>Nurse</vt:lpstr>
      <vt:lpstr>Nurse</vt:lpstr>
      <vt:lpstr>Nurse – Dynamic Programming Algorithm</vt:lpstr>
      <vt:lpstr>Implementation – main process</vt:lpstr>
      <vt:lpstr>Implementation – main process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lastModifiedBy>Microsoft account</cp:lastModifiedBy>
  <cp:revision>28</cp:revision>
  <dcterms:created xsi:type="dcterms:W3CDTF">2022-07-31T08:27:20Z</dcterms:created>
  <dcterms:modified xsi:type="dcterms:W3CDTF">2023-01-03T09:19:40Z</dcterms:modified>
</cp:coreProperties>
</file>