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9" r:id="rId4"/>
    <p:sldId id="271" r:id="rId5"/>
    <p:sldId id="276" r:id="rId6"/>
    <p:sldId id="277" r:id="rId7"/>
    <p:sldId id="278" r:id="rId8"/>
    <p:sldId id="27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35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51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21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2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vi-VN" sz="1600" dirty="0"/>
              <a:t>Có n thành phố 1, 2, ..., n. Giữa 2 thành phố i và j có thể có 1 con đường (2 chiều) kết nối giữa chúng. </a:t>
            </a:r>
          </a:p>
          <a:p>
            <a:pPr marL="114300" indent="0">
              <a:buNone/>
            </a:pPr>
            <a:r>
              <a:rPr lang="vi-VN" sz="1600" dirty="0"/>
              <a:t>Mỗi thành phố i có tuyến buýt i với C[i] là giá vé mỗi khi lên xe và D[i] là số thành phố tối đa mà buýt i có thể đi đến trên 1 hành trình đi qua các con đường kết nối.</a:t>
            </a:r>
          </a:p>
          <a:p>
            <a:pPr marL="114300" indent="0">
              <a:buNone/>
            </a:pPr>
            <a:r>
              <a:rPr lang="vi-VN" sz="1600" dirty="0"/>
              <a:t>Hãy tìm cách đi từ thành phố 1 đến thành phố n với số tiền phải trả là ít nhất</a:t>
            </a:r>
          </a:p>
          <a:p>
            <a:pPr marL="114300" indent="0">
              <a:buNone/>
            </a:pPr>
            <a:r>
              <a:rPr lang="vi-VN" sz="1600" b="1" dirty="0"/>
              <a:t>Input</a:t>
            </a:r>
            <a:endParaRPr lang="vi-VN" sz="1600" dirty="0"/>
          </a:p>
          <a:p>
            <a:r>
              <a:rPr lang="vi-VN" sz="1600" dirty="0"/>
              <a:t>Dòng 1: chứa 2 số nguyên dương n và m trong đó n là số thành phố và m là số con đường kết nối các thành phố (1 &lt;= n &lt;= 5000, 1 &lt;= m &lt;= 10000)</a:t>
            </a:r>
          </a:p>
          <a:p>
            <a:r>
              <a:rPr lang="vi-VN" sz="1600" dirty="0"/>
              <a:t>Dòng i+1 (i = 1,2,...,n): chứa 2 số nguyên dương C[i] và D[i] (1 &lt;= C[i] &lt;= 10000, 1 &lt;= D[i] &lt;= 100)</a:t>
            </a:r>
          </a:p>
          <a:p>
            <a:r>
              <a:rPr lang="vi-VN" sz="1600" dirty="0"/>
              <a:t>Dòng n+1+i (i = 1, 2, ..., m): chứa 2 số nguyên dương i và j trong đó giữa thành phố i và j có con đường kết nối</a:t>
            </a:r>
          </a:p>
          <a:p>
            <a:pPr marL="114300" indent="0">
              <a:buNone/>
            </a:pPr>
            <a:r>
              <a:rPr lang="vi-VN" sz="1600" b="1" dirty="0"/>
              <a:t>Output</a:t>
            </a:r>
            <a:endParaRPr lang="vi-VN" sz="1600" dirty="0"/>
          </a:p>
          <a:p>
            <a:r>
              <a:rPr lang="vi-VN" sz="1600" dirty="0"/>
              <a:t>Số tiền tối thiểu phải bỏ ra để đi buýt từ thành phố 1 đến thành phố n</a:t>
            </a:r>
          </a:p>
          <a:p>
            <a:pPr marL="114300" indent="0">
              <a:buNone/>
            </a:pPr>
            <a:r>
              <a:rPr lang="vi-VN" sz="1600" dirty="0"/>
              <a:t/>
            </a:r>
            <a:br>
              <a:rPr lang="vi-VN" sz="1600" dirty="0"/>
            </a:br>
            <a:endParaRPr lang="en-US" sz="16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 smtClean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6 6</a:t>
            </a:r>
          </a:p>
          <a:p>
            <a:pPr marL="114300" indent="0">
              <a:buNone/>
            </a:pPr>
            <a:r>
              <a:rPr lang="en-US" sz="1600" dirty="0"/>
              <a:t>10 2</a:t>
            </a:r>
          </a:p>
          <a:p>
            <a:pPr marL="114300" indent="0">
              <a:buNone/>
            </a:pPr>
            <a:r>
              <a:rPr lang="en-US" sz="1600" dirty="0"/>
              <a:t>30 1</a:t>
            </a:r>
          </a:p>
          <a:p>
            <a:pPr marL="114300" indent="0">
              <a:buNone/>
            </a:pPr>
            <a:r>
              <a:rPr lang="en-US" sz="1600" dirty="0"/>
              <a:t>50 1</a:t>
            </a:r>
          </a:p>
          <a:p>
            <a:pPr marL="114300" indent="0">
              <a:buNone/>
            </a:pPr>
            <a:r>
              <a:rPr lang="en-US" sz="1600" dirty="0"/>
              <a:t>20 3</a:t>
            </a:r>
          </a:p>
          <a:p>
            <a:pPr marL="114300" indent="0">
              <a:buNone/>
            </a:pPr>
            <a:r>
              <a:rPr lang="en-US" sz="1600" dirty="0"/>
              <a:t>30 1</a:t>
            </a:r>
          </a:p>
          <a:p>
            <a:pPr marL="114300" indent="0">
              <a:buNone/>
            </a:pPr>
            <a:r>
              <a:rPr lang="en-US" sz="1600" dirty="0"/>
              <a:t>20 1</a:t>
            </a:r>
          </a:p>
          <a:p>
            <a:pPr marL="114300" indent="0">
              <a:buNone/>
            </a:pPr>
            <a:r>
              <a:rPr lang="en-US" sz="1600" dirty="0"/>
              <a:t>1 2</a:t>
            </a:r>
          </a:p>
          <a:p>
            <a:pPr marL="114300" indent="0">
              <a:buNone/>
            </a:pPr>
            <a:r>
              <a:rPr lang="en-US" sz="1600" dirty="0"/>
              <a:t>1 3</a:t>
            </a:r>
          </a:p>
          <a:p>
            <a:pPr marL="114300" indent="0">
              <a:buNone/>
            </a:pPr>
            <a:r>
              <a:rPr lang="en-US" sz="1600" dirty="0"/>
              <a:t>1 5</a:t>
            </a:r>
          </a:p>
          <a:p>
            <a:pPr marL="114300" indent="0">
              <a:buNone/>
            </a:pPr>
            <a:r>
              <a:rPr lang="en-US" sz="1600" dirty="0"/>
              <a:t>2 4</a:t>
            </a:r>
          </a:p>
          <a:p>
            <a:pPr marL="114300" indent="0">
              <a:buNone/>
            </a:pPr>
            <a:r>
              <a:rPr lang="en-US" sz="1600" dirty="0"/>
              <a:t>2 5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 smtClean="0"/>
              <a:t>Output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30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US" sz="1600" b="1" dirty="0" err="1"/>
              <a:t>Giải</a:t>
            </a:r>
            <a:r>
              <a:rPr lang="en-US" sz="1600" b="1" dirty="0"/>
              <a:t> </a:t>
            </a:r>
            <a:r>
              <a:rPr lang="en-US" sz="1600" b="1" dirty="0" err="1"/>
              <a:t>thích</a:t>
            </a:r>
            <a:r>
              <a:rPr lang="en-US" sz="1600" b="1" dirty="0"/>
              <a:t>: 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buýt</a:t>
            </a:r>
            <a:r>
              <a:rPr lang="en-US" sz="1600" dirty="0"/>
              <a:t> 1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1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4 </a:t>
            </a:r>
            <a:r>
              <a:rPr lang="en-US" sz="1600" dirty="0" err="1"/>
              <a:t>mất</a:t>
            </a:r>
            <a:r>
              <a:rPr lang="en-US" sz="1600" dirty="0"/>
              <a:t> 10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buýt</a:t>
            </a:r>
            <a:r>
              <a:rPr lang="en-US" sz="1600" dirty="0"/>
              <a:t> 4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4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6 </a:t>
            </a:r>
            <a:r>
              <a:rPr lang="en-US" sz="1600" dirty="0" err="1"/>
              <a:t>mất</a:t>
            </a:r>
            <a:r>
              <a:rPr lang="en-US" sz="1600" dirty="0"/>
              <a:t> 20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cộng</a:t>
            </a:r>
            <a:r>
              <a:rPr lang="en-US" sz="1600" dirty="0"/>
              <a:t> </a:t>
            </a:r>
            <a:r>
              <a:rPr lang="en-US" sz="1600" dirty="0" err="1"/>
              <a:t>mất</a:t>
            </a:r>
            <a:r>
              <a:rPr lang="en-US" sz="1600" dirty="0"/>
              <a:t> 10 + 20 = 30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+mn-lt"/>
              </a:rPr>
              <a:t>Algorithm</a:t>
            </a:r>
          </a:p>
          <a:p>
            <a:r>
              <a:rPr lang="en-US" sz="1600" dirty="0" smtClean="0">
                <a:latin typeface="+mn-lt"/>
              </a:rPr>
              <a:t>Run BFS for computing the cost for traveling with one bus from a city </a:t>
            </a:r>
            <a:r>
              <a:rPr lang="en-US" sz="1600" dirty="0" err="1" smtClean="0">
                <a:latin typeface="+mn-lt"/>
              </a:rPr>
              <a:t>i</a:t>
            </a:r>
            <a:r>
              <a:rPr lang="en-US" sz="1600" dirty="0" smtClean="0">
                <a:latin typeface="+mn-lt"/>
              </a:rPr>
              <a:t> to another reachable city j 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 Cost graph G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Apply the </a:t>
            </a:r>
            <a:r>
              <a:rPr lang="en-US" sz="1600" dirty="0" err="1" smtClean="0">
                <a:latin typeface="+mn-lt"/>
              </a:rPr>
              <a:t>Dijkstra</a:t>
            </a:r>
            <a:r>
              <a:rPr lang="en-US" sz="1600" dirty="0" smtClean="0">
                <a:latin typeface="+mn-lt"/>
              </a:rPr>
              <a:t> algorithm for finding the shortest path from city 1 to city n in G</a:t>
            </a:r>
            <a:r>
              <a:rPr lang="vi-VN" sz="1600" dirty="0">
                <a:latin typeface="+mn-lt"/>
              </a:rPr>
              <a:t/>
            </a:r>
            <a:br>
              <a:rPr lang="vi-VN" sz="1600" dirty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N 5001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INF 1000000000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w[N][N]; // w[u][v] is the weight of the arc(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C[N], D[N];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d[N]; //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is the distance from the source to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during the BFS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f[N]; // f[v] = true means that the shortest path from s to v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A[N]; // A[v] is the list of adjacent cities of v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BFS(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queue&lt;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1; j &lt;= n; j++) d[j] = -1;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//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") POP v = " &lt;&lt; v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w[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][v] = C[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];// weight of the arc 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 is the price of the bus at city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A[v].size();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A[v][j];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if(d[u] &gt;= 0) continue; // u has been visited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d[u] = d[v] + 1;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if(d[u] &lt;=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//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") PUSH u = " &lt;&lt; u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6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1; j &lt;= n; j++)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w[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BFS(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065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 d[v] = w[s][v]; f[v] = false;}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d[s] = 0; f[s]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-1;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// select a node u having minimum d[u]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if(d[v]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 u = v;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d[v];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f[u]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if(u == t) break; // the result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if(d[v] &gt; d[u] + w[u][v]){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    d[v] = d[u] + w[u][v];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d[t];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39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C[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&gt;&gt;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A[v].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(1,n);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  input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35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953</Words>
  <Application>Microsoft Office PowerPoint</Application>
  <PresentationFormat>Widescreen</PresentationFormat>
  <Paragraphs>125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Office Theme</vt:lpstr>
      <vt:lpstr>Inter-City Bus</vt:lpstr>
      <vt:lpstr>Inter-City Bus</vt:lpstr>
      <vt:lpstr>Inter-City Bus</vt:lpstr>
      <vt:lpstr>Implementation – Inter-City Bus</vt:lpstr>
      <vt:lpstr>Implementation – Inter-City Bus</vt:lpstr>
      <vt:lpstr>Implementation – Inter-City Bus</vt:lpstr>
      <vt:lpstr>Implementation – Inter-City Bus</vt:lpstr>
      <vt:lpstr>Implementation – Inter-City Bus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31</cp:revision>
  <dcterms:created xsi:type="dcterms:W3CDTF">2022-07-31T08:27:20Z</dcterms:created>
  <dcterms:modified xsi:type="dcterms:W3CDTF">2023-01-31T08:28:07Z</dcterms:modified>
</cp:coreProperties>
</file>