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9" r:id="rId4"/>
    <p:sldId id="271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0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94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45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7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79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/>
              <a:t>Given a directed graph G=(V,E) where V={1,. . ., N} is the number of nodes and the set E has M arcs. Compute number of strongly connected components of G</a:t>
            </a:r>
          </a:p>
          <a:p>
            <a:pPr marL="114300" indent="0">
              <a:buNone/>
            </a:pPr>
            <a:r>
              <a:rPr lang="en-US" sz="1600" b="1" dirty="0"/>
              <a:t>Input</a:t>
            </a:r>
            <a:endParaRPr lang="en-US" sz="1600" dirty="0"/>
          </a:p>
          <a:p>
            <a:r>
              <a:rPr lang="en-US" sz="1600" dirty="0"/>
              <a:t>Line 1: two positive integers N and M (1 &lt;= N &lt;= 10</a:t>
            </a:r>
            <a:r>
              <a:rPr lang="en-US" sz="1600" baseline="30000" dirty="0"/>
              <a:t>5</a:t>
            </a:r>
            <a:r>
              <a:rPr lang="en-US" sz="1600" dirty="0"/>
              <a:t>, 1 &lt;= M &lt;= 10</a:t>
            </a:r>
            <a:r>
              <a:rPr lang="en-US" sz="1600" baseline="30000" dirty="0"/>
              <a:t>6</a:t>
            </a:r>
            <a:r>
              <a:rPr lang="en-US" sz="1600" dirty="0"/>
              <a:t>)</a:t>
            </a:r>
          </a:p>
          <a:p>
            <a:r>
              <a:rPr lang="en-US" sz="1600" dirty="0"/>
              <a:t>Line i+1 (</a:t>
            </a:r>
            <a:r>
              <a:rPr lang="en-US" sz="1600" dirty="0" err="1"/>
              <a:t>i</a:t>
            </a:r>
            <a:r>
              <a:rPr lang="en-US" sz="1600" dirty="0"/>
              <a:t>=1,. . ., </a:t>
            </a:r>
            <a:r>
              <a:rPr lang="en-US" sz="1600" dirty="0" smtClean="0"/>
              <a:t>M): </a:t>
            </a:r>
            <a:r>
              <a:rPr lang="en-US" sz="1600" dirty="0"/>
              <a:t>contains two positive integers u and v which are endpoints of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arc</a:t>
            </a:r>
          </a:p>
          <a:p>
            <a:pPr marL="114300" indent="0">
              <a:buNone/>
            </a:pPr>
            <a:r>
              <a:rPr lang="en-US" sz="1600" b="1" dirty="0"/>
              <a:t>Output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Write the number of strongly connected components of G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311683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 smtClean="0"/>
              <a:t>Input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8 13</a:t>
            </a:r>
          </a:p>
          <a:p>
            <a:pPr marL="114300" indent="0">
              <a:buNone/>
            </a:pPr>
            <a:r>
              <a:rPr lang="en-US" sz="1600" dirty="0"/>
              <a:t>1 2</a:t>
            </a:r>
          </a:p>
          <a:p>
            <a:pPr marL="114300" indent="0">
              <a:buNone/>
            </a:pPr>
            <a:r>
              <a:rPr lang="en-US" sz="1600" dirty="0"/>
              <a:t>1 8</a:t>
            </a:r>
          </a:p>
          <a:p>
            <a:pPr marL="114300" indent="0">
              <a:buNone/>
            </a:pPr>
            <a:r>
              <a:rPr lang="en-US" sz="1600" dirty="0"/>
              <a:t>2 3</a:t>
            </a:r>
          </a:p>
          <a:p>
            <a:pPr marL="114300" indent="0">
              <a:buNone/>
            </a:pPr>
            <a:r>
              <a:rPr lang="en-US" sz="1600" dirty="0"/>
              <a:t>2 6</a:t>
            </a:r>
          </a:p>
          <a:p>
            <a:pPr marL="114300" indent="0">
              <a:buNone/>
            </a:pPr>
            <a:r>
              <a:rPr lang="en-US" sz="1600" dirty="0"/>
              <a:t>3 6</a:t>
            </a:r>
          </a:p>
          <a:p>
            <a:pPr marL="114300" indent="0">
              <a:buNone/>
            </a:pPr>
            <a:r>
              <a:rPr lang="en-US" sz="1600" dirty="0"/>
              <a:t>4 3</a:t>
            </a:r>
          </a:p>
          <a:p>
            <a:pPr marL="114300" indent="0">
              <a:buNone/>
            </a:pPr>
            <a:r>
              <a:rPr lang="en-US" sz="1600" dirty="0"/>
              <a:t>4 6</a:t>
            </a:r>
          </a:p>
          <a:p>
            <a:pPr marL="114300" indent="0">
              <a:buNone/>
            </a:pPr>
            <a:r>
              <a:rPr lang="en-US" sz="1600" dirty="0"/>
              <a:t>5 4</a:t>
            </a:r>
          </a:p>
          <a:p>
            <a:pPr marL="114300" indent="0">
              <a:buNone/>
            </a:pPr>
            <a:r>
              <a:rPr lang="en-US" sz="1600" dirty="0"/>
              <a:t>6 5</a:t>
            </a:r>
          </a:p>
          <a:p>
            <a:pPr marL="114300" indent="0">
              <a:buNone/>
            </a:pPr>
            <a:r>
              <a:rPr lang="en-US" sz="1600" dirty="0"/>
              <a:t>7 1</a:t>
            </a:r>
          </a:p>
          <a:p>
            <a:pPr marL="114300" indent="0">
              <a:buNone/>
            </a:pPr>
            <a:r>
              <a:rPr lang="en-US" sz="1600" dirty="0"/>
              <a:t>7 2</a:t>
            </a:r>
          </a:p>
          <a:p>
            <a:pPr marL="114300" indent="0">
              <a:buNone/>
            </a:pPr>
            <a:r>
              <a:rPr lang="en-US" sz="1600" dirty="0"/>
              <a:t>7 6</a:t>
            </a:r>
          </a:p>
          <a:p>
            <a:pPr marL="114300" indent="0">
              <a:buNone/>
            </a:pPr>
            <a:r>
              <a:rPr lang="en-US" sz="1600" dirty="0"/>
              <a:t>8 7</a:t>
            </a:r>
            <a:endParaRPr lang="en-US" sz="1600"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/>
          </p:cNvSpPr>
          <p:nvPr/>
        </p:nvSpPr>
        <p:spPr>
          <a:xfrm>
            <a:off x="5623748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b="1" dirty="0" smtClean="0"/>
              <a:t>Output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/>
              <a:t>3</a:t>
            </a:r>
            <a:endParaRPr lang="en-US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Font typeface="Arial"/>
              <a:buNone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6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 smtClean="0">
                <a:latin typeface="+mn-lt"/>
              </a:rPr>
              <a:t>Algorithm</a:t>
            </a:r>
          </a:p>
          <a:p>
            <a:r>
              <a:rPr lang="en-US" sz="1600" dirty="0" smtClean="0">
                <a:latin typeface="+mn-lt"/>
              </a:rPr>
              <a:t>Run DFS on G </a:t>
            </a:r>
            <a:r>
              <a:rPr lang="en-US" sz="1600" dirty="0" smtClean="0">
                <a:latin typeface="+mn-lt"/>
                <a:sym typeface="Wingdings" panose="05000000000000000000" pitchFamily="2" charset="2"/>
              </a:rPr>
              <a:t> compute the finishing time f(v) of each node v of G</a:t>
            </a:r>
          </a:p>
          <a:p>
            <a:r>
              <a:rPr lang="en-US" sz="1600" dirty="0" smtClean="0">
                <a:latin typeface="+mn-lt"/>
                <a:sym typeface="Wingdings" panose="05000000000000000000" pitchFamily="2" charset="2"/>
              </a:rPr>
              <a:t>Build residual graph G</a:t>
            </a:r>
            <a:r>
              <a:rPr lang="en-US" sz="1600" baseline="30000" dirty="0" smtClean="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 dirty="0" smtClean="0">
                <a:latin typeface="+mn-lt"/>
                <a:sym typeface="Wingdings" panose="05000000000000000000" pitchFamily="2" charset="2"/>
              </a:rPr>
              <a:t> of G</a:t>
            </a:r>
          </a:p>
          <a:p>
            <a:r>
              <a:rPr lang="en-US" sz="1600" dirty="0" smtClean="0">
                <a:latin typeface="+mn-lt"/>
                <a:sym typeface="Wingdings" panose="05000000000000000000" pitchFamily="2" charset="2"/>
              </a:rPr>
              <a:t>Run DFS on G</a:t>
            </a:r>
            <a:r>
              <a:rPr lang="en-US" sz="1600" baseline="30000" dirty="0" smtClean="0">
                <a:latin typeface="+mn-lt"/>
                <a:sym typeface="Wingdings" panose="05000000000000000000" pitchFamily="2" charset="2"/>
              </a:rPr>
              <a:t>T</a:t>
            </a:r>
            <a:r>
              <a:rPr lang="en-US" sz="1600" dirty="0" smtClean="0">
                <a:latin typeface="+mn-lt"/>
                <a:sym typeface="Wingdings" panose="05000000000000000000" pitchFamily="2" charset="2"/>
              </a:rPr>
              <a:t>: the nodes are considered in a decreasing order of f</a:t>
            </a:r>
          </a:p>
          <a:p>
            <a:pPr lvl="1"/>
            <a:r>
              <a:rPr lang="en-US" sz="1600" dirty="0" smtClean="0">
                <a:latin typeface="+mn-lt"/>
                <a:sym typeface="Wingdings" panose="05000000000000000000" pitchFamily="2" charset="2"/>
              </a:rPr>
              <a:t>Each run DFS(u) will visit all nodes of the strongly connected component containing u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78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</a:t>
            </a: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&lt;vector&gt;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MAX_N 100001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n;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A[MAX_N];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A1[MAX_N];// residual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// data structure for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f[MAX_N];// finishing time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char color[MAX_N];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[MAX_N];//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[v] index of the strongly connected component containing v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;// number of connected components in the second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x[MAX_N];// sorted-list (decreasing of finishing time) of nodes visited by DFS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</a:t>
            </a: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(){//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xay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dung do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thi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u = 1; u &lt;= n; u++){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A[u].size();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A[u][j];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A1[v].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color[v] = 'W';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204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</a:t>
            </a: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// DFS on the original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++;  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color[s] = 'G';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A[s][j];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'){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);  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f[s] =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x[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s;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82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</a:t>
            </a: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// DFS on the residual graph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dfsA1(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s){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++;  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color[s] = 'G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';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//for(set&lt;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&gt;::iterator it = A1[s].begin(); it != A1[s].end(); it++){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A1[s].size();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v= A1[s][j];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'){  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dfsA1(v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color[s] = 'B';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dfsA1(){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--){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x[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if(color[v] == 'W'){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dfsA1(v);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668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</a:t>
            </a: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dfsA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buildResidualGraph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dfsA1();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 smtClean="0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ncc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k = 1; k &lt;= m; k++){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   input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468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708</Words>
  <Application>Microsoft Office PowerPoint</Application>
  <PresentationFormat>Widescreen</PresentationFormat>
  <Paragraphs>133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Office Theme</vt:lpstr>
      <vt:lpstr>Strongly Connected Component</vt:lpstr>
      <vt:lpstr>Strongly Connected Component</vt:lpstr>
      <vt:lpstr>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  <vt:lpstr>Implementation – Strongly Connected Component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Microsoft account</cp:lastModifiedBy>
  <cp:revision>34</cp:revision>
  <dcterms:created xsi:type="dcterms:W3CDTF">2022-07-31T08:27:20Z</dcterms:created>
  <dcterms:modified xsi:type="dcterms:W3CDTF">2023-01-31T08:22:17Z</dcterms:modified>
</cp:coreProperties>
</file>