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59" r:id="rId6"/>
    <p:sldId id="267" r:id="rId7"/>
    <p:sldId id="260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5"/>
    <p:restoredTop sz="71110"/>
  </p:normalViewPr>
  <p:slideViewPr>
    <p:cSldViewPr snapToGrid="0" snapToObjects="1">
      <p:cViewPr varScale="1">
        <p:scale>
          <a:sx n="61" d="100"/>
          <a:sy n="61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59CD0-3FD3-5148-9136-F75BFA01487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2E867686-56C7-7B41-9A97-6C44F66446A0}">
      <dgm:prSet phldrT="[Text]"/>
      <dgm:spPr/>
      <dgm:t>
        <a:bodyPr/>
        <a:lstStyle/>
        <a:p>
          <a:r>
            <a:rPr lang="de-DE" dirty="0"/>
            <a:t>Weiterbildung </a:t>
          </a:r>
          <a:r>
            <a:rPr lang="de-DE" dirty="0" err="1"/>
            <a:t>Safetyprogram</a:t>
          </a:r>
          <a:endParaRPr lang="de-DE" dirty="0"/>
        </a:p>
      </dgm:t>
    </dgm:pt>
    <dgm:pt modelId="{4E71B9DE-2F75-1D42-BDAF-B329026E881B}" type="parTrans" cxnId="{7BCAFEB9-F5E2-B149-B7DB-5A23EC704327}">
      <dgm:prSet/>
      <dgm:spPr/>
      <dgm:t>
        <a:bodyPr/>
        <a:lstStyle/>
        <a:p>
          <a:endParaRPr lang="de-DE"/>
        </a:p>
      </dgm:t>
    </dgm:pt>
    <dgm:pt modelId="{ED9C6501-C3E4-D447-ACE6-97CD5FBD6C1C}" type="sibTrans" cxnId="{7BCAFEB9-F5E2-B149-B7DB-5A23EC704327}">
      <dgm:prSet/>
      <dgm:spPr/>
      <dgm:t>
        <a:bodyPr/>
        <a:lstStyle/>
        <a:p>
          <a:endParaRPr lang="de-DE"/>
        </a:p>
      </dgm:t>
    </dgm:pt>
    <dgm:pt modelId="{245EE80F-08E4-BB44-B293-3E20F70539E1}">
      <dgm:prSet phldrT="[Text]"/>
      <dgm:spPr/>
      <dgm:t>
        <a:bodyPr/>
        <a:lstStyle/>
        <a:p>
          <a:r>
            <a:rPr lang="de-DE" dirty="0"/>
            <a:t>Punkte auf Geschenkkarte</a:t>
          </a:r>
        </a:p>
      </dgm:t>
    </dgm:pt>
    <dgm:pt modelId="{9DF229EC-EC96-764A-92E0-70C5031FE26C}" type="parTrans" cxnId="{30D38A59-0D84-C541-A3E8-47E6E75069C8}">
      <dgm:prSet/>
      <dgm:spPr/>
      <dgm:t>
        <a:bodyPr/>
        <a:lstStyle/>
        <a:p>
          <a:endParaRPr lang="de-DE"/>
        </a:p>
      </dgm:t>
    </dgm:pt>
    <dgm:pt modelId="{FDF11939-17AF-644B-883A-83902E339BD8}" type="sibTrans" cxnId="{30D38A59-0D84-C541-A3E8-47E6E75069C8}">
      <dgm:prSet/>
      <dgm:spPr/>
      <dgm:t>
        <a:bodyPr/>
        <a:lstStyle/>
        <a:p>
          <a:endParaRPr lang="de-DE"/>
        </a:p>
      </dgm:t>
    </dgm:pt>
    <dgm:pt modelId="{F79F87FA-E410-084C-95B5-F6C4CA0BB75D}">
      <dgm:prSet phldrT="[Text]"/>
      <dgm:spPr/>
      <dgm:t>
        <a:bodyPr/>
        <a:lstStyle/>
        <a:p>
          <a:r>
            <a:rPr lang="de-DE" dirty="0"/>
            <a:t>Kursteilnahme steigt</a:t>
          </a:r>
        </a:p>
      </dgm:t>
    </dgm:pt>
    <dgm:pt modelId="{8822E9F4-50E8-F348-B2EA-65374BC0A63E}" type="parTrans" cxnId="{1D0E120B-6235-CA4A-B815-C5E949DF7F6D}">
      <dgm:prSet/>
      <dgm:spPr/>
      <dgm:t>
        <a:bodyPr/>
        <a:lstStyle/>
        <a:p>
          <a:endParaRPr lang="de-DE"/>
        </a:p>
      </dgm:t>
    </dgm:pt>
    <dgm:pt modelId="{6F7B7B84-430E-AE45-8550-3FEE59EDF2EE}" type="sibTrans" cxnId="{1D0E120B-6235-CA4A-B815-C5E949DF7F6D}">
      <dgm:prSet/>
      <dgm:spPr/>
      <dgm:t>
        <a:bodyPr/>
        <a:lstStyle/>
        <a:p>
          <a:endParaRPr lang="de-DE"/>
        </a:p>
      </dgm:t>
    </dgm:pt>
    <dgm:pt modelId="{82ECEA81-8713-784E-8E8D-CD5B7FF92633}">
      <dgm:prSet/>
      <dgm:spPr/>
      <dgm:t>
        <a:bodyPr/>
        <a:lstStyle/>
        <a:p>
          <a:r>
            <a:rPr lang="de-DE" dirty="0"/>
            <a:t>Unfallrate sinkt</a:t>
          </a:r>
        </a:p>
      </dgm:t>
    </dgm:pt>
    <dgm:pt modelId="{D00917C6-BAE6-6E4C-9A89-3AFA1F9BB177}" type="parTrans" cxnId="{BC98DFA5-0AB4-AC4C-B5F3-AC33F5411910}">
      <dgm:prSet/>
      <dgm:spPr/>
      <dgm:t>
        <a:bodyPr/>
        <a:lstStyle/>
        <a:p>
          <a:endParaRPr lang="de-DE"/>
        </a:p>
      </dgm:t>
    </dgm:pt>
    <dgm:pt modelId="{3CECAA65-B4B9-F242-926C-C6DF6A8AC153}" type="sibTrans" cxnId="{BC98DFA5-0AB4-AC4C-B5F3-AC33F5411910}">
      <dgm:prSet/>
      <dgm:spPr/>
      <dgm:t>
        <a:bodyPr/>
        <a:lstStyle/>
        <a:p>
          <a:endParaRPr lang="de-DE"/>
        </a:p>
      </dgm:t>
    </dgm:pt>
    <dgm:pt modelId="{CA029BDE-D6E7-D54E-9B87-2128B08373D9}" type="pres">
      <dgm:prSet presAssocID="{51759CD0-3FD3-5148-9136-F75BFA014876}" presName="Name0" presStyleCnt="0">
        <dgm:presLayoutVars>
          <dgm:dir/>
          <dgm:animLvl val="lvl"/>
          <dgm:resizeHandles val="exact"/>
        </dgm:presLayoutVars>
      </dgm:prSet>
      <dgm:spPr/>
    </dgm:pt>
    <dgm:pt modelId="{6C959E3E-61A9-D041-BBB1-D0CA1E64052C}" type="pres">
      <dgm:prSet presAssocID="{2E867686-56C7-7B41-9A97-6C44F66446A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E265A5-9AF2-3442-A54C-098FF8FB9874}" type="pres">
      <dgm:prSet presAssocID="{ED9C6501-C3E4-D447-ACE6-97CD5FBD6C1C}" presName="parTxOnlySpace" presStyleCnt="0"/>
      <dgm:spPr/>
    </dgm:pt>
    <dgm:pt modelId="{DBD876B1-C3C3-F84C-870C-EE9070ECFFEF}" type="pres">
      <dgm:prSet presAssocID="{245EE80F-08E4-BB44-B293-3E20F70539E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ABA1611-AC83-CA40-B690-5CAB0EAB07F3}" type="pres">
      <dgm:prSet presAssocID="{FDF11939-17AF-644B-883A-83902E339BD8}" presName="parTxOnlySpace" presStyleCnt="0"/>
      <dgm:spPr/>
    </dgm:pt>
    <dgm:pt modelId="{BE3ACD18-BB4C-A34A-A1F5-FF7EB492CB39}" type="pres">
      <dgm:prSet presAssocID="{F79F87FA-E410-084C-95B5-F6C4CA0BB75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9D5F8-D108-9C4F-BCAD-77EC7E3AF982}" type="pres">
      <dgm:prSet presAssocID="{6F7B7B84-430E-AE45-8550-3FEE59EDF2EE}" presName="parTxOnlySpace" presStyleCnt="0"/>
      <dgm:spPr/>
    </dgm:pt>
    <dgm:pt modelId="{3817988F-8F87-AC4B-967C-3C39CFDE8690}" type="pres">
      <dgm:prSet presAssocID="{82ECEA81-8713-784E-8E8D-CD5B7FF9263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0E120B-6235-CA4A-B815-C5E949DF7F6D}" srcId="{51759CD0-3FD3-5148-9136-F75BFA014876}" destId="{F79F87FA-E410-084C-95B5-F6C4CA0BB75D}" srcOrd="2" destOrd="0" parTransId="{8822E9F4-50E8-F348-B2EA-65374BC0A63E}" sibTransId="{6F7B7B84-430E-AE45-8550-3FEE59EDF2EE}"/>
    <dgm:cxn modelId="{17DE8D5D-7E83-B048-9C03-47E606179F15}" type="presOf" srcId="{82ECEA81-8713-784E-8E8D-CD5B7FF92633}" destId="{3817988F-8F87-AC4B-967C-3C39CFDE8690}" srcOrd="0" destOrd="0" presId="urn:microsoft.com/office/officeart/2005/8/layout/chevron1"/>
    <dgm:cxn modelId="{DF382D41-49ED-7D4C-8A72-4376B1DC8A10}" type="presOf" srcId="{F79F87FA-E410-084C-95B5-F6C4CA0BB75D}" destId="{BE3ACD18-BB4C-A34A-A1F5-FF7EB492CB39}" srcOrd="0" destOrd="0" presId="urn:microsoft.com/office/officeart/2005/8/layout/chevron1"/>
    <dgm:cxn modelId="{30D38A59-0D84-C541-A3E8-47E6E75069C8}" srcId="{51759CD0-3FD3-5148-9136-F75BFA014876}" destId="{245EE80F-08E4-BB44-B293-3E20F70539E1}" srcOrd="1" destOrd="0" parTransId="{9DF229EC-EC96-764A-92E0-70C5031FE26C}" sibTransId="{FDF11939-17AF-644B-883A-83902E339BD8}"/>
    <dgm:cxn modelId="{DE8A4091-79F5-6B4C-9DF0-B96DAEC0EF55}" type="presOf" srcId="{51759CD0-3FD3-5148-9136-F75BFA014876}" destId="{CA029BDE-D6E7-D54E-9B87-2128B08373D9}" srcOrd="0" destOrd="0" presId="urn:microsoft.com/office/officeart/2005/8/layout/chevron1"/>
    <dgm:cxn modelId="{BC98DFA5-0AB4-AC4C-B5F3-AC33F5411910}" srcId="{51759CD0-3FD3-5148-9136-F75BFA014876}" destId="{82ECEA81-8713-784E-8E8D-CD5B7FF92633}" srcOrd="3" destOrd="0" parTransId="{D00917C6-BAE6-6E4C-9A89-3AFA1F9BB177}" sibTransId="{3CECAA65-B4B9-F242-926C-C6DF6A8AC153}"/>
    <dgm:cxn modelId="{CABB3FB5-FC88-614F-A344-18407A599A9C}" type="presOf" srcId="{245EE80F-08E4-BB44-B293-3E20F70539E1}" destId="{DBD876B1-C3C3-F84C-870C-EE9070ECFFEF}" srcOrd="0" destOrd="0" presId="urn:microsoft.com/office/officeart/2005/8/layout/chevron1"/>
    <dgm:cxn modelId="{7BCAFEB9-F5E2-B149-B7DB-5A23EC704327}" srcId="{51759CD0-3FD3-5148-9136-F75BFA014876}" destId="{2E867686-56C7-7B41-9A97-6C44F66446A0}" srcOrd="0" destOrd="0" parTransId="{4E71B9DE-2F75-1D42-BDAF-B329026E881B}" sibTransId="{ED9C6501-C3E4-D447-ACE6-97CD5FBD6C1C}"/>
    <dgm:cxn modelId="{A9E9DABA-DEDE-224C-84D4-7FD8A85742F9}" type="presOf" srcId="{2E867686-56C7-7B41-9A97-6C44F66446A0}" destId="{6C959E3E-61A9-D041-BBB1-D0CA1E64052C}" srcOrd="0" destOrd="0" presId="urn:microsoft.com/office/officeart/2005/8/layout/chevron1"/>
    <dgm:cxn modelId="{039E6FE2-ADCF-BB45-8ABE-B1C40BE61575}" type="presParOf" srcId="{CA029BDE-D6E7-D54E-9B87-2128B08373D9}" destId="{6C959E3E-61A9-D041-BBB1-D0CA1E64052C}" srcOrd="0" destOrd="0" presId="urn:microsoft.com/office/officeart/2005/8/layout/chevron1"/>
    <dgm:cxn modelId="{1C8C3E42-AA64-AB4F-945A-42D1DB93BE41}" type="presParOf" srcId="{CA029BDE-D6E7-D54E-9B87-2128B08373D9}" destId="{6CE265A5-9AF2-3442-A54C-098FF8FB9874}" srcOrd="1" destOrd="0" presId="urn:microsoft.com/office/officeart/2005/8/layout/chevron1"/>
    <dgm:cxn modelId="{462C1E89-60F4-E141-8C44-8A5C769BF4AC}" type="presParOf" srcId="{CA029BDE-D6E7-D54E-9B87-2128B08373D9}" destId="{DBD876B1-C3C3-F84C-870C-EE9070ECFFEF}" srcOrd="2" destOrd="0" presId="urn:microsoft.com/office/officeart/2005/8/layout/chevron1"/>
    <dgm:cxn modelId="{023CA598-9EA2-8B4A-8586-1E12789FCE5A}" type="presParOf" srcId="{CA029BDE-D6E7-D54E-9B87-2128B08373D9}" destId="{DABA1611-AC83-CA40-B690-5CAB0EAB07F3}" srcOrd="3" destOrd="0" presId="urn:microsoft.com/office/officeart/2005/8/layout/chevron1"/>
    <dgm:cxn modelId="{B251D352-7ADA-A940-A072-1B90DDC09C67}" type="presParOf" srcId="{CA029BDE-D6E7-D54E-9B87-2128B08373D9}" destId="{BE3ACD18-BB4C-A34A-A1F5-FF7EB492CB39}" srcOrd="4" destOrd="0" presId="urn:microsoft.com/office/officeart/2005/8/layout/chevron1"/>
    <dgm:cxn modelId="{5132ACA9-7DA5-904A-A11F-27E5738BABB4}" type="presParOf" srcId="{CA029BDE-D6E7-D54E-9B87-2128B08373D9}" destId="{14C9D5F8-D108-9C4F-BCAD-77EC7E3AF982}" srcOrd="5" destOrd="0" presId="urn:microsoft.com/office/officeart/2005/8/layout/chevron1"/>
    <dgm:cxn modelId="{46F12227-9417-A948-8F13-F519262D5793}" type="presParOf" srcId="{CA029BDE-D6E7-D54E-9B87-2128B08373D9}" destId="{3817988F-8F87-AC4B-967C-3C39CFDE86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59E3E-61A9-D041-BBB1-D0CA1E64052C}">
      <dsp:nvSpPr>
        <dsp:cNvPr id="0" name=""/>
        <dsp:cNvSpPr/>
      </dsp:nvSpPr>
      <dsp:spPr>
        <a:xfrm>
          <a:off x="4695" y="445968"/>
          <a:ext cx="2733183" cy="1093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Weiterbildung </a:t>
          </a:r>
          <a:r>
            <a:rPr lang="de-DE" sz="2000" kern="1200" dirty="0" err="1"/>
            <a:t>Safetyprogram</a:t>
          </a:r>
          <a:endParaRPr lang="de-DE" sz="2000" kern="1200" dirty="0"/>
        </a:p>
      </dsp:txBody>
      <dsp:txXfrm>
        <a:off x="551332" y="445968"/>
        <a:ext cx="1639910" cy="1093273"/>
      </dsp:txXfrm>
    </dsp:sp>
    <dsp:sp modelId="{DBD876B1-C3C3-F84C-870C-EE9070ECFFEF}">
      <dsp:nvSpPr>
        <dsp:cNvPr id="0" name=""/>
        <dsp:cNvSpPr/>
      </dsp:nvSpPr>
      <dsp:spPr>
        <a:xfrm>
          <a:off x="2464560" y="445968"/>
          <a:ext cx="2733183" cy="1093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Punkte auf Geschenkkarte</a:t>
          </a:r>
        </a:p>
      </dsp:txBody>
      <dsp:txXfrm>
        <a:off x="3011197" y="445968"/>
        <a:ext cx="1639910" cy="1093273"/>
      </dsp:txXfrm>
    </dsp:sp>
    <dsp:sp modelId="{BE3ACD18-BB4C-A34A-A1F5-FF7EB492CB39}">
      <dsp:nvSpPr>
        <dsp:cNvPr id="0" name=""/>
        <dsp:cNvSpPr/>
      </dsp:nvSpPr>
      <dsp:spPr>
        <a:xfrm>
          <a:off x="4924424" y="445968"/>
          <a:ext cx="2733183" cy="1093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Kursteilnahme steigt</a:t>
          </a:r>
        </a:p>
      </dsp:txBody>
      <dsp:txXfrm>
        <a:off x="5471061" y="445968"/>
        <a:ext cx="1639910" cy="1093273"/>
      </dsp:txXfrm>
    </dsp:sp>
    <dsp:sp modelId="{3817988F-8F87-AC4B-967C-3C39CFDE8690}">
      <dsp:nvSpPr>
        <dsp:cNvPr id="0" name=""/>
        <dsp:cNvSpPr/>
      </dsp:nvSpPr>
      <dsp:spPr>
        <a:xfrm>
          <a:off x="7384289" y="445968"/>
          <a:ext cx="2733183" cy="10932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Unfallrate sinkt</a:t>
          </a:r>
        </a:p>
      </dsp:txBody>
      <dsp:txXfrm>
        <a:off x="7930926" y="445968"/>
        <a:ext cx="1639910" cy="1093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1FD24-8B6E-DC4D-B6EA-642F9CADB34E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F9DC5-6B7E-834E-A914-B6C1E8CFB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99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46BA-76C5-CF48-B552-6A7FA186AE52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7895-7918-6649-A6BD-844C4EFC8E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93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79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</a:t>
            </a:r>
            <a:r>
              <a:rPr lang="de-DE" baseline="0" dirty="0"/>
              <a:t> 1. Reihe, danach 2. Reihe: </a:t>
            </a:r>
            <a:br>
              <a:rPr lang="de-DE" baseline="0" dirty="0"/>
            </a:br>
            <a:r>
              <a:rPr lang="de-DE" baseline="0" dirty="0"/>
              <a:t>Anzahl Vollbremsung, gefahrene Strecke, Zeit gleichmäßige Fahrt, </a:t>
            </a:r>
          </a:p>
          <a:p>
            <a:r>
              <a:rPr lang="de-DE" baseline="0" dirty="0"/>
              <a:t>Anzahl harte Beschleunigung, durchschnittlicher Verbrauch, Zeit Querbeschleunigung</a:t>
            </a:r>
          </a:p>
          <a:p>
            <a:endParaRPr lang="de-DE" baseline="0" dirty="0"/>
          </a:p>
          <a:p>
            <a:r>
              <a:rPr lang="de-DE" baseline="0" dirty="0"/>
              <a:t>Variablen sind jetzt schon frei Skalierbar</a:t>
            </a:r>
          </a:p>
          <a:p>
            <a:r>
              <a:rPr lang="de-DE" baseline="0" dirty="0"/>
              <a:t>In Zukunft möglich mit einem Neuronalen Netzwerk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7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9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Belohnung stärkt die Beziehung zu Unternehmen </a:t>
            </a:r>
            <a:r>
              <a:rPr lang="de-DE" dirty="0">
                <a:sym typeface="Wingdings"/>
              </a:rPr>
              <a:t> man arbeitet gerne  Leistung wird positiv beeinflusst </a:t>
            </a:r>
          </a:p>
          <a:p>
            <a:endParaRPr lang="de-DE" dirty="0">
              <a:sym typeface="Wingdings"/>
            </a:endParaRPr>
          </a:p>
          <a:p>
            <a:r>
              <a:rPr lang="de-DE" dirty="0">
                <a:sym typeface="Wingdings"/>
              </a:rPr>
              <a:t>Beispiel:</a:t>
            </a:r>
          </a:p>
          <a:p>
            <a:r>
              <a:rPr lang="de-DE" dirty="0">
                <a:sym typeface="Wingdings"/>
              </a:rPr>
              <a:t>Producers Assistance Corporation: wenn ein Mitarbeiter eine gute Leistung oder Kurs (bzgl. Thema Sicherheit) oder ähnliches absolviert hat, erhält er Geschenkkarten auf die Punkte geladen werden  nach 6 Monate: Teilnahme an Kursen verdoppelt und senkt die Umfallrate</a:t>
            </a:r>
          </a:p>
          <a:p>
            <a:endParaRPr lang="de-DE" dirty="0">
              <a:sym typeface="Wingdings"/>
            </a:endParaRPr>
          </a:p>
          <a:p>
            <a:r>
              <a:rPr lang="de-DE" dirty="0">
                <a:sym typeface="Wingdings"/>
              </a:rPr>
              <a:t>Unser Produkt: senkt gleichzeitig die Kosten und steigert Leistung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Viele</a:t>
            </a:r>
            <a:r>
              <a:rPr lang="de-DE" baseline="0" dirty="0"/>
              <a:t> potentielle Kunden: Top 100 Großunternehmen in Deutschland alle &gt;7000 Mitarbeiter</a:t>
            </a:r>
            <a:br>
              <a:rPr lang="de-DE" baseline="0" dirty="0"/>
            </a:br>
            <a:r>
              <a:rPr lang="de-DE" baseline="0" dirty="0"/>
              <a:t>Bsp. Siemens hat 13500 Flottenfahrzeuge  http://</a:t>
            </a:r>
            <a:r>
              <a:rPr lang="de-DE" baseline="0" dirty="0" err="1"/>
              <a:t>www.autoflotte.de</a:t>
            </a:r>
            <a:r>
              <a:rPr lang="de-DE" baseline="0" dirty="0"/>
              <a:t>/</a:t>
            </a:r>
            <a:r>
              <a:rPr lang="de-DE" baseline="0" dirty="0" err="1"/>
              <a:t>nachrichten</a:t>
            </a:r>
            <a:r>
              <a:rPr lang="de-DE" baseline="0" dirty="0"/>
              <a:t>/</a:t>
            </a:r>
            <a:r>
              <a:rPr lang="de-DE" baseline="0" dirty="0" err="1"/>
              <a:t>artikel</a:t>
            </a:r>
            <a:r>
              <a:rPr lang="de-DE" baseline="0" dirty="0"/>
              <a:t>/community4you-manager-der-siemens-flotte-1383950.html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Quelle: </a:t>
            </a:r>
            <a:r>
              <a:rPr lang="de-DE" dirty="0" err="1"/>
              <a:t>www.rrgexec.com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3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7895-7918-6649-A6BD-844C4EFC8E4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9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6/24/2017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de/url?sa=i&amp;rct=j&amp;q=&amp;esrc=s&amp;source=images&amp;cd=&amp;ved=0ahUKEwi_qcf6ttbUAhUGtxoKHfFFDB0QjRwIBw&amp;url=http://www.mercedes-benz.de/content/germany/mpc/mpc_germany_website/de/home_mpc/van/home/_grosskunden/flotten-pakete.html&amp;psig=AFQjCNEW5WFUYsADirGNKdnX0WVpJc3pxw&amp;ust=14983916608896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ved=0ahUKEwjw8tyolNbUAhXHDxoKHcbfCpcQjRwIBw&amp;url=http://blog.scottlogic.com/2016/11/22/spring-boot-and-mongodb.html&amp;psig=AFQjCNGfnCUtnHqp9vtIBHkSSPWJj563Ww&amp;ust=1498382589898180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www.google.de/url?sa=i&amp;rct=j&amp;q=&amp;esrc=s&amp;source=images&amp;cd=&amp;ved=0ahUKEwjuyJ72lNbUAhXCChoKHT3FCBEQjRwIBw&amp;url=https://twitter.com/hibernate&amp;psig=AFQjCNHgoyDpJe1WUrUHSd52xoquZn3RHg&amp;ust=14983827623387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de/url?sa=i&amp;rct=j&amp;q=&amp;esrc=s&amp;source=images&amp;cd=&amp;ved=0ahUKEwjVsaiQlNbUAhXEWBoKHaUGADUQjRwIBw&amp;url=https://de.wikipedia.org/wiki/MySQL&amp;psig=AFQjCNEpB1y2wZ0EFj-tvEIJGKjPCjc75g&amp;ust=1498382550093190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www.google.de/url?sa=i&amp;rct=j&amp;q=&amp;esrc=s&amp;source=images&amp;cd=&amp;ved=0ahUKEwin3d_vk9bUAhUGfhoKHRmuD7AQjRwIBw&amp;url=https://vaadin.com/trademark&amp;psig=AFQjCNFt9CKfzyNwGulCQULIuY8qy5FKPA&amp;ust=1498382454957566" TargetMode="Externa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hyperlink" Target="https://www.google.de/url?sa=i&amp;rct=j&amp;q=&amp;esrc=s&amp;source=images&amp;cd=&amp;ved=0ahUKEwjbwrLLvdXUAhUHiRoKHQm1B5IQjRwIBw&amp;url=http://www.karrierefuehrer.de/firmenprofile/31123.html&amp;psig=AFQjCNGhXGyOMekReizuTlqNOV8CER0zmw&amp;ust=1498359320436061" TargetMode="External"/><Relationship Id="rId3" Type="http://schemas.openxmlformats.org/officeDocument/2006/relationships/hyperlink" Target="https://www.google.de/url?sa=i&amp;rct=j&amp;q=&amp;esrc=s&amp;source=images&amp;cd=&amp;ved=0ahUKEwjd3_PGttXUAhWIuRoKHZd1AhwQjRwIBw&amp;url=http://www.rigzone.com/jobs/featured_employer.asp?e_id=15&amp;psig=AFQjCNFv4jrwl99OK2LqTsLlHVG3pa1Yqw&amp;ust=1498357416700301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www.google.de/url?sa=i&amp;rct=j&amp;q=&amp;esrc=s&amp;source=images&amp;cd=&amp;ved=0ahUKEwjE35GVvdXUAhVCAxoKHbE3Ab8QjRwIBw&amp;url=https://de.wikipedia.org/wiki/Datei:DHL_Logo.svg&amp;psig=AFQjCNEt4ZaudOvkqheiKB9VL1NjpbN3Gg&amp;ust=1498359206071938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8.gif"/><Relationship Id="rId9" Type="http://schemas.microsoft.com/office/2007/relationships/diagramDrawing" Target="../diagrams/drawing1.xml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ldergebnis für Daimler van flott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884513" y="1151467"/>
            <a:ext cx="19076513" cy="47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04" y="266554"/>
            <a:ext cx="5462001" cy="29567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29999" y="1791863"/>
            <a:ext cx="5305928" cy="2580533"/>
          </a:xfrm>
        </p:spPr>
        <p:txBody>
          <a:bodyPr>
            <a:normAutofit fontScale="90000"/>
          </a:bodyPr>
          <a:lstStyle/>
          <a:p>
            <a:r>
              <a:rPr lang="de-DE" dirty="0"/>
              <a:t>SCORE UP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Business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Mitarbeiter Motivieren und kosten Sparen</a:t>
            </a:r>
          </a:p>
          <a:p>
            <a:pPr>
              <a:lnSpc>
                <a:spcPct val="8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Team: Jonas K. Charlotte p. Marc m. Andre m. Luise k.</a:t>
            </a:r>
          </a:p>
        </p:txBody>
      </p:sp>
    </p:spTree>
    <p:extLst>
      <p:ext uri="{BB962C8B-B14F-4D97-AF65-F5344CB8AC3E}">
        <p14:creationId xmlns:p14="http://schemas.microsoft.com/office/powerpoint/2010/main" val="2410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 - große Fahrzeugflotte</a:t>
            </a:r>
          </a:p>
        </p:txBody>
      </p:sp>
      <p:sp>
        <p:nvSpPr>
          <p:cNvPr id="9" name="Oval 8"/>
          <p:cNvSpPr/>
          <p:nvPr/>
        </p:nvSpPr>
        <p:spPr>
          <a:xfrm>
            <a:off x="450937" y="1891430"/>
            <a:ext cx="1553543" cy="16107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>
                <a:latin typeface="u2000" charset="0"/>
              </a:rPr>
              <a:t>⌚</a:t>
            </a:r>
            <a:endParaRPr lang="de-DE" sz="9600" dirty="0"/>
          </a:p>
        </p:txBody>
      </p:sp>
      <p:sp>
        <p:nvSpPr>
          <p:cNvPr id="10" name="Oval 9"/>
          <p:cNvSpPr/>
          <p:nvPr/>
        </p:nvSpPr>
        <p:spPr>
          <a:xfrm>
            <a:off x="564480" y="3948824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€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09145" y="2551359"/>
            <a:ext cx="204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Verfügbarkeit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109145" y="4437992"/>
            <a:ext cx="151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Kosten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FDDE-59F6-43CD-95A9-E90CC3AB1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16945" r="-1545" b="-1639"/>
          <a:stretch/>
        </p:blipFill>
        <p:spPr>
          <a:xfrm>
            <a:off x="4644570" y="2038671"/>
            <a:ext cx="6920411" cy="35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4387923" y="1915679"/>
            <a:ext cx="3761539" cy="43157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390562" y="1919728"/>
            <a:ext cx="6993780" cy="240325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037120" y="1915679"/>
            <a:ext cx="7112367" cy="240730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76180" y="329654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Unternehmen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294189" y="3885884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Prämien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385466" y="3605859"/>
            <a:ext cx="24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Produktivitätssteigerung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16328" y="3887816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Kostensenkung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176016" y="3616193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Motivation</a:t>
            </a: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0" y="1887408"/>
            <a:ext cx="3098469" cy="1677321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1968785" y="2101259"/>
            <a:ext cx="1265055" cy="1184715"/>
            <a:chOff x="1968785" y="2101259"/>
            <a:chExt cx="1265055" cy="1184715"/>
          </a:xfrm>
        </p:grpSpPr>
        <p:sp>
          <p:nvSpPr>
            <p:cNvPr id="15" name="Oval 14"/>
            <p:cNvSpPr/>
            <p:nvPr/>
          </p:nvSpPr>
          <p:spPr>
            <a:xfrm>
              <a:off x="1968785" y="2101259"/>
              <a:ext cx="1265055" cy="118471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600" b="1" dirty="0"/>
            </a:p>
          </p:txBody>
        </p: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804" y="2356801"/>
              <a:ext cx="640400" cy="640400"/>
            </a:xfrm>
            <a:prstGeom prst="rect">
              <a:avLst/>
            </a:prstGeom>
          </p:spPr>
        </p:pic>
      </p:grpSp>
      <p:grpSp>
        <p:nvGrpSpPr>
          <p:cNvPr id="14" name="Gruppierung 13"/>
          <p:cNvGrpSpPr/>
          <p:nvPr/>
        </p:nvGrpSpPr>
        <p:grpSpPr>
          <a:xfrm>
            <a:off x="9152574" y="2124754"/>
            <a:ext cx="1213307" cy="1214736"/>
            <a:chOff x="9152574" y="2124754"/>
            <a:chExt cx="1213307" cy="1214736"/>
          </a:xfrm>
        </p:grpSpPr>
        <p:sp>
          <p:nvSpPr>
            <p:cNvPr id="16" name="Oval 15"/>
            <p:cNvSpPr/>
            <p:nvPr/>
          </p:nvSpPr>
          <p:spPr>
            <a:xfrm>
              <a:off x="9152574" y="2124754"/>
              <a:ext cx="1213307" cy="12147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600" dirty="0"/>
            </a:p>
          </p:txBody>
        </p:sp>
        <p:pic>
          <p:nvPicPr>
            <p:cNvPr id="22" name="Bild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0442" y="2356801"/>
              <a:ext cx="791415" cy="791415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8982853" y="3354879"/>
            <a:ext cx="1586591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de-DE" sz="1600" b="1"/>
              <a:t>MITARBEITER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628743" y="448146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Umwelt</a:t>
            </a:r>
            <a:endParaRPr lang="de-DE" b="1" dirty="0"/>
          </a:p>
        </p:txBody>
      </p:sp>
      <p:grpSp>
        <p:nvGrpSpPr>
          <p:cNvPr id="13" name="Gruppierung 12"/>
          <p:cNvGrpSpPr/>
          <p:nvPr/>
        </p:nvGrpSpPr>
        <p:grpSpPr>
          <a:xfrm>
            <a:off x="5589574" y="4510991"/>
            <a:ext cx="1287177" cy="1188246"/>
            <a:chOff x="5625105" y="4890826"/>
            <a:chExt cx="1287177" cy="1188246"/>
          </a:xfrm>
        </p:grpSpPr>
        <p:sp>
          <p:nvSpPr>
            <p:cNvPr id="24" name="Oval 23"/>
            <p:cNvSpPr/>
            <p:nvPr/>
          </p:nvSpPr>
          <p:spPr>
            <a:xfrm>
              <a:off x="5625105" y="4890826"/>
              <a:ext cx="1287177" cy="1188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600" dirty="0"/>
            </a:p>
          </p:txBody>
        </p:sp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436" y="5087694"/>
              <a:ext cx="794510" cy="794510"/>
            </a:xfrm>
            <a:prstGeom prst="rect">
              <a:avLst/>
            </a:prstGeom>
          </p:spPr>
        </p:pic>
      </p:grpSp>
      <p:sp>
        <p:nvSpPr>
          <p:cNvPr id="26" name="Textfeld 25"/>
          <p:cNvSpPr txBox="1"/>
          <p:nvPr/>
        </p:nvSpPr>
        <p:spPr>
          <a:xfrm>
            <a:off x="4984343" y="5763753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Umweltbelastung senken</a:t>
            </a:r>
          </a:p>
        </p:txBody>
      </p:sp>
      <p:sp>
        <p:nvSpPr>
          <p:cNvPr id="27" name="Eingebuchteter Pfeil nach rechts 26"/>
          <p:cNvSpPr/>
          <p:nvPr/>
        </p:nvSpPr>
        <p:spPr>
          <a:xfrm>
            <a:off x="7465887" y="2803585"/>
            <a:ext cx="1255951" cy="7490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</a:t>
            </a:r>
          </a:p>
        </p:txBody>
      </p:sp>
      <p:sp>
        <p:nvSpPr>
          <p:cNvPr id="28" name="Eingebuchteter Pfeil nach rechts 27"/>
          <p:cNvSpPr/>
          <p:nvPr/>
        </p:nvSpPr>
        <p:spPr>
          <a:xfrm flipH="1">
            <a:off x="3784579" y="2819427"/>
            <a:ext cx="1199764" cy="7490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/>
              <a:t>WIN</a:t>
            </a:r>
          </a:p>
        </p:txBody>
      </p:sp>
      <p:sp>
        <p:nvSpPr>
          <p:cNvPr id="30" name="Eingebuchteter Pfeil nach rechts 29"/>
          <p:cNvSpPr/>
          <p:nvPr/>
        </p:nvSpPr>
        <p:spPr>
          <a:xfrm rot="5400000">
            <a:off x="5867486" y="3364562"/>
            <a:ext cx="778946" cy="13347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1" name="Textfeld 30"/>
          <p:cNvSpPr txBox="1"/>
          <p:nvPr/>
        </p:nvSpPr>
        <p:spPr>
          <a:xfrm>
            <a:off x="5971226" y="3802406"/>
            <a:ext cx="8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182568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Produktvariablen</a:t>
            </a:r>
          </a:p>
        </p:txBody>
      </p:sp>
      <p:sp>
        <p:nvSpPr>
          <p:cNvPr id="5" name="Oval 4"/>
          <p:cNvSpPr/>
          <p:nvPr/>
        </p:nvSpPr>
        <p:spPr>
          <a:xfrm>
            <a:off x="1056300" y="2698682"/>
            <a:ext cx="927652" cy="9276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1056301" y="4386468"/>
            <a:ext cx="927652" cy="9276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8392707" y="4386468"/>
            <a:ext cx="927652" cy="9276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493614" y="2472112"/>
            <a:ext cx="1389431" cy="1389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8392707" y="2844335"/>
            <a:ext cx="927652" cy="9276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53" y="2844335"/>
            <a:ext cx="636348" cy="636348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23" y="2638071"/>
            <a:ext cx="1048876" cy="1048876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53" y="4493642"/>
            <a:ext cx="713299" cy="713299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21" y="4493642"/>
            <a:ext cx="698223" cy="698223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85" y="4390778"/>
            <a:ext cx="923343" cy="92334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439746" y="4155334"/>
            <a:ext cx="1389431" cy="1389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85" y="4386468"/>
            <a:ext cx="1027543" cy="102754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31" y="2917160"/>
            <a:ext cx="782001" cy="782001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6085932" y="2974065"/>
            <a:ext cx="202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Gefahrene Strecke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6085932" y="4527124"/>
            <a:ext cx="208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Durchschnittlicher Spritverbrauch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9664536" y="4560610"/>
            <a:ext cx="22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Dauer der Querbeschleunigung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664536" y="2974065"/>
            <a:ext cx="242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Dauer </a:t>
            </a:r>
            <a:r>
              <a:rPr lang="de-DE"/>
              <a:t>der gleich-mäßigen Fahrt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2171061" y="2844335"/>
            <a:ext cx="17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der Vollbremsungen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71061" y="4457859"/>
            <a:ext cx="20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der </a:t>
            </a:r>
            <a:r>
              <a:rPr lang="de-DE"/>
              <a:t>harten Beschleunigungen </a:t>
            </a:r>
          </a:p>
        </p:txBody>
      </p:sp>
    </p:spTree>
    <p:extLst>
      <p:ext uri="{BB962C8B-B14F-4D97-AF65-F5344CB8AC3E}">
        <p14:creationId xmlns:p14="http://schemas.microsoft.com/office/powerpoint/2010/main" val="8142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Livedemo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72" y="1737360"/>
            <a:ext cx="7449416" cy="40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ldergebnis für hibernat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20" y="3016465"/>
            <a:ext cx="3116892" cy="31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pic>
        <p:nvPicPr>
          <p:cNvPr id="1026" name="Picture 2" descr="ildergebnis für vaadi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7278">
            <a:off x="652859" y="2150967"/>
            <a:ext cx="5127413" cy="1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dergebnis für mysql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537">
            <a:off x="8186016" y="1688632"/>
            <a:ext cx="3510281" cy="18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dergebnis für springboo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6264">
            <a:off x="800993" y="4148185"/>
            <a:ext cx="49625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05699" cy="1450757"/>
          </a:xfrm>
        </p:spPr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5352" y="2192631"/>
            <a:ext cx="670158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900" dirty="0"/>
              <a:t>Producers Assistance Corporation</a:t>
            </a:r>
          </a:p>
        </p:txBody>
      </p:sp>
      <p:pic>
        <p:nvPicPr>
          <p:cNvPr id="4098" name="Picture 2" descr="ildergebnis für Producers Assistance Corporation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43" y="2123727"/>
            <a:ext cx="1619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72841" y="2192632"/>
            <a:ext cx="1590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900"/>
              <a:t>Beispiel</a:t>
            </a:r>
            <a:r>
              <a:rPr lang="de-DE"/>
              <a:t>: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546373079"/>
              </p:ext>
            </p:extLst>
          </p:nvPr>
        </p:nvGraphicFramePr>
        <p:xfrm>
          <a:off x="1067199" y="2731240"/>
          <a:ext cx="10122168" cy="1985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272841" y="4716451"/>
            <a:ext cx="32269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900" dirty="0"/>
              <a:t>Potenzielle Kunden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2" y="5297580"/>
            <a:ext cx="1701800" cy="825500"/>
          </a:xfrm>
          <a:prstGeom prst="rect">
            <a:avLst/>
          </a:prstGeom>
        </p:spPr>
      </p:pic>
      <p:pic>
        <p:nvPicPr>
          <p:cNvPr id="4100" name="Picture 4" descr="ildergebnis für dhl logo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28" y="5562418"/>
            <a:ext cx="1574800" cy="3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ldergebnis für vogel bau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37" y="5287414"/>
            <a:ext cx="1268746" cy="84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17" y="5544943"/>
            <a:ext cx="1698536" cy="383540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62" y="5493848"/>
            <a:ext cx="1638300" cy="4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7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Ertrag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50" y="2025743"/>
            <a:ext cx="5307004" cy="36618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07914" y="2253677"/>
            <a:ext cx="281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Produkt - Abo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07914" y="3245627"/>
            <a:ext cx="302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Nutzerendgeld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907914" y="4244348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Zusätzliche Analysetools</a:t>
            </a:r>
          </a:p>
        </p:txBody>
      </p:sp>
      <p:sp>
        <p:nvSpPr>
          <p:cNvPr id="6" name="Kreuz 5"/>
          <p:cNvSpPr/>
          <p:nvPr/>
        </p:nvSpPr>
        <p:spPr>
          <a:xfrm>
            <a:off x="1947333" y="2316887"/>
            <a:ext cx="647161" cy="583121"/>
          </a:xfrm>
          <a:prstGeom prst="plus">
            <a:avLst>
              <a:gd name="adj" fmla="val 3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Kreuz 8"/>
          <p:cNvSpPr/>
          <p:nvPr/>
        </p:nvSpPr>
        <p:spPr>
          <a:xfrm>
            <a:off x="1953490" y="3277231"/>
            <a:ext cx="647161" cy="583121"/>
          </a:xfrm>
          <a:prstGeom prst="plus">
            <a:avLst>
              <a:gd name="adj" fmla="val 3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Kreuz 9"/>
          <p:cNvSpPr/>
          <p:nvPr/>
        </p:nvSpPr>
        <p:spPr>
          <a:xfrm>
            <a:off x="1947333" y="4275952"/>
            <a:ext cx="647161" cy="583121"/>
          </a:xfrm>
          <a:prstGeom prst="plus">
            <a:avLst>
              <a:gd name="adj" fmla="val 3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Kreuz 10"/>
          <p:cNvSpPr/>
          <p:nvPr/>
        </p:nvSpPr>
        <p:spPr>
          <a:xfrm>
            <a:off x="1947332" y="5236296"/>
            <a:ext cx="647161" cy="583121"/>
          </a:xfrm>
          <a:prstGeom prst="plus">
            <a:avLst>
              <a:gd name="adj" fmla="val 3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907914" y="5173086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Daimler</a:t>
            </a:r>
          </a:p>
        </p:txBody>
      </p:sp>
    </p:spTree>
    <p:extLst>
      <p:ext uri="{BB962C8B-B14F-4D97-AF65-F5344CB8AC3E}">
        <p14:creationId xmlns:p14="http://schemas.microsoft.com/office/powerpoint/2010/main" val="309271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Damit bleibt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-132003"/>
            <a:ext cx="12912445" cy="69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000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8E1B18-354D-F54C-973C-0961B4A885E5}">
  <we:reference id="wa104380510" version="1.0.0.3" store="de-DE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</Template>
  <TotalTime>0</TotalTime>
  <Words>196</Words>
  <Application>Microsoft Office PowerPoint</Application>
  <PresentationFormat>Widescreen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u2000</vt:lpstr>
      <vt:lpstr>Wingdings</vt:lpstr>
      <vt:lpstr>Rückblick</vt:lpstr>
      <vt:lpstr>SCORE UP  Your Business</vt:lpstr>
      <vt:lpstr>Ausgangslage - große Fahrzeugflotte</vt:lpstr>
      <vt:lpstr>Produktvorstellung</vt:lpstr>
      <vt:lpstr>Produktvariablen</vt:lpstr>
      <vt:lpstr>Livedemo</vt:lpstr>
      <vt:lpstr>Technische Umsetzung</vt:lpstr>
      <vt:lpstr>Marktanalyse</vt:lpstr>
      <vt:lpstr>Ertrag</vt:lpstr>
      <vt:lpstr>Damit bleibt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UP  Your Business</dc:title>
  <dc:creator>Microsoft Office-Anwender</dc:creator>
  <cp:lastModifiedBy>Lotti</cp:lastModifiedBy>
  <cp:revision>46</cp:revision>
  <dcterms:created xsi:type="dcterms:W3CDTF">2017-06-23T23:00:30Z</dcterms:created>
  <dcterms:modified xsi:type="dcterms:W3CDTF">2017-06-25T16:58:44Z</dcterms:modified>
</cp:coreProperties>
</file>