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2"/>
  </p:notesMasterIdLst>
  <p:sldIdLst>
    <p:sldId id="256" r:id="rId3"/>
    <p:sldId id="273" r:id="rId4"/>
    <p:sldId id="294" r:id="rId5"/>
    <p:sldId id="257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66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60"/>
      </p:cViewPr>
      <p:guideLst>
        <p:guide orient="horz" pos="2160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96E82-D0E2-42E6-94BC-7A5C8AA105DF}" type="datetimeFigureOut">
              <a:rPr lang="vi-VN" smtClean="0"/>
              <a:t>05/10/2024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D230-5BDA-41EA-87D6-249ED73530BA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9C9A-8AC6-4837-AB58-3DB40648D814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562D-74DA-45BF-8E6A-69711E44A5B4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274639"/>
            <a:ext cx="2667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7797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3CD20-35E0-4C61-957F-347BB561EAA0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914400" y="1676401"/>
            <a:ext cx="10668000" cy="44497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74069-AF37-4E42-9B6B-0F993AD6766B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0A8F6-347E-4ADE-A113-259A2AD85DF2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D5171-4A94-4B68-914D-01E69DF749A5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C9697-4A76-4B82-B262-4BE986F52DB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5CE10-0C77-408A-9917-A5DF43EB0B6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DE487-C353-4EAD-ADF9-4D4F3A72981B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79338-C359-4CCB-8AB1-20B154E8DF5D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BE881-8071-43FC-9F65-C395F85084CF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DC3D-DE89-44AE-B1AD-39A64C1EB21C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49A70-877C-4183-8BE3-0B579CB7BE20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34D8C-B824-4FDE-98F4-932D0D64D10E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D581A-5DA2-4AB6-A2EF-3F47F1E6A17E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2CE53-5EF4-4633-9FC7-6271D3D0FC4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26C26-EC57-434E-84A9-05A82F8B47B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4794C-EB44-45C5-AD2C-68EAE183849A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6F301-9916-43EE-BFD6-EB36980716EA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7CA4-6B7D-4D67-B8B4-DF96042554D5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B3B7B-EEF5-4EEE-8C9F-106276499F8F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E76FF-3E6D-4069-950A-FB547D2FE3C9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68AD5-84F8-4D9B-AAF7-354DBB8201CF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9564F-D005-4034-9216-883787E950ED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54C52-D356-4A2D-97CA-11655CACCF89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74638"/>
            <a:ext cx="100584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1"/>
            <a:ext cx="10668000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vi-VN"/>
              <a:t>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B5F3051-AADB-4EE1-AE42-B28ADBE2B568}" type="slidenum">
              <a:rPr lang="en-US" altLang="vi-VN"/>
              <a:t>‹#›</a:t>
            </a:fld>
            <a:endParaRPr lang="en-US" altLang="vi-VN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08000" y="6477000"/>
            <a:ext cx="467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i="1">
                <a:solidFill>
                  <a:srgbClr val="000066"/>
                </a:solidFill>
              </a:rPr>
              <a:t>Nguyễn Văn Linh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5737A40-3BED-4DE9-98AF-7848E17AA1A9}" type="slidenum">
              <a:rPr lang="en-US" altLang="vi-VN"/>
              <a:t>‹#›</a:t>
            </a:fld>
            <a:endParaRPr lang="en-US" altLang="vi-VN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08000" y="6477000"/>
            <a:ext cx="467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i="1">
                <a:solidFill>
                  <a:srgbClr val="000066"/>
                </a:solidFill>
              </a:rPr>
              <a:t>Nguyễn Văn Linh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441688"/>
            <a:ext cx="7772400" cy="1470025"/>
          </a:xfrm>
        </p:spPr>
        <p:txBody>
          <a:bodyPr/>
          <a:lstStyle/>
          <a:p>
            <a:r>
              <a:rPr lang="vi-VN" sz="2400">
                <a:solidFill>
                  <a:schemeClr val="tx1"/>
                </a:solidFill>
              </a:rPr>
              <a:t>Đề Tài</a:t>
            </a:r>
            <a:br>
              <a:rPr lang="vi-VN" sz="2800">
                <a:solidFill>
                  <a:schemeClr val="tx1"/>
                </a:solidFill>
              </a:rPr>
            </a:br>
            <a:r>
              <a:rPr lang="vi-VN" sz="2800">
                <a:solidFill>
                  <a:schemeClr val="tx1"/>
                </a:solidFill>
              </a:rPr>
              <a:t>NHẬN DIỆN BIỂN BÁO GIAO THÔNG</a:t>
            </a:r>
            <a:endParaRPr sz="28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078" y="4171029"/>
            <a:ext cx="6127844" cy="1814880"/>
          </a:xfrm>
        </p:spPr>
        <p:txBody>
          <a:bodyPr/>
          <a:lstStyle/>
          <a:p>
            <a:pPr algn="l"/>
            <a:r>
              <a:rPr lang="vi-VN" sz="2400" b="1" u="sng"/>
              <a:t>Thành viên nhóm:</a:t>
            </a:r>
          </a:p>
          <a:p>
            <a:pPr algn="l"/>
            <a:r>
              <a:rPr lang="vi-VN" sz="2000" b="1"/>
              <a:t> 	Họ và Tên	 	MSSV</a:t>
            </a:r>
            <a:endParaRPr lang="vi-VN" sz="2000" b="1" u="sng"/>
          </a:p>
          <a:p>
            <a:pPr algn="l"/>
            <a:r>
              <a:rPr lang="en-GB" sz="2000" b="1" err="1"/>
              <a:t>Nguyễn</a:t>
            </a:r>
            <a:r>
              <a:rPr lang="en-GB" sz="2000" b="1"/>
              <a:t> </a:t>
            </a:r>
            <a:r>
              <a:rPr lang="en-GB" sz="2000" b="1" err="1"/>
              <a:t>Trần</a:t>
            </a:r>
            <a:r>
              <a:rPr lang="en-GB" sz="2000" b="1"/>
              <a:t> </a:t>
            </a:r>
            <a:r>
              <a:rPr lang="en-GB" sz="2000" b="1" err="1"/>
              <a:t>Phúc</a:t>
            </a:r>
            <a:r>
              <a:rPr lang="en-GB" sz="2000" b="1"/>
              <a:t> </a:t>
            </a:r>
            <a:r>
              <a:rPr lang="en-GB" sz="2000" b="1" err="1"/>
              <a:t>Thịnh</a:t>
            </a:r>
            <a:r>
              <a:rPr lang="vi-VN" sz="2000" b="1"/>
              <a:t>	</a:t>
            </a:r>
            <a:r>
              <a:rPr lang="en-GB" sz="2000" b="1"/>
              <a:t>B2017006</a:t>
            </a:r>
          </a:p>
          <a:p>
            <a:pPr algn="l"/>
            <a:r>
              <a:rPr lang="vi-VN" sz="2000" b="1"/>
              <a:t>Đào Việt Anh		 	B2113303</a:t>
            </a:r>
            <a:endParaRPr lang="en-GB" sz="2000" b="1"/>
          </a:p>
        </p:txBody>
      </p:sp>
      <p:sp>
        <p:nvSpPr>
          <p:cNvPr id="6" name="TextBox 5"/>
          <p:cNvSpPr txBox="1"/>
          <p:nvPr/>
        </p:nvSpPr>
        <p:spPr>
          <a:xfrm>
            <a:off x="3934995" y="1733802"/>
            <a:ext cx="391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>
                <a:solidFill>
                  <a:schemeClr val="accent6"/>
                </a:solidFill>
                <a:latin typeface="+mj-lt"/>
              </a:rPr>
              <a:t>Học phần: CT282 </a:t>
            </a:r>
          </a:p>
          <a:p>
            <a:pPr algn="ctr"/>
            <a:r>
              <a:rPr lang="vi-VN" sz="2000" b="1">
                <a:solidFill>
                  <a:schemeClr val="accent6"/>
                </a:solidFill>
                <a:latin typeface="+mj-lt"/>
              </a:rPr>
              <a:t>Giảng viên: Phạm Nguyên Khang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C9A-8AC6-4837-AB58-3DB40648D814}" type="slidenum">
              <a:rPr lang="en-US" altLang="vi-VN" smtClean="0"/>
              <a:t>1</a:t>
            </a:fld>
            <a:endParaRPr lang="en-US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ACB0B-F460-ACB1-3E1F-38504DC8D4BD}"/>
              </a:ext>
            </a:extLst>
          </p:cNvPr>
          <p:cNvSpPr txBox="1"/>
          <p:nvPr/>
        </p:nvSpPr>
        <p:spPr>
          <a:xfrm>
            <a:off x="2947130" y="543609"/>
            <a:ext cx="671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>
                <a:solidFill>
                  <a:srgbClr val="002060"/>
                </a:solidFill>
                <a:latin typeface="+mj-lt"/>
              </a:rPr>
              <a:t>HỌC SÂU(DEEP LEARNING)</a:t>
            </a:r>
            <a:endParaRPr lang="en-US" sz="3600" b="1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10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0" y="1781661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Mô hình CNN kiến trúc VGG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770340" y="2304881"/>
            <a:ext cx="11212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Courier New" panose="02070309020205020404" pitchFamily="49" charset="0"/>
              </a:rPr>
              <a:t># Block </a:t>
            </a:r>
            <a:r>
              <a:rPr lang="vi-VN" sz="2000" b="1">
                <a:effectLst/>
                <a:latin typeface="Courier New" panose="02070309020205020404" pitchFamily="49" charset="0"/>
              </a:rPr>
              <a:t>1</a:t>
            </a:r>
            <a:endParaRPr lang="en-US" sz="2000" b="1">
              <a:effectLst/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Conv2D(64, (3, 3), activation='relu',input_shape=(150, 150, 3)),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Conv2D(64,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MaxPooling2D(2, 2),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# Block </a:t>
            </a:r>
            <a:r>
              <a:rPr lang="vi-VN" sz="2000" b="1">
                <a:effectLst/>
                <a:latin typeface="Courier New" panose="02070309020205020404" pitchFamily="49" charset="0"/>
              </a:rPr>
              <a:t>2</a:t>
            </a:r>
            <a:endParaRPr lang="en-US" sz="2000" b="1">
              <a:effectLst/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Conv2D(128,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Conv2D(128,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MaxPooling2D(2,2),</a:t>
            </a:r>
          </a:p>
        </p:txBody>
      </p:sp>
    </p:spTree>
    <p:extLst>
      <p:ext uri="{BB962C8B-B14F-4D97-AF65-F5344CB8AC3E}">
        <p14:creationId xmlns:p14="http://schemas.microsoft.com/office/powerpoint/2010/main" val="251001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11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0" y="1781661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Mô hình CNN kiến trúc VGG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770340" y="2198629"/>
            <a:ext cx="112123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Courier New" panose="02070309020205020404" pitchFamily="49" charset="0"/>
              </a:rPr>
              <a:t># Block </a:t>
            </a:r>
            <a:r>
              <a:rPr lang="vi-VN" sz="2000" b="1">
                <a:effectLst/>
                <a:latin typeface="Courier New" panose="02070309020205020404" pitchFamily="49" charset="0"/>
              </a:rPr>
              <a:t>3</a:t>
            </a:r>
            <a:endParaRPr lang="en-US" sz="2000" b="1">
              <a:effectLst/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Conv2D(256,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Conv2D(256,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Conv2D(256,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MaxPooling2D(2,2),</a:t>
            </a:r>
            <a:endParaRPr lang="vi-VN" sz="2000" b="1">
              <a:effectLst/>
              <a:latin typeface="Courier New" panose="02070309020205020404" pitchFamily="49" charset="0"/>
            </a:endParaRPr>
          </a:p>
          <a:p>
            <a:endParaRPr lang="vi-VN" sz="2000" b="1"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Flatten(),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Dense(512,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Dense(512,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Dense(3, activation='softmax’)</a:t>
            </a:r>
          </a:p>
          <a:p>
            <a:endParaRPr lang="vi-VN" sz="2000" b="1">
              <a:effectLst/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loss='categorical_crossentropy',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          optimizer='adam',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          metrics=['accuracy']</a:t>
            </a:r>
          </a:p>
          <a:p>
            <a:endParaRPr lang="en-US" sz="2000" b="1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06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12</a:t>
            </a:fld>
            <a:endParaRPr lang="en-US" alt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509BB-445D-3B47-B125-312BF9D1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2" y="2008282"/>
            <a:ext cx="5143500" cy="412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896C9-C1AE-B49C-C89E-1714CE44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78" y="2008282"/>
            <a:ext cx="51625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4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13</a:t>
            </a:fld>
            <a:endParaRPr lang="en-US" alt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1401170" y="2365702"/>
            <a:ext cx="536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effectLst/>
                <a:latin typeface="Courier New" panose="02070309020205020404" pitchFamily="49" charset="0"/>
              </a:rPr>
              <a:t>Test loss: 0.07601171731948853 Test accuracy: 0.9613259434700012</a:t>
            </a:r>
            <a:endParaRPr lang="en-US" b="1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136477" y="1842482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Đánh giá mô hình trên tập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B3A39-6AAC-CA1A-36BE-A9BE39F56733}"/>
              </a:ext>
            </a:extLst>
          </p:cNvPr>
          <p:cNvSpPr txBox="1"/>
          <p:nvPr/>
        </p:nvSpPr>
        <p:spPr>
          <a:xfrm>
            <a:off x="136476" y="3167390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Nhận diện ảnh</a:t>
            </a:r>
          </a:p>
        </p:txBody>
      </p:sp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D0557082-7E4F-7AD8-5AD3-358598E2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0" y="3628743"/>
            <a:ext cx="4137031" cy="3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7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14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322997" y="1838892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Mô hình CNN kiến trúc mạng AlexNet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609600" y="2459573"/>
            <a:ext cx="11354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Courier New" panose="02070309020205020404" pitchFamily="49" charset="0"/>
              </a:rPr>
              <a:t>Conv2D(96, (11, 11), strides=(4, 4), activation='relu', input_shape=(150, 150, 3)),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MaxPooling2D(pool_size=(3, 3), strides=(2, 2)),</a:t>
            </a:r>
          </a:p>
          <a:p>
            <a:br>
              <a:rPr lang="en-US" sz="2000" b="1">
                <a:effectLst/>
                <a:latin typeface="Courier New" panose="02070309020205020404" pitchFamily="49" charset="0"/>
              </a:rPr>
            </a:br>
            <a:r>
              <a:rPr lang="en-US" sz="2000" b="1">
                <a:effectLst/>
                <a:latin typeface="Courier New" panose="02070309020205020404" pitchFamily="49" charset="0"/>
              </a:rPr>
              <a:t>    Conv2D(256, (5, 5), padding='same',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MaxPooling2D(pool_size=(3, 3), strides=(2, 2)),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Conv2D(384, (3, 3), padding='same',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Conv2D(384, (3, 3), padding='same',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Conv2D(256, (3, 3), padding='same',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MaxPooling2D(pool_size=(3, 3), strides=(2, 2)),</a:t>
            </a:r>
          </a:p>
          <a:p>
            <a:endParaRPr lang="en-US" sz="2000" b="1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15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322997" y="1838892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Mô hình CNN kiến trúc mạng AlexNet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837063" y="2718880"/>
            <a:ext cx="113549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Courier New" panose="02070309020205020404" pitchFamily="49" charset="0"/>
              </a:rPr>
              <a:t>Flatten(),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Dense(512,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Dense(512,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Dense(3, activation='softmax’)</a:t>
            </a:r>
            <a:endParaRPr lang="vi-VN" sz="2000" b="1">
              <a:effectLst/>
              <a:latin typeface="Courier New" panose="02070309020205020404" pitchFamily="49" charset="0"/>
            </a:endParaRPr>
          </a:p>
          <a:p>
            <a:endParaRPr lang="vi-VN" sz="2000" b="1"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loss='categorical_crossentropy',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          optimizer='sgd',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          metrics=['accuracy']</a:t>
            </a:r>
          </a:p>
          <a:p>
            <a:endParaRPr lang="en-US" sz="2000" b="1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7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16</a:t>
            </a:fld>
            <a:endParaRPr lang="en-US" alt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4714C-83B1-DADB-66B4-460B9F2C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968120"/>
            <a:ext cx="5172075" cy="414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32DB9-B548-F0A4-4E21-B6DB8E931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17" y="1985109"/>
            <a:ext cx="5200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0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17</a:t>
            </a:fld>
            <a:endParaRPr lang="en-US" alt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1401170" y="2365702"/>
            <a:ext cx="536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effectLst/>
                <a:latin typeface="Courier New" panose="02070309020205020404" pitchFamily="49" charset="0"/>
              </a:rPr>
              <a:t>Test loss: 0.07372523844242096 Test accuracy: 0.9668508172035217</a:t>
            </a:r>
            <a:endParaRPr lang="en-US" b="1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136477" y="1842482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Đánh giá mô hình trên tập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B3A39-6AAC-CA1A-36BE-A9BE39F56733}"/>
              </a:ext>
            </a:extLst>
          </p:cNvPr>
          <p:cNvSpPr txBox="1"/>
          <p:nvPr/>
        </p:nvSpPr>
        <p:spPr>
          <a:xfrm>
            <a:off x="136476" y="3167390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Nhận diện ảnh</a:t>
            </a:r>
          </a:p>
        </p:txBody>
      </p:sp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D0557082-7E4F-7AD8-5AD3-358598E2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0" y="3628743"/>
            <a:ext cx="4137031" cy="3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5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3.SO SÁNH HIỆU QUẢ VÀ KẾT LUẬN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655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86862"/>
            <a:ext cx="6277708" cy="703384"/>
          </a:xfrm>
        </p:spPr>
        <p:txBody>
          <a:bodyPr/>
          <a:lstStyle/>
          <a:p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969" y="2819401"/>
            <a:ext cx="8001000" cy="1910862"/>
          </a:xfrm>
        </p:spPr>
        <p:txBody>
          <a:bodyPr/>
          <a:lstStyle/>
          <a:p>
            <a:pPr marL="0" indent="0" algn="ctr">
              <a:buNone/>
            </a:pPr>
            <a:r>
              <a:rPr lang="vi-VN" sz="3600" b="1">
                <a:solidFill>
                  <a:schemeClr val="tx1"/>
                </a:solidFill>
              </a:rPr>
              <a:t>Cảm ơn thầy và các bạn </a:t>
            </a:r>
          </a:p>
          <a:p>
            <a:pPr marL="0" indent="0" algn="ctr">
              <a:buNone/>
            </a:pPr>
            <a:r>
              <a:rPr lang="vi-VN" sz="3600" b="1">
                <a:solidFill>
                  <a:schemeClr val="tx1"/>
                </a:solidFill>
              </a:rPr>
              <a:t>đã theo dõi bài báo cáo của nhóm.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19</a:t>
            </a:fld>
            <a:endParaRPr lang="en-US" altLang="vi-VN"/>
          </a:p>
        </p:txBody>
      </p:sp>
      <p:sp>
        <p:nvSpPr>
          <p:cNvPr id="5" name="Text Box 4"/>
          <p:cNvSpPr txBox="1"/>
          <p:nvPr/>
        </p:nvSpPr>
        <p:spPr>
          <a:xfrm>
            <a:off x="9691370" y="37623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>
                <a:solidFill>
                  <a:srgbClr val="002060"/>
                </a:solidFill>
              </a:rPr>
              <a:t>NỘI DUNG</a:t>
            </a:r>
            <a:endParaRPr lang="en-GB" alt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/>
              <a:t>2</a:t>
            </a:fld>
            <a:endParaRPr lang="en-US" altLang="vi-V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07035-21F6-0041-0C84-719887F9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8413"/>
            <a:ext cx="10668000" cy="4449763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</a:rPr>
              <a:t>1.Mô tả vấn đề</a:t>
            </a:r>
          </a:p>
          <a:p>
            <a:r>
              <a:rPr lang="vi-VN">
                <a:solidFill>
                  <a:schemeClr val="tx1"/>
                </a:solidFill>
              </a:rPr>
              <a:t>2.Huấn luyện và kiểm tra mô hình</a:t>
            </a:r>
          </a:p>
          <a:p>
            <a:r>
              <a:rPr lang="vi-VN">
                <a:solidFill>
                  <a:schemeClr val="tx1"/>
                </a:solidFill>
              </a:rPr>
              <a:t>3.So sánh hiệu quả và kết luận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055" y="274955"/>
            <a:ext cx="7840345" cy="94424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vi-VN">
                <a:solidFill>
                  <a:srgbClr val="002060"/>
                </a:solidFill>
              </a:rPr>
              <a:t>MÔ TẢ VẤN ĐỀ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3</a:t>
            </a:fld>
            <a:endParaRPr lang="en-US" altLang="vi-V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3055C5-AF1A-BB3C-A879-0D420C39BA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009934" y="1662753"/>
            <a:ext cx="10972800" cy="4449763"/>
          </a:xfrm>
        </p:spPr>
        <p:txBody>
          <a:bodyPr/>
          <a:lstStyle/>
          <a:p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,giảm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nạn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kern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ker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kern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(deep learning)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kể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chập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(Convolutional Neural Networks - CNN)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vượt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trội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vi-V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55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055" y="274955"/>
            <a:ext cx="7840345" cy="94424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vi-VN">
                <a:solidFill>
                  <a:srgbClr val="002060"/>
                </a:solidFill>
              </a:rPr>
              <a:t>MÔ TẢ VẤN ĐỀ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4</a:t>
            </a:fld>
            <a:endParaRPr lang="en-US" altLang="vi-V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3055C5-AF1A-BB3C-A879-0D420C39BA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68406" y="2033587"/>
            <a:ext cx="5827594" cy="4449763"/>
          </a:xfrm>
        </p:spPr>
        <p:txBody>
          <a:bodyPr/>
          <a:lstStyle/>
          <a:p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</a:t>
            </a:r>
          </a:p>
          <a:p>
            <a:pPr lvl="1"/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ảnh sẽ có 3 loại biển:</a:t>
            </a:r>
          </a:p>
          <a:p>
            <a:pPr lvl="2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 cấm</a:t>
            </a:r>
          </a:p>
          <a:p>
            <a:pPr lvl="2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 cảnh báo</a:t>
            </a:r>
          </a:p>
          <a:p>
            <a:pPr lvl="2"/>
            <a:r>
              <a:rPr lang="vi-V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Biển chỉ dẫn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D81A4-F433-14E7-A04D-1D8FE15D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27" y="2033587"/>
            <a:ext cx="6846493" cy="3193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5</a:t>
            </a:fld>
            <a:endParaRPr lang="en-US" altLang="vi-V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3055C5-AF1A-BB3C-A879-0D420C39BA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64024" y="1795462"/>
            <a:ext cx="3248167" cy="4449763"/>
          </a:xfrm>
        </p:spPr>
        <p:txBody>
          <a:bodyPr/>
          <a:lstStyle/>
          <a:p>
            <a:r>
              <a:rPr lang="vi-V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dữ liệu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8995B66-912B-C45D-BC48-2047D8F89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14" y="2566035"/>
            <a:ext cx="9120979" cy="3711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08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6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627797" y="1981475"/>
            <a:ext cx="11259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Chỉnh kích thước của mỗi ảnh trong tập dữ liệu thành (150, 150)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Chuẩn hóa dữ liệu thành giá trị từ 0 đến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Chia tập dữ liệu thành hai phần, một phần dùng để huấn luyện, phần còn lại dùng để kiểm tra với tỷ lệ là 12.5%/75%</a:t>
            </a:r>
            <a:endParaRPr lang="vi-V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/>
              <a:t>Tăng cường dữ liệu:</a:t>
            </a:r>
          </a:p>
          <a:p>
            <a:r>
              <a:rPr lang="vi-VN" sz="2400"/>
              <a:t>	_ Xoay hình ngẫu nhiên</a:t>
            </a:r>
          </a:p>
          <a:p>
            <a:r>
              <a:rPr lang="vi-VN" sz="2400"/>
              <a:t>	_</a:t>
            </a:r>
            <a:r>
              <a:rPr lang="en-US" sz="2400"/>
              <a:t> </a:t>
            </a:r>
            <a:r>
              <a:rPr lang="vi-VN" sz="2400"/>
              <a:t>Ngẫu nhiên </a:t>
            </a:r>
            <a:r>
              <a:rPr lang="en-US" sz="2400"/>
              <a:t>dịch chuyển</a:t>
            </a:r>
            <a:r>
              <a:rPr lang="vi-VN" sz="2400"/>
              <a:t> </a:t>
            </a:r>
            <a:r>
              <a:rPr lang="en-US" sz="2400"/>
              <a:t>theo chiều </a:t>
            </a:r>
            <a:r>
              <a:rPr lang="vi-VN" sz="2400"/>
              <a:t>ngang và chiều dọc</a:t>
            </a:r>
          </a:p>
          <a:p>
            <a:r>
              <a:rPr lang="vi-VN" sz="2400"/>
              <a:t>	_</a:t>
            </a:r>
            <a:r>
              <a:rPr lang="en-US" sz="2400"/>
              <a:t> </a:t>
            </a:r>
            <a:r>
              <a:rPr lang="vi-VN" sz="2400"/>
              <a:t>C</a:t>
            </a:r>
            <a:r>
              <a:rPr lang="en-US" sz="2400"/>
              <a:t>ắt </a:t>
            </a:r>
            <a:r>
              <a:rPr lang="vi-VN" sz="2400"/>
              <a:t>hình ngẫu nhiên</a:t>
            </a:r>
          </a:p>
          <a:p>
            <a:r>
              <a:rPr lang="vi-VN" sz="2400"/>
              <a:t>	_</a:t>
            </a:r>
            <a:r>
              <a:rPr lang="en-US" sz="2400"/>
              <a:t> </a:t>
            </a:r>
            <a:r>
              <a:rPr lang="vi-VN" sz="2400"/>
              <a:t>P</a:t>
            </a:r>
            <a:r>
              <a:rPr lang="en-US" sz="2400"/>
              <a:t>hóng to hoặc thu </a:t>
            </a:r>
            <a:r>
              <a:rPr lang="vi-VN" sz="2400"/>
              <a:t>nhỏ hình ngẫu nhiên</a:t>
            </a:r>
          </a:p>
          <a:p>
            <a:r>
              <a:rPr lang="vi-VN" sz="2400"/>
              <a:t>	_</a:t>
            </a:r>
            <a:r>
              <a:rPr lang="en-US" sz="2400"/>
              <a:t> lật</a:t>
            </a:r>
            <a:r>
              <a:rPr lang="vi-VN" sz="2400"/>
              <a:t> ngang hình ngẫu nhiên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Khi thực hiện các biến đổi và xuất hiện vùng trống, lấp các vùng này bằng các giá trị của điểm ảnh gần nhất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90310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7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0" y="1781661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Mô hình CNN kiến trúc mạng cơ bản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770340" y="2304881"/>
            <a:ext cx="93896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effectLst/>
                <a:latin typeface="Courier New" panose="02070309020205020404" pitchFamily="49" charset="0"/>
              </a:rPr>
              <a:t>Conv2D(32, (3, 3), activation='relu', input_shape=(150, 150, 3)),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MaxPooling2D(2, 2),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Conv2D(64,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MaxPooling2D(2, 2),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Conv2D(128, (3, 3),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MaxPooling2D(2, 2),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Flatten(),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Dense(512, activation='relu'),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Dense(3, activation='softmax’)</a:t>
            </a:r>
            <a:endParaRPr lang="vi-VN" sz="2000" b="1">
              <a:effectLst/>
              <a:latin typeface="Courier New" panose="02070309020205020404" pitchFamily="49" charset="0"/>
            </a:endParaRPr>
          </a:p>
          <a:p>
            <a:endParaRPr lang="vi-VN" sz="2000" b="1">
              <a:latin typeface="Courier New" panose="02070309020205020404" pitchFamily="49" charset="0"/>
            </a:endParaRP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loss='categorical_crossentropy',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          optimizer='adam',</a:t>
            </a:r>
          </a:p>
          <a:p>
            <a:r>
              <a:rPr lang="en-US" sz="2000" b="1">
                <a:effectLst/>
                <a:latin typeface="Courier New" panose="02070309020205020404" pitchFamily="49" charset="0"/>
              </a:rPr>
              <a:t>              metrics=['accuracy']</a:t>
            </a:r>
          </a:p>
          <a:p>
            <a:endParaRPr lang="en-US" b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8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8</a:t>
            </a:fld>
            <a:endParaRPr lang="en-US" alt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4C88C-90B6-1986-5309-7431879C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4" y="2036832"/>
            <a:ext cx="5191125" cy="419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EB9D2-E7ED-7151-D6AD-03E52D0D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62" y="2130425"/>
            <a:ext cx="5172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96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9</a:t>
            </a:fld>
            <a:endParaRPr lang="en-US" altLang="vi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D69A-2048-910F-01C2-0C2FE45B126E}"/>
              </a:ext>
            </a:extLst>
          </p:cNvPr>
          <p:cNvSpPr txBox="1"/>
          <p:nvPr/>
        </p:nvSpPr>
        <p:spPr>
          <a:xfrm>
            <a:off x="1401170" y="2365702"/>
            <a:ext cx="5368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effectLst/>
                <a:latin typeface="Courier New" panose="02070309020205020404" pitchFamily="49" charset="0"/>
              </a:rPr>
              <a:t>Test loss: 0.021981053054332733 Test accuracy: 0.9944751262664795</a:t>
            </a:r>
            <a:endParaRPr lang="en-US" b="1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136477" y="1842482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Đánh giá mô hình trên tập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B3A39-6AAC-CA1A-36BE-A9BE39F56733}"/>
              </a:ext>
            </a:extLst>
          </p:cNvPr>
          <p:cNvSpPr txBox="1"/>
          <p:nvPr/>
        </p:nvSpPr>
        <p:spPr>
          <a:xfrm>
            <a:off x="136476" y="3167390"/>
            <a:ext cx="1125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>
                <a:latin typeface="+mn-lt"/>
              </a:rPr>
              <a:t>Nhận diện ảnh</a:t>
            </a:r>
          </a:p>
        </p:txBody>
      </p:sp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D0557082-7E4F-7AD8-5AD3-358598E2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0" y="3628743"/>
            <a:ext cx="4137031" cy="30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51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302</TotalTime>
  <Words>1127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Theme1</vt:lpstr>
      <vt:lpstr>1_Default Design</vt:lpstr>
      <vt:lpstr>Đề Tài NHẬN DIỆN BIỂN BÁO GIAO THÔNG</vt:lpstr>
      <vt:lpstr>NỘI DUNG</vt:lpstr>
      <vt:lpstr>MÔ TẢ VẤN ĐỀ</vt:lpstr>
      <vt:lpstr>MÔ TẢ VẤN ĐỀ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3.SO SÁNH HIỆU QUẢ VÀ KẾT LUẬN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lý thuyết Đề</dc:title>
  <dc:creator>Hồ Nhựt Nam</dc:creator>
  <cp:lastModifiedBy>misterslon789@cupercs.site</cp:lastModifiedBy>
  <cp:revision>95</cp:revision>
  <dcterms:created xsi:type="dcterms:W3CDTF">2023-04-23T15:45:00Z</dcterms:created>
  <dcterms:modified xsi:type="dcterms:W3CDTF">2024-10-05T19:00:01Z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C1F20049F3994F31BB3C8A09725F60F0</vt:lpwstr>
  </property>
  <property fmtid="{D5CDD505-2E9C-101B-9397-08002B2CF9AE}" pid="3" name="KSOProductBuildVer">
    <vt:lpwstr>1033-12.2.0.13306</vt:lpwstr>
  </property>
</Properties>
</file>