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3"/>
  </p:notesMasterIdLst>
  <p:sldIdLst>
    <p:sldId id="256" r:id="rId3"/>
    <p:sldId id="273" r:id="rId4"/>
    <p:sldId id="294" r:id="rId5"/>
    <p:sldId id="314" r:id="rId6"/>
    <p:sldId id="315" r:id="rId7"/>
    <p:sldId id="316" r:id="rId8"/>
    <p:sldId id="317" r:id="rId9"/>
    <p:sldId id="309" r:id="rId10"/>
    <p:sldId id="296" r:id="rId11"/>
    <p:sldId id="297" r:id="rId12"/>
    <p:sldId id="319" r:id="rId13"/>
    <p:sldId id="321" r:id="rId14"/>
    <p:sldId id="323" r:id="rId15"/>
    <p:sldId id="325" r:id="rId16"/>
    <p:sldId id="327" r:id="rId17"/>
    <p:sldId id="328" r:id="rId18"/>
    <p:sldId id="329" r:id="rId19"/>
    <p:sldId id="307" r:id="rId20"/>
    <p:sldId id="331" r:id="rId21"/>
    <p:sldId id="266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9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96E82-D0E2-42E6-94BC-7A5C8AA105DF}" type="datetimeFigureOut">
              <a:rPr lang="vi-VN" smtClean="0"/>
              <a:t>02/11/2024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5D230-5BDA-41EA-87D6-249ED73530BA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B9C9A-8AC6-4837-AB58-3DB40648D814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3562D-74DA-45BF-8E6A-69711E44A5B4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274639"/>
            <a:ext cx="2667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39"/>
            <a:ext cx="7797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3CD20-35E0-4C61-957F-347BB561EAA0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914400" y="1676401"/>
            <a:ext cx="10668000" cy="44497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74069-AF37-4E42-9B6B-0F993AD6766B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10058400" cy="944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0A8F6-347E-4ADE-A113-259A2AD85DF2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DD5171-4A94-4B68-914D-01E69DF749A5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9C9697-4A76-4B82-B262-4BE986F52DB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5CE10-0C77-408A-9917-A5DF43EB0B6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DE487-C353-4EAD-ADF9-4D4F3A72981B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79338-C359-4CCB-8AB1-20B154E8DF5D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BE881-8071-43FC-9F65-C395F85084CF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8DC3D-DE89-44AE-B1AD-39A64C1EB21C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49A70-877C-4183-8BE3-0B579CB7BE20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34D8C-B824-4FDE-98F4-932D0D64D10E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D581A-5DA2-4AB6-A2EF-3F47F1E6A17E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2CE53-5EF4-4633-9FC7-6271D3D0FC4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26C26-EC57-434E-84A9-05A82F8B47B6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4794C-EB44-45C5-AD2C-68EAE183849A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6F301-9916-43EE-BFD6-EB36980716EA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0000" y="1676401"/>
            <a:ext cx="52324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997CA4-6B7D-4D67-B8B4-DF96042554D5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B3B7B-EEF5-4EEE-8C9F-106276499F8F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CE76FF-3E6D-4069-950A-FB547D2FE3C9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268AD5-84F8-4D9B-AAF7-354DBB8201CF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89564F-D005-4034-9216-883787E950ED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54C52-D356-4A2D-97CA-11655CACCF89}" type="slidenum">
              <a:rPr lang="en-US" altLang="vi-VN"/>
              <a:t>‹#›</a:t>
            </a:fld>
            <a:endParaRPr lang="en-US" alt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274638"/>
            <a:ext cx="100584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76401"/>
            <a:ext cx="10668000" cy="444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vi-VN"/>
              <a:t>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B5F3051-AADB-4EE1-AE42-B28ADBE2B568}" type="slidenum">
              <a:rPr lang="en-US" altLang="vi-VN"/>
              <a:t>‹#›</a:t>
            </a:fld>
            <a:endParaRPr lang="en-US" altLang="vi-VN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508000" y="6477000"/>
            <a:ext cx="467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i="1">
                <a:solidFill>
                  <a:srgbClr val="000066"/>
                </a:solidFill>
              </a:rPr>
              <a:t>Nguyễn Văn Linh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996633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05737A40-3BED-4DE9-98AF-7848E17AA1A9}" type="slidenum">
              <a:rPr lang="en-US" altLang="vi-VN"/>
              <a:t>‹#›</a:t>
            </a:fld>
            <a:endParaRPr lang="en-US" altLang="vi-VN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508000" y="6477000"/>
            <a:ext cx="4673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200" b="1" i="1">
                <a:solidFill>
                  <a:srgbClr val="000066"/>
                </a:solidFill>
              </a:rPr>
              <a:t>Nguyễn Văn Linh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5014" y="2571346"/>
            <a:ext cx="4732538" cy="1470025"/>
          </a:xfrm>
        </p:spPr>
        <p:txBody>
          <a:bodyPr/>
          <a:lstStyle/>
          <a:p>
            <a:r>
              <a:rPr lang="vi-VN" sz="2400">
                <a:solidFill>
                  <a:schemeClr val="tx1"/>
                </a:solidFill>
              </a:rPr>
              <a:t>Đề Tài</a:t>
            </a:r>
            <a:br>
              <a:rPr lang="vi-VN" sz="2400">
                <a:solidFill>
                  <a:schemeClr val="tx1"/>
                </a:solidFill>
              </a:rPr>
            </a:br>
            <a:r>
              <a:rPr lang="vi-VN" sz="2400">
                <a:solidFill>
                  <a:schemeClr val="tx1"/>
                </a:solidFill>
              </a:rPr>
              <a:t>Xây dựng website dự doán tình trạng tái phát bệnh ung thư vú</a:t>
            </a:r>
            <a:br>
              <a:rPr lang="vi-VN" sz="2800" dirty="0">
                <a:solidFill>
                  <a:schemeClr val="tx1"/>
                </a:solidFill>
              </a:rPr>
            </a:br>
            <a:endParaRPr sz="28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078" y="4171029"/>
            <a:ext cx="6127844" cy="1814880"/>
          </a:xfrm>
        </p:spPr>
        <p:txBody>
          <a:bodyPr/>
          <a:lstStyle/>
          <a:p>
            <a:pPr algn="l"/>
            <a:r>
              <a:rPr lang="vi-VN" sz="2400" b="1" u="sng" dirty="0"/>
              <a:t>Thành viên nhóm:</a:t>
            </a:r>
          </a:p>
          <a:p>
            <a:pPr algn="l"/>
            <a:r>
              <a:rPr lang="vi-VN" sz="2000" b="1" dirty="0"/>
              <a:t> Họ và Tên		 	MSSV</a:t>
            </a:r>
            <a:endParaRPr lang="vi-VN" sz="2000" b="1" u="sng" dirty="0"/>
          </a:p>
          <a:p>
            <a:pPr algn="l"/>
            <a:r>
              <a:rPr lang="vi-VN" sz="2000" b="1" dirty="0"/>
              <a:t>Nguyễn Thanh Hào		B2106789</a:t>
            </a:r>
            <a:endParaRPr lang="en-GB" sz="2000" b="1" dirty="0"/>
          </a:p>
          <a:p>
            <a:pPr algn="l"/>
            <a:r>
              <a:rPr lang="vi-VN" sz="2000" b="1" dirty="0"/>
              <a:t>Đào Việt Anh		 	B2113303</a:t>
            </a:r>
            <a:endParaRPr lang="en-GB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34995" y="1733802"/>
            <a:ext cx="3912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>
                <a:solidFill>
                  <a:schemeClr val="accent6"/>
                </a:solidFill>
                <a:latin typeface="+mj-lt"/>
              </a:rPr>
              <a:t>Học phần: CT312-02</a:t>
            </a:r>
          </a:p>
          <a:p>
            <a:pPr algn="ctr"/>
            <a:r>
              <a:rPr lang="vi-VN" sz="2000" b="1" dirty="0">
                <a:solidFill>
                  <a:schemeClr val="accent6"/>
                </a:solidFill>
                <a:latin typeface="+mj-lt"/>
              </a:rPr>
              <a:t>Giảng viên: Lưu Tiến Đạo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B9C9A-8AC6-4837-AB58-3DB40648D814}" type="slidenum">
              <a:rPr lang="en-US" altLang="vi-VN" smtClean="0"/>
              <a:t>1</a:t>
            </a:fld>
            <a:endParaRPr lang="en-US" alt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ACB0B-F460-ACB1-3E1F-38504DC8D4BD}"/>
              </a:ext>
            </a:extLst>
          </p:cNvPr>
          <p:cNvSpPr txBox="1"/>
          <p:nvPr/>
        </p:nvSpPr>
        <p:spPr>
          <a:xfrm>
            <a:off x="2947130" y="543609"/>
            <a:ext cx="6719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>
                <a:solidFill>
                  <a:srgbClr val="002060"/>
                </a:solidFill>
                <a:latin typeface="+mj-lt"/>
              </a:rPr>
              <a:t>KHAI KHOÁNG DỮ LIỆU</a:t>
            </a:r>
            <a:endParaRPr lang="en-US" sz="3600" b="1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10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F17E7-F241-5113-02EF-A1FEEF5CF477}"/>
              </a:ext>
            </a:extLst>
          </p:cNvPr>
          <p:cNvSpPr txBox="1"/>
          <p:nvPr/>
        </p:nvSpPr>
        <p:spPr>
          <a:xfrm>
            <a:off x="371554" y="1799415"/>
            <a:ext cx="110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Cây quyết định: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+Min-samples-leaf=2, min-samples-split=40,criterion= gini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+Chạy 20 lần sau đó lấy lần có độ chính xác cao nhất để xuất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+Dữ liệu chia 90% train và 10% test, trộn dữ liệu mỗi lần huấn luyện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A18C0C-4BB7-9963-4755-CBCF176E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4" y="4497352"/>
            <a:ext cx="3633587" cy="731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2862B-B47F-F854-9796-53810A8E9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53" y="3615894"/>
            <a:ext cx="3633587" cy="31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9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7CED-0A0A-FA7B-EB81-0EF171B34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71C1-A8F8-C05C-4D4D-293A7874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FCC87-F0C9-19FE-7258-5F845F57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11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641B5-9F63-C47A-8D9F-6F417A84035B}"/>
              </a:ext>
            </a:extLst>
          </p:cNvPr>
          <p:cNvSpPr txBox="1"/>
          <p:nvPr/>
        </p:nvSpPr>
        <p:spPr>
          <a:xfrm>
            <a:off x="371554" y="1799415"/>
            <a:ext cx="110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Bayes: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+var-smoothing=1e-9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+Chạy 20 lần sau đó lấy lần có độ chính xác cao nhất để xuất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+Dữ liệu chia 90% train và 10% test, trộn dữ liệu mỗi lần huấn luyện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5D5EC-D7D6-97E7-A6CA-24D3283BC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10" y="4552893"/>
            <a:ext cx="3554561" cy="754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0E1A1-32EE-81C3-9CAB-F1B759A81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852" y="3636485"/>
            <a:ext cx="3609495" cy="308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8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D5C5B-1A21-7F10-4A5D-63B9B5696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7FE7-7C2D-59D1-6C8E-38524E32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9BD1A-220B-89F7-490C-2443AEFC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12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15153-C9B1-3F0A-B506-101E604797B7}"/>
              </a:ext>
            </a:extLst>
          </p:cNvPr>
          <p:cNvSpPr txBox="1"/>
          <p:nvPr/>
        </p:nvSpPr>
        <p:spPr>
          <a:xfrm>
            <a:off x="371554" y="1799415"/>
            <a:ext cx="110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Bagging: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+base-model: Cây quyết định, n_estimator=50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+Chạy 20 lần sau đó lấy lần có độ chính xác cao nhất để xuất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+Dữ liệu chia 90% train và 10% test, trộn dữ liệu mỗi lần huấn luyện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AE211-255B-9444-0CE9-B1CBC063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39" y="4684570"/>
            <a:ext cx="4085036" cy="902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9DAF4-EE5B-5A27-C5C3-7F54CF63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08" y="3693949"/>
            <a:ext cx="3373515" cy="288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4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244C9-AD67-9580-9377-ABFF8903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B1CC-DB74-554D-96EC-7640F8F7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73DEE-5689-7047-B0F2-34432F02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13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00D28-5379-1239-3FA5-C32CB49DC671}"/>
              </a:ext>
            </a:extLst>
          </p:cNvPr>
          <p:cNvSpPr txBox="1"/>
          <p:nvPr/>
        </p:nvSpPr>
        <p:spPr>
          <a:xfrm>
            <a:off x="371554" y="1799415"/>
            <a:ext cx="110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Bagging: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+base-model: Cây quyết định, n_estimator=100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+Chạy 20 lần sau đó lấy lần có độ chính xác cao nhất để xuất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+Dữ liệu chia 90% train và 10% test, trộn dữ liệu mỗi lần huấn luyện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F14B4-F5DF-9BF4-B74E-73F4E020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22" y="4564952"/>
            <a:ext cx="3634344" cy="10368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179A4-C386-3E9B-9200-F12F2A6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9" y="3615297"/>
            <a:ext cx="3551068" cy="30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84CA3-8237-D7BE-6677-69CB5FBF6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E55F-6B6F-0153-9378-2CD33DF0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7C8BC-D56E-0F65-3F85-E5C4C5F5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14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38BD0B-103C-7AE0-F687-BC22D129D744}"/>
              </a:ext>
            </a:extLst>
          </p:cNvPr>
          <p:cNvSpPr txBox="1"/>
          <p:nvPr/>
        </p:nvSpPr>
        <p:spPr>
          <a:xfrm>
            <a:off x="371554" y="1799415"/>
            <a:ext cx="110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SVM: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+Kernel = ‘rbf’,C = 10000 , gamma =0,01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+Chạy 20 lần sau đó lấy lần có độ chính xác cao nhất để xuất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+Dữ liệu chia 90% train và 10% test, trộn dữ liệu mỗi lần huấn luyện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F053-8188-3984-9795-44235A04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6" y="4571505"/>
            <a:ext cx="4418517" cy="959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8C6155-73FB-4560-C942-A580BAD48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39" y="3683049"/>
            <a:ext cx="3555014" cy="30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D8B20-7261-6052-6D25-D5848AB5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A2A8-6752-823E-1FA0-94DCB9B2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 dirty="0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2D379-D168-B55C-32E2-2DB7D080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15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C4F19-504B-6A20-8074-B0F8162CD343}"/>
              </a:ext>
            </a:extLst>
          </p:cNvPr>
          <p:cNvSpPr txBox="1"/>
          <p:nvPr/>
        </p:nvSpPr>
        <p:spPr>
          <a:xfrm>
            <a:off x="300533" y="1485443"/>
            <a:ext cx="110362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XGB: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+Eval-metric=‘logloss’,n_estimator=50 ,learning-rate=0.1 , subsample =0.8 , colsample_bytree=0.8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+Chạy 20 lần sau đó lấy lần có độ chính xác cao nhất để xuất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+Dữ liệu chia 90% train và 10% test, trộn dữ liệu mỗi lần huấn luyện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4E8CFF-E624-5431-6D7C-9C96B602D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68" y="4486351"/>
            <a:ext cx="3433122" cy="973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8943BB-02BD-520C-4707-7004081C1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764" y="3732212"/>
            <a:ext cx="3204266" cy="27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28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69CB-9895-92F8-BE56-6B266B5B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02060"/>
                </a:solidFill>
              </a:rPr>
              <a:t>2.HUẤN LUYỆN VÀ KIỂM TRA MÔ 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1C138-5967-E00D-A693-A6DE74A4DF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399" y="1676401"/>
            <a:ext cx="10404629" cy="4449763"/>
          </a:xfrm>
        </p:spPr>
        <p:txBody>
          <a:bodyPr/>
          <a:lstStyle/>
          <a:p>
            <a:r>
              <a:rPr lang="vi-VN" dirty="0"/>
              <a:t>Kiểm tra mô hình:</a:t>
            </a:r>
          </a:p>
          <a:p>
            <a:pPr marL="0" indent="0">
              <a:buNone/>
            </a:pPr>
            <a:r>
              <a:rPr lang="vi-VN" dirty="0"/>
              <a:t>-Mô hình cuối lấy giá trị xuất hiện nhiều nhất từ 7 mô hình.</a:t>
            </a:r>
          </a:p>
          <a:p>
            <a:pPr marL="0" indent="0">
              <a:buNone/>
            </a:pPr>
            <a:r>
              <a:rPr lang="vi-VN" dirty="0"/>
              <a:t>-Kết quả dự đoán trên tập first_10: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7C163-4011-DE18-7514-64D140A3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8F6-347E-4ADE-A113-259A2AD85DF2}" type="slidenum">
              <a:rPr lang="en-US" altLang="vi-VN" smtClean="0"/>
              <a:t>16</a:t>
            </a:fld>
            <a:endParaRPr lang="en-US" altLang="vi-V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A7465A-C216-25C5-3E89-28D9EC036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68" y="3546469"/>
            <a:ext cx="462979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9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A9ED-6FA1-7346-5A3E-DDFE4D70A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02060"/>
                </a:solidFill>
              </a:rPr>
              <a:t>2.HUẤN LUYỆN VÀ KIỂM TRA MÔ 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2786-7AA8-E290-646C-4AB7257E10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399" y="1676401"/>
            <a:ext cx="5495279" cy="4449763"/>
          </a:xfrm>
        </p:spPr>
        <p:txBody>
          <a:bodyPr/>
          <a:lstStyle/>
          <a:p>
            <a:r>
              <a:rPr lang="vi-VN" dirty="0"/>
              <a:t>Về giao diện:</a:t>
            </a:r>
          </a:p>
          <a:p>
            <a:pPr marL="0" indent="0">
              <a:buNone/>
            </a:pPr>
            <a:r>
              <a:rPr lang="vi-VN" sz="2800" dirty="0"/>
              <a:t>-Sử dụng thư viện Flask</a:t>
            </a:r>
          </a:p>
          <a:p>
            <a:pPr marL="0" indent="0">
              <a:buNone/>
            </a:pPr>
            <a:r>
              <a:rPr lang="vi-VN" sz="2800" dirty="0"/>
              <a:t>-Xuất file mô hình pkl: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ADF5-8FD2-1E5A-1D79-95D2AA0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8F6-347E-4ADE-A113-259A2AD85DF2}" type="slidenum">
              <a:rPr lang="en-US" altLang="vi-VN" smtClean="0"/>
              <a:t>17</a:t>
            </a:fld>
            <a:endParaRPr lang="en-US" alt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B0B2E-E8AB-D970-BECC-AF29F901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28" y="3429000"/>
            <a:ext cx="5048472" cy="19727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B0CC8B-2217-73CD-6020-EEC6FE62E052}"/>
              </a:ext>
            </a:extLst>
          </p:cNvPr>
          <p:cNvSpPr txBox="1"/>
          <p:nvPr/>
        </p:nvSpPr>
        <p:spPr>
          <a:xfrm>
            <a:off x="6850602" y="1896273"/>
            <a:ext cx="4731798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vi-VN" sz="3200" dirty="0">
                <a:solidFill>
                  <a:srgbClr val="000066"/>
                </a:solidFill>
                <a:latin typeface="+mn-lt"/>
              </a:rPr>
              <a:t>-</a:t>
            </a:r>
            <a:r>
              <a:rPr lang="vi-VN" sz="2800" dirty="0">
                <a:solidFill>
                  <a:srgbClr val="000066"/>
                </a:solidFill>
                <a:latin typeface="+mn-lt"/>
              </a:rPr>
              <a:t>Gọi mô hình và sử dụng</a:t>
            </a:r>
          </a:p>
          <a:p>
            <a:pPr>
              <a:spcBef>
                <a:spcPct val="20000"/>
              </a:spcBef>
            </a:pPr>
            <a:r>
              <a:rPr lang="vi-VN" sz="2800" dirty="0">
                <a:solidFill>
                  <a:srgbClr val="000066"/>
                </a:solidFill>
                <a:latin typeface="+mn-lt"/>
              </a:rPr>
              <a:t>-Viết file html và css để chỉnh sửa giao diện</a:t>
            </a:r>
            <a:endParaRPr lang="en-US" sz="2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712FE-D6D3-7B62-E516-37DD4CE650F0}"/>
              </a:ext>
            </a:extLst>
          </p:cNvPr>
          <p:cNvSpPr txBox="1"/>
          <p:nvPr/>
        </p:nvSpPr>
        <p:spPr>
          <a:xfrm>
            <a:off x="7172047" y="4814856"/>
            <a:ext cx="3131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>
              <a:spcBef>
                <a:spcPct val="20000"/>
              </a:spcBef>
            </a:pPr>
            <a:r>
              <a:rPr lang="de-DE" sz="2800" dirty="0">
                <a:solidFill>
                  <a:srgbClr val="000066"/>
                </a:solidFill>
                <a:latin typeface="+mn-lt"/>
                <a:hlinkClick r:id="rId3"/>
              </a:rPr>
              <a:t>Demo trang web =&gt;</a:t>
            </a:r>
            <a:endParaRPr lang="en-US" sz="28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30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 dirty="0">
                <a:solidFill>
                  <a:srgbClr val="002060"/>
                </a:solidFill>
              </a:rPr>
              <a:t>3.KẾT LUẬN VÀ HƯỚNG PHÁT TRIỂN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18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EAD67B-3649-EA90-EA9A-ED09BF04E664}"/>
              </a:ext>
            </a:extLst>
          </p:cNvPr>
          <p:cNvSpPr txBox="1"/>
          <p:nvPr/>
        </p:nvSpPr>
        <p:spPr>
          <a:xfrm>
            <a:off x="118720" y="1826862"/>
            <a:ext cx="1125940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+mn-lt"/>
              </a:rPr>
              <a:t>Kết luận: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Việc áp dụng máy học vào việc dự đoán tình trạng tái phát bệnh ung thư vú đã mang lại hiệu quả.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được xây dựng trên cơ sở là các mô hình đã được học tập và tìm hiểu.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Kết hợp các mô hình khi phân loại cho độ chính xác cao hơn .</a:t>
            </a:r>
          </a:p>
          <a:p>
            <a:endParaRPr lang="vi-VN" sz="2800" dirty="0">
              <a:latin typeface="+mn-lt"/>
            </a:endParaRPr>
          </a:p>
          <a:p>
            <a:endParaRPr lang="vi-VN" sz="2800" dirty="0">
              <a:latin typeface="+mn-lt"/>
            </a:endParaRPr>
          </a:p>
          <a:p>
            <a:endParaRPr lang="vi-VN" sz="2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655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96BBA-CF3E-E6AB-C9F6-1DAA401EA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0F48-39EF-70BD-73F5-75CEDC99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 dirty="0">
                <a:solidFill>
                  <a:srgbClr val="002060"/>
                </a:solidFill>
              </a:rPr>
              <a:t>3.KẾT LUẬN VÀ HƯỚNG PHÁT TRIỂN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DFADF-9DC7-EBB8-4512-9655C8D7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19</a:t>
            </a:fld>
            <a:endParaRPr lang="en-US" altLang="vi-V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74733-3B9F-51F8-685E-DDD0E6CEF68F}"/>
              </a:ext>
            </a:extLst>
          </p:cNvPr>
          <p:cNvSpPr txBox="1"/>
          <p:nvPr/>
        </p:nvSpPr>
        <p:spPr>
          <a:xfrm>
            <a:off x="118720" y="1826862"/>
            <a:ext cx="112594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>
                <a:latin typeface="+mn-lt"/>
              </a:rPr>
              <a:t>Hướng phát triển: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Tối ưu và thử nghiệm mô hình trên các tập dữ liệu khác.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Phát triển web để đưa vào thực tế.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Thêm nhiều chức năng khác.</a:t>
            </a:r>
          </a:p>
          <a:p>
            <a:endParaRPr lang="vi-VN" sz="2800" dirty="0">
              <a:latin typeface="+mn-lt"/>
            </a:endParaRPr>
          </a:p>
          <a:p>
            <a:endParaRPr lang="vi-VN" sz="2800" dirty="0">
              <a:latin typeface="+mn-lt"/>
            </a:endParaRPr>
          </a:p>
          <a:p>
            <a:endParaRPr lang="vi-VN" sz="2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776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>
                <a:solidFill>
                  <a:srgbClr val="002060"/>
                </a:solidFill>
              </a:rPr>
              <a:t>NỘI DUNG</a:t>
            </a:r>
            <a:endParaRPr lang="en-GB" alt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/>
              <a:t>2</a:t>
            </a:fld>
            <a:endParaRPr lang="en-US" altLang="vi-V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07035-21F6-0041-0C84-719887F9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08413"/>
            <a:ext cx="10668000" cy="4449763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1.Tiền xử lý dữ liệu</a:t>
            </a:r>
          </a:p>
          <a:p>
            <a:r>
              <a:rPr lang="vi-VN" dirty="0">
                <a:solidFill>
                  <a:schemeClr val="tx1"/>
                </a:solidFill>
              </a:rPr>
              <a:t>2.Huấn luyện và kiểm tra mô hình</a:t>
            </a:r>
          </a:p>
          <a:p>
            <a:r>
              <a:rPr lang="vi-VN" dirty="0">
                <a:solidFill>
                  <a:schemeClr val="tx1"/>
                </a:solidFill>
              </a:rPr>
              <a:t>3.Kết luận và hướng phát triển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86862"/>
            <a:ext cx="6277708" cy="703384"/>
          </a:xfrm>
        </p:spPr>
        <p:txBody>
          <a:bodyPr/>
          <a:lstStyle/>
          <a:p>
            <a:r>
              <a:rPr lang="vi-VN"/>
              <a:t> </a:t>
            </a:r>
            <a:br>
              <a:rPr lang="vi-VN"/>
            </a:b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969" y="2819401"/>
            <a:ext cx="8001000" cy="1910862"/>
          </a:xfrm>
        </p:spPr>
        <p:txBody>
          <a:bodyPr/>
          <a:lstStyle/>
          <a:p>
            <a:pPr marL="0" indent="0" algn="ctr">
              <a:buNone/>
            </a:pPr>
            <a:r>
              <a:rPr lang="vi-VN" sz="3600" b="1" dirty="0">
                <a:solidFill>
                  <a:schemeClr val="tx1"/>
                </a:solidFill>
              </a:rPr>
              <a:t>Cảm ơn thầy và các bạn </a:t>
            </a:r>
          </a:p>
          <a:p>
            <a:pPr marL="0" indent="0" algn="ctr">
              <a:buNone/>
            </a:pPr>
            <a:r>
              <a:rPr lang="vi-VN" sz="3600" b="1" dirty="0">
                <a:solidFill>
                  <a:schemeClr val="tx1"/>
                </a:solidFill>
              </a:rPr>
              <a:t>đã theo dõi bài báo cáo của nhóm.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20</a:t>
            </a:fld>
            <a:endParaRPr lang="en-US" altLang="vi-VN"/>
          </a:p>
        </p:txBody>
      </p:sp>
      <p:sp>
        <p:nvSpPr>
          <p:cNvPr id="5" name="Text Box 4"/>
          <p:cNvSpPr txBox="1"/>
          <p:nvPr/>
        </p:nvSpPr>
        <p:spPr>
          <a:xfrm>
            <a:off x="9691370" y="37623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endParaRPr 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2055" y="274955"/>
            <a:ext cx="7840345" cy="944245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vi-VN" dirty="0">
                <a:solidFill>
                  <a:srgbClr val="002060"/>
                </a:solidFill>
              </a:rPr>
              <a:t>TIỀN XỬ LÝ DỮ LIỆU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3</a:t>
            </a:fld>
            <a:endParaRPr lang="en-US" altLang="vi-V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3055C5-AF1A-BB3C-A879-0D420C39BA4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72357" y="1624612"/>
            <a:ext cx="10679837" cy="5096863"/>
          </a:xfrm>
        </p:spPr>
        <p:txBody>
          <a:bodyPr/>
          <a:lstStyle/>
          <a:p>
            <a:pPr marL="0" indent="0">
              <a:buNone/>
            </a:pPr>
            <a:r>
              <a:rPr lang="vi-V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ban đầu:</a:t>
            </a: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Số lượng hàng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Dataset có tổng cộng 286 bản ghi (entries), từ 0 đến 285.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Số lượng cột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Dataset có 10 cột không có tiêu đề (header) nên được thêm vào gồm 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+Class (Nhãn) 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no-recurrence-events, continuation-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events.</a:t>
            </a:r>
            <a:endParaRPr lang="vi-VN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+Age : 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10-19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(không có)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20-29, 30-39, 40-49, 50-59, 60-69, 70-79, 80-89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(không có)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90-99.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+Menopause: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ge40,lt40,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premeno.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+Tumor-size: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0-4, 5-9, 10-14, 15-19, 20-24, 25-29, 30-34, 35-39, 40-44,45-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49, 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50-54, 55-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59 (không có).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+Inv-nodes: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0-2, 3-5, 6-8, 9-11, 12-14, 15-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17,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18-20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(không có)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21-23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(không có)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24-26,27-29, 30-32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(không có)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33-35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(không có)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36-39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(không có).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ode-caps: yes, no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và 8 giá trị bị thiếu.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+D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eg-malig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1, 2, 3.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+B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left, right.</a:t>
            </a:r>
            <a:endParaRPr lang="vi-V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+B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-quad: left-up, left-low, right-up,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right-low, central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và 1 giá trị bị thiếu.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dirty="0">
                <a:solidFill>
                  <a:srgbClr val="000000"/>
                </a:solidFill>
                <a:latin typeface="Arial" panose="020B0604020202020204" pitchFamily="34" charset="0"/>
              </a:rPr>
              <a:t>+I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rradiat:yes,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no.</a:t>
            </a:r>
            <a:br>
              <a:rPr lang="pl-PL" sz="1100" dirty="0"/>
            </a:br>
            <a:endParaRPr lang="vi-V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vi-VN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55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7FF6-CC94-F490-E004-ED4E9206C8E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39192" y="1345878"/>
            <a:ext cx="5232400" cy="614038"/>
          </a:xfrm>
        </p:spPr>
        <p:txBody>
          <a:bodyPr/>
          <a:lstStyle/>
          <a:p>
            <a:r>
              <a:rPr lang="en-US" dirty="0"/>
              <a:t>Dataset: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E4F5E-5A8A-3BE7-23DA-0008E2B1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8F6-347E-4ADE-A113-259A2AD85DF2}" type="slidenum">
              <a:rPr lang="en-US" altLang="vi-VN" smtClean="0"/>
              <a:t>4</a:t>
            </a:fld>
            <a:endParaRPr lang="en-US" alt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9A20A0-3D62-5D4F-9DE5-1149A28F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8" y="1959916"/>
            <a:ext cx="6747028" cy="43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1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A831E-32E5-EE35-2016-01CB23363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399" y="1676401"/>
            <a:ext cx="10777491" cy="4449763"/>
          </a:xfrm>
        </p:spPr>
        <p:txBody>
          <a:bodyPr/>
          <a:lstStyle/>
          <a:p>
            <a:r>
              <a:rPr lang="vi-VN" sz="2800" dirty="0"/>
              <a:t>Chuẩn hóa dữ liệu:</a:t>
            </a:r>
          </a:p>
          <a:p>
            <a:r>
              <a:rPr lang="vi-VN" sz="2000" dirty="0"/>
              <a:t>Mã hóa với thư viện LabeLEncoder gồm các đặc trưng: Class, age, menopause, deg-malig,breast,irradiat.</a:t>
            </a:r>
          </a:p>
          <a:p>
            <a:r>
              <a:rPr lang="vi-VN" sz="2000" dirty="0"/>
              <a:t>  Mã hóa thủ công với các đặc trưng chứa dữ liệu bị thiếu và số từ 0-10:tumor-size, inv-nodes, node-caps, breast-quad.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DEA04-38C0-521E-0A90-31239D5E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8F6-347E-4ADE-A113-259A2AD85DF2}" type="slidenum">
              <a:rPr lang="en-US" altLang="vi-VN" smtClean="0"/>
              <a:t>5</a:t>
            </a:fld>
            <a:endParaRPr lang="en-US" alt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DE8DD1-BEE8-3D4A-DA82-6A577CE8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92" y="3807240"/>
            <a:ext cx="10185016" cy="15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1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54AE-D30C-F01D-789F-08B99892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46349-DF28-64D9-4ED9-030971D8617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399" y="1676402"/>
            <a:ext cx="10786369" cy="2762434"/>
          </a:xfrm>
        </p:spPr>
        <p:txBody>
          <a:bodyPr/>
          <a:lstStyle/>
          <a:p>
            <a:r>
              <a:rPr lang="vi-VN" sz="2800" dirty="0"/>
              <a:t>Xử lý dữ liệu bị thiếu:</a:t>
            </a:r>
          </a:p>
          <a:p>
            <a:r>
              <a:rPr lang="vi-VN" sz="2400" dirty="0"/>
              <a:t>Với cột breast-quad có 1 dữ liệu bị thiếu sử dụng phương pháp mode (lấy dữ liệu xuất hiện nhiều nhất trên cột)</a:t>
            </a:r>
          </a:p>
          <a:p>
            <a:r>
              <a:rPr lang="vi-VN" sz="2400" dirty="0"/>
              <a:t>Với cột node-caps có 8 dữ liệu bị thiếu sử dụng KNNInputer từ thư viện sklearn.inpute với n_neighbors=5 nó tương tự với việc dự đoán các giá trị bị thiếu bằng giải thuật KNN.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745BA-6417-5137-E224-FE1168D4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8F6-347E-4ADE-A113-259A2AD85DF2}" type="slidenum">
              <a:rPr lang="en-US" altLang="vi-VN" smtClean="0"/>
              <a:t>6</a:t>
            </a:fld>
            <a:endParaRPr lang="en-US" altLang="vi-V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FDD1AA-49C8-8EB1-8F18-8C0BFFEF3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2"/>
            <a:ext cx="12192000" cy="8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7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0922-AE4E-5D4E-70B7-B7070891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EF4E2-6AF6-C336-464B-938319E1661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676401"/>
            <a:ext cx="5232400" cy="649549"/>
          </a:xfrm>
        </p:spPr>
        <p:txBody>
          <a:bodyPr/>
          <a:lstStyle/>
          <a:p>
            <a:r>
              <a:rPr lang="vi-VN"/>
              <a:t>Dữ liệu sau khi xử lý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1698-0DFA-C080-C794-B9938EDB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8F6-347E-4ADE-A113-259A2AD85DF2}" type="slidenum">
              <a:rPr lang="en-US" altLang="vi-VN" smtClean="0"/>
              <a:t>7</a:t>
            </a:fld>
            <a:endParaRPr lang="en-US" alt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189E8-7F44-3671-6EC4-28B11DF5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9115"/>
            <a:ext cx="12192000" cy="1606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774D8A-5D9D-2593-4D3B-FC118864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" y="4199137"/>
            <a:ext cx="12192006" cy="160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6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8F59-7191-5D44-FD50-F881A73E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002060"/>
                </a:solidFill>
              </a:rPr>
              <a:t>2.HUẤN LUYỆN VÀ KIỂM TRA MÔ HÌNH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974A-B811-51EA-9E20-1CDF029B119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994400" y="1578747"/>
            <a:ext cx="5486400" cy="4449763"/>
          </a:xfrm>
        </p:spPr>
        <p:txBody>
          <a:bodyPr/>
          <a:lstStyle/>
          <a:p>
            <a:pPr marL="0" indent="0">
              <a:buNone/>
            </a:pPr>
            <a:r>
              <a:rPr lang="vi-VN" dirty="0"/>
              <a:t>Mô hình:</a:t>
            </a:r>
          </a:p>
          <a:p>
            <a:pPr marL="0" indent="0">
              <a:buNone/>
            </a:pPr>
            <a:r>
              <a:rPr lang="vi-VN" sz="2400" dirty="0"/>
              <a:t>-Sử dụng phương pháp tích hợp mô hình gồm 7 mô hình :</a:t>
            </a:r>
          </a:p>
          <a:p>
            <a:pPr marL="0" indent="0">
              <a:buNone/>
            </a:pPr>
            <a:r>
              <a:rPr lang="vi-VN" sz="2400" dirty="0"/>
              <a:t>+KNN</a:t>
            </a:r>
          </a:p>
          <a:p>
            <a:pPr marL="0" indent="0">
              <a:buNone/>
            </a:pPr>
            <a:r>
              <a:rPr lang="vi-VN" sz="2400" dirty="0"/>
              <a:t>+Bayes </a:t>
            </a:r>
          </a:p>
          <a:p>
            <a:pPr marL="0" indent="0">
              <a:buNone/>
            </a:pPr>
            <a:r>
              <a:rPr lang="vi-VN" sz="2400" dirty="0"/>
              <a:t>+Decision Tree (Cây quyết định)</a:t>
            </a:r>
          </a:p>
          <a:p>
            <a:pPr marL="0" indent="0">
              <a:buNone/>
            </a:pPr>
            <a:r>
              <a:rPr lang="vi-VN" sz="2400" dirty="0"/>
              <a:t>+Bagging</a:t>
            </a:r>
          </a:p>
          <a:p>
            <a:pPr marL="0" indent="0">
              <a:buNone/>
            </a:pPr>
            <a:r>
              <a:rPr lang="vi-VN" sz="2400" dirty="0"/>
              <a:t>+Random Forest (Rừng ngẫu nhiên)</a:t>
            </a:r>
          </a:p>
          <a:p>
            <a:pPr marL="0" indent="0">
              <a:buNone/>
            </a:pPr>
            <a:r>
              <a:rPr lang="vi-VN" sz="2400" dirty="0"/>
              <a:t>+SVM (Support Vector Machine)</a:t>
            </a:r>
          </a:p>
          <a:p>
            <a:pPr marL="0" indent="0">
              <a:buNone/>
            </a:pPr>
            <a:r>
              <a:rPr lang="vi-VN" sz="2400" dirty="0"/>
              <a:t>+XGB (Extreme Gradient Boosting)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vi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90DE0-BE13-356F-98F4-5D2412C2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0A8F6-347E-4ADE-A113-259A2AD85DF2}" type="slidenum">
              <a:rPr lang="en-US" altLang="vi-VN" smtClean="0"/>
              <a:t>8</a:t>
            </a:fld>
            <a:endParaRPr lang="en-US" alt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CFA3B-3C49-9CB3-A97A-A283794C3980}"/>
              </a:ext>
            </a:extLst>
          </p:cNvPr>
          <p:cNvSpPr txBox="1"/>
          <p:nvPr/>
        </p:nvSpPr>
        <p:spPr>
          <a:xfrm>
            <a:off x="405413" y="1703034"/>
            <a:ext cx="5152008" cy="309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/>
            </a:lvl1pPr>
          </a:lstStyle>
          <a:p>
            <a:pPr>
              <a:spcBef>
                <a:spcPct val="20000"/>
              </a:spcBef>
            </a:pPr>
            <a:r>
              <a:rPr lang="vi-VN" sz="3200" dirty="0">
                <a:solidFill>
                  <a:srgbClr val="000066"/>
                </a:solidFill>
                <a:latin typeface="+mn-lt"/>
              </a:rPr>
              <a:t>Về dữ liệu: </a:t>
            </a:r>
          </a:p>
          <a:p>
            <a:pPr>
              <a:spcBef>
                <a:spcPct val="20000"/>
              </a:spcBef>
            </a:pPr>
            <a:r>
              <a:rPr lang="vi-VN" sz="2400" dirty="0">
                <a:solidFill>
                  <a:srgbClr val="000066"/>
                </a:solidFill>
                <a:latin typeface="+mn-lt"/>
              </a:rPr>
              <a:t>-Sau khi xử lý thì trộn dữ liệu</a:t>
            </a:r>
          </a:p>
          <a:p>
            <a:pPr>
              <a:spcBef>
                <a:spcPct val="20000"/>
              </a:spcBef>
            </a:pPr>
            <a:r>
              <a:rPr lang="vi-VN" sz="2400" dirty="0">
                <a:solidFill>
                  <a:srgbClr val="000066"/>
                </a:solidFill>
                <a:latin typeface="+mn-lt"/>
              </a:rPr>
              <a:t>-Sau đó tách dataset thành 2 phần:</a:t>
            </a:r>
          </a:p>
          <a:p>
            <a:pPr>
              <a:spcBef>
                <a:spcPct val="20000"/>
              </a:spcBef>
            </a:pPr>
            <a:r>
              <a:rPr lang="vi-VN" sz="2400" dirty="0">
                <a:solidFill>
                  <a:srgbClr val="000066"/>
                </a:solidFill>
                <a:latin typeface="+mn-lt"/>
              </a:rPr>
              <a:t>+Tập first_10:1 phần nhỏ gồm 10 hàng để thử nghiệm mô hình</a:t>
            </a:r>
          </a:p>
          <a:p>
            <a:pPr>
              <a:spcBef>
                <a:spcPct val="20000"/>
              </a:spcBef>
            </a:pPr>
            <a:r>
              <a:rPr lang="vi-VN" sz="2400" dirty="0">
                <a:solidFill>
                  <a:srgbClr val="000066"/>
                </a:solidFill>
                <a:latin typeface="+mn-lt"/>
              </a:rPr>
              <a:t>+Tập encoded_data:phần còn lại để huấn luyện mô hình</a:t>
            </a:r>
            <a:endParaRPr lang="en-US" sz="2400" dirty="0">
              <a:solidFill>
                <a:srgbClr val="00006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29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2257" y="274955"/>
            <a:ext cx="9280477" cy="944245"/>
          </a:xfrm>
        </p:spPr>
        <p:txBody>
          <a:bodyPr/>
          <a:lstStyle/>
          <a:p>
            <a:pPr algn="l"/>
            <a:r>
              <a:rPr lang="vi-VN">
                <a:solidFill>
                  <a:srgbClr val="002060"/>
                </a:solidFill>
              </a:rPr>
              <a:t>2.HUẤN LUYỆN VÀ KIỂM TRA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8DC3D-DE89-44AE-B1AD-39A64C1EB21C}" type="slidenum">
              <a:rPr lang="en-US" altLang="vi-VN" smtClean="0"/>
              <a:t>9</a:t>
            </a:fld>
            <a:endParaRPr lang="en-US" altLang="vi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1A6E0-55D4-3DD6-3431-230E1C303903}"/>
              </a:ext>
            </a:extLst>
          </p:cNvPr>
          <p:cNvSpPr txBox="1"/>
          <p:nvPr/>
        </p:nvSpPr>
        <p:spPr>
          <a:xfrm>
            <a:off x="371554" y="1799415"/>
            <a:ext cx="110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Mô hình KNN: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+k từ 1 đến 20 nhưng chỉ lấy k lẻ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+Mỗi k chạy 20 lần sau đó lấy lần có độ chính xác cao nhất để xuất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800" dirty="0">
                <a:latin typeface="+mn-lt"/>
              </a:rPr>
              <a:t>+Dữ liệu chia 80% train và 20% test, trộn dữ liệu mỗi lần huấn luyện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0744A-D559-0D28-BE14-90461EB7B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85" y="3703283"/>
            <a:ext cx="3159543" cy="2646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550ABA-9214-357B-CA23-1D0EE60D2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872" y="3615297"/>
            <a:ext cx="3595456" cy="30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7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651</TotalTime>
  <Words>1240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Theme1</vt:lpstr>
      <vt:lpstr>1_Default Design</vt:lpstr>
      <vt:lpstr>Đề Tài Xây dựng website dự doán tình trạng tái phát bệnh ung thư vú </vt:lpstr>
      <vt:lpstr>NỘI DUNG</vt:lpstr>
      <vt:lpstr>TIỀN XỬ LÝ DỮ LIỆU</vt:lpstr>
      <vt:lpstr>PowerPoint Presentation</vt:lpstr>
      <vt:lpstr>PowerPoint Presentation</vt:lpstr>
      <vt:lpstr>PowerPoint Presentation</vt:lpstr>
      <vt:lpstr>PowerPoint Presentation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2.HUẤN LUYỆN VÀ KIỂM TRA MÔ HÌNH</vt:lpstr>
      <vt:lpstr>3.KẾT LUẬN VÀ HƯỚNG PHÁT TRIỂN</vt:lpstr>
      <vt:lpstr>3.KẾT LUẬN VÀ HƯỚNG PHÁT TRIỂN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lý thuyết Đề</dc:title>
  <dc:creator>Hồ Nhựt Nam</dc:creator>
  <cp:lastModifiedBy>Đào Việt Anh - B2113303</cp:lastModifiedBy>
  <cp:revision>100</cp:revision>
  <dcterms:created xsi:type="dcterms:W3CDTF">2023-04-23T15:45:00Z</dcterms:created>
  <dcterms:modified xsi:type="dcterms:W3CDTF">2024-11-02T12:08:34Z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C1F20049F3994F31BB3C8A09725F60F0</vt:lpwstr>
  </property>
  <property fmtid="{D5CDD505-2E9C-101B-9397-08002B2CF9AE}" pid="3" name="KSOProductBuildVer">
    <vt:lpwstr>1033-12.2.0.13306</vt:lpwstr>
  </property>
</Properties>
</file>