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89" r:id="rId5"/>
    <p:sldId id="265" r:id="rId6"/>
    <p:sldId id="270" r:id="rId7"/>
    <p:sldId id="273" r:id="rId8"/>
    <p:sldId id="286" r:id="rId9"/>
    <p:sldId id="287" r:id="rId10"/>
    <p:sldId id="277" r:id="rId11"/>
    <p:sldId id="284" r:id="rId12"/>
    <p:sldId id="271" r:id="rId13"/>
    <p:sldId id="283" r:id="rId14"/>
    <p:sldId id="279" r:id="rId15"/>
    <p:sldId id="280" r:id="rId16"/>
    <p:sldId id="262"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4660"/>
  </p:normalViewPr>
  <p:slideViewPr>
    <p:cSldViewPr>
      <p:cViewPr varScale="1">
        <p:scale>
          <a:sx n="82" d="100"/>
          <a:sy n="82" d="100"/>
        </p:scale>
        <p:origin x="124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line.bot/" TargetMode="External"/><Relationship Id="rId3" Type="http://schemas.openxmlformats.org/officeDocument/2006/relationships/hyperlink" Target="https://viblo.asia/p/hieu-rasa-qua-quy-trinh-xay-dung-mot-chatbot-giup-ban-tra-loi-cau-hoi-hom-nay-an-gi-WAyK8P4pKxX" TargetMode="External"/><Relationship Id="rId7" Type="http://schemas.openxmlformats.org/officeDocument/2006/relationships/hyperlink" Target="https://gemini.google.com/" TargetMode="External"/><Relationship Id="rId2" Type="http://schemas.openxmlformats.org/officeDocument/2006/relationships/hyperlink" Target="https://viblo.asia/p/tong-quan-ve-rasa-chatbotE1XVOxrp4Mz" TargetMode="External"/><Relationship Id="rId1" Type="http://schemas.openxmlformats.org/officeDocument/2006/relationships/slideLayout" Target="../slideLayouts/slideLayout2.xml"/><Relationship Id="rId6" Type="http://schemas.openxmlformats.org/officeDocument/2006/relationships/hyperlink" Target="https://chat.deepseek.com/" TargetMode="External"/><Relationship Id="rId5" Type="http://schemas.openxmlformats.org/officeDocument/2006/relationships/hyperlink" Target="https://miai.vn/2019/09/03/rasa-series-1-ai-cung-co-the-lam-chatbot-sieu-ngon-khong-lo/" TargetMode="External"/><Relationship Id="rId4" Type="http://schemas.openxmlformats.org/officeDocument/2006/relationships/hyperlink" Target="https://www.youtube.com/watch?v=pQpeBml9qcA"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2054224"/>
            <a:ext cx="7772400" cy="1470025"/>
          </a:xfrm>
        </p:spPr>
        <p:txBody>
          <a:bodyPr/>
          <a:lstStyle/>
          <a:p>
            <a:pPr algn="ctr"/>
            <a:r>
              <a:rPr lang="en-US" altLang="en-US" dirty="0"/>
              <a:t>BÁO CÁO NIÊN LUẬN </a:t>
            </a:r>
            <a:r>
              <a:rPr lang="vi-VN" altLang="en-US" dirty="0"/>
              <a:t>NGÀNH</a:t>
            </a:r>
            <a:r>
              <a:rPr lang="en-US" altLang="en-US" dirty="0"/>
              <a:t> KHOA HỌC MÁY TÍNH</a:t>
            </a: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71600" y="4818309"/>
            <a:ext cx="6400800" cy="820491"/>
          </a:xfrm>
        </p:spPr>
        <p:txBody>
          <a:bodyPr/>
          <a:lstStyle/>
          <a:p>
            <a:r>
              <a:rPr lang="en-US" altLang="en-US" sz="1800" b="1" dirty="0"/>
              <a:t>Sinh </a:t>
            </a:r>
            <a:r>
              <a:rPr lang="en-US" altLang="en-US" sz="1800" b="1" dirty="0" err="1"/>
              <a:t>viên</a:t>
            </a:r>
            <a:r>
              <a:rPr lang="en-US" altLang="en-US" sz="1800" b="1" dirty="0"/>
              <a:t> </a:t>
            </a:r>
            <a:r>
              <a:rPr lang="en-US" altLang="en-US" sz="1800" b="1" dirty="0" err="1"/>
              <a:t>thực</a:t>
            </a:r>
            <a:r>
              <a:rPr lang="en-US" altLang="en-US" sz="1800" b="1" dirty="0"/>
              <a:t> </a:t>
            </a:r>
            <a:r>
              <a:rPr lang="en-US" altLang="en-US" sz="1800" b="1" dirty="0" err="1"/>
              <a:t>hiện</a:t>
            </a:r>
            <a:r>
              <a:rPr lang="en-US" altLang="en-US" sz="1800" b="1" dirty="0"/>
              <a:t>: </a:t>
            </a:r>
            <a:r>
              <a:rPr lang="vi-VN" altLang="en-US" sz="1800" dirty="0"/>
              <a:t>Đào</a:t>
            </a:r>
            <a:r>
              <a:rPr lang="en-US" altLang="en-US" sz="1800" dirty="0"/>
              <a:t> </a:t>
            </a:r>
            <a:r>
              <a:rPr lang="vi-VN" altLang="en-US" sz="1800" dirty="0"/>
              <a:t>Việt Anh</a:t>
            </a:r>
            <a:r>
              <a:rPr lang="en-US" altLang="en-US" sz="1800" dirty="0"/>
              <a:t>– </a:t>
            </a:r>
            <a:r>
              <a:rPr lang="vi-VN" altLang="en-US" sz="1800" dirty="0"/>
              <a:t>B2113303</a:t>
            </a:r>
            <a:endParaRPr lang="en-US" altLang="en-US" sz="1800" dirty="0"/>
          </a:p>
          <a:p>
            <a:r>
              <a:rPr lang="en-US" altLang="en-US" sz="1800" b="1" dirty="0" err="1"/>
              <a:t>Giáo</a:t>
            </a:r>
            <a:r>
              <a:rPr lang="en-US" altLang="en-US" sz="1800" b="1" dirty="0"/>
              <a:t> </a:t>
            </a:r>
            <a:r>
              <a:rPr lang="en-US" altLang="en-US" sz="1800" b="1" dirty="0" err="1"/>
              <a:t>viên</a:t>
            </a:r>
            <a:r>
              <a:rPr lang="en-US" altLang="en-US" sz="1800" b="1" dirty="0"/>
              <a:t> </a:t>
            </a:r>
            <a:r>
              <a:rPr lang="en-US" altLang="en-US" sz="1800" b="1" dirty="0" err="1"/>
              <a:t>hướng</a:t>
            </a:r>
            <a:r>
              <a:rPr lang="en-US" altLang="en-US" sz="1800" b="1" dirty="0"/>
              <a:t> </a:t>
            </a:r>
            <a:r>
              <a:rPr lang="en-US" altLang="en-US" sz="1800" b="1" dirty="0" err="1"/>
              <a:t>dẫn</a:t>
            </a:r>
            <a:r>
              <a:rPr lang="en-US" altLang="en-US" sz="1800" b="1" dirty="0"/>
              <a:t>: </a:t>
            </a:r>
            <a:r>
              <a:rPr lang="vi-VN" altLang="en-US" sz="1800" b="1" dirty="0"/>
              <a:t>Nguyễn Bá Diệp</a:t>
            </a:r>
            <a:endParaRPr lang="en-US" altLang="en-US" sz="1800" dirty="0"/>
          </a:p>
        </p:txBody>
      </p:sp>
      <p:sp>
        <p:nvSpPr>
          <p:cNvPr id="2" name="Rectangle 3">
            <a:extLst>
              <a:ext uri="{FF2B5EF4-FFF2-40B4-BE49-F238E27FC236}">
                <a16:creationId xmlns:a16="http://schemas.microsoft.com/office/drawing/2014/main" id="{70273645-BA8B-E20D-CA41-7FB464A618BF}"/>
              </a:ext>
            </a:extLst>
          </p:cNvPr>
          <p:cNvSpPr txBox="1">
            <a:spLocks noChangeArrowheads="1"/>
          </p:cNvSpPr>
          <p:nvPr/>
        </p:nvSpPr>
        <p:spPr bwMode="auto">
          <a:xfrm>
            <a:off x="1295400" y="381000"/>
            <a:ext cx="6400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t>TRƯỜNG ĐẠI HỌC CẦN THƠ</a:t>
            </a:r>
          </a:p>
          <a:p>
            <a:r>
              <a:rPr lang="en-US" altLang="en-US" sz="1800" dirty="0"/>
              <a:t>TRƯỜNG CÔNG NGHỆ THÔNG TIN VÀ TRUYỀN THÔNG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a:xfrm>
            <a:off x="3200400" y="2956718"/>
            <a:ext cx="2590800" cy="944563"/>
          </a:xfrm>
        </p:spPr>
        <p:txBody>
          <a:bodyPr/>
          <a:lstStyle/>
          <a:p>
            <a:r>
              <a:rPr lang="en-US" dirty="0" err="1"/>
              <a:t>Chạy</a:t>
            </a:r>
            <a:r>
              <a:rPr lang="en-US" dirty="0"/>
              <a:t> demo</a:t>
            </a:r>
          </a:p>
        </p:txBody>
      </p:sp>
    </p:spTree>
    <p:extLst>
      <p:ext uri="{BB962C8B-B14F-4D97-AF65-F5344CB8AC3E}">
        <p14:creationId xmlns:p14="http://schemas.microsoft.com/office/powerpoint/2010/main" val="305535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46F9-98C0-D27C-F972-D71B61FD92AB}"/>
              </a:ext>
            </a:extLst>
          </p:cNvPr>
          <p:cNvSpPr>
            <a:spLocks noGrp="1"/>
          </p:cNvSpPr>
          <p:nvPr>
            <p:ph type="title"/>
          </p:nvPr>
        </p:nvSpPr>
        <p:spPr/>
        <p:txBody>
          <a:bodyPr/>
          <a:lstStyle/>
          <a:p>
            <a:r>
              <a:rPr lang="vi-VN" dirty="0"/>
              <a:t>Video chạy demo</a:t>
            </a:r>
            <a:endParaRPr lang="en-US" dirty="0"/>
          </a:p>
        </p:txBody>
      </p:sp>
    </p:spTree>
    <p:extLst>
      <p:ext uri="{BB962C8B-B14F-4D97-AF65-F5344CB8AC3E}">
        <p14:creationId xmlns:p14="http://schemas.microsoft.com/office/powerpoint/2010/main" val="57866205"/>
      </p:ext>
    </p:extLst>
  </p:cSld>
  <p:clrMapOvr>
    <a:masterClrMapping/>
  </p:clrMapOvr>
  <mc:AlternateContent xmlns:mc="http://schemas.openxmlformats.org/markup-compatibility/2006" xmlns:p14="http://schemas.microsoft.com/office/powerpoint/2010/main">
    <mc:Choice Requires="p14">
      <p:transition spd="slow" p14:dur="2000" advTm="187065"/>
    </mc:Choice>
    <mc:Fallback xmlns="">
      <p:transition spd="slow" advTm="18706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pPr marL="0" indent="0">
              <a:buNone/>
            </a:pPr>
            <a:r>
              <a:rPr lang="en-US" dirty="0"/>
              <a:t>PHẦN III KẾT LUẬN</a:t>
            </a:r>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r>
              <a:rPr lang="vi-VN" dirty="0"/>
              <a:t>Kết quả đạt được</a:t>
            </a:r>
            <a:endParaRPr lang="en-US" dirty="0"/>
          </a:p>
          <a:p>
            <a:r>
              <a:rPr lang="vi-VN" dirty="0"/>
              <a:t>Hướng phát triển</a:t>
            </a:r>
            <a:endParaRPr lang="en-US" dirty="0"/>
          </a:p>
        </p:txBody>
      </p:sp>
    </p:spTree>
    <p:extLst>
      <p:ext uri="{BB962C8B-B14F-4D97-AF65-F5344CB8AC3E}">
        <p14:creationId xmlns:p14="http://schemas.microsoft.com/office/powerpoint/2010/main" val="304881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3AA05-9CE4-A9D9-A569-5860BF720C9F}"/>
              </a:ext>
            </a:extLst>
          </p:cNvPr>
          <p:cNvSpPr>
            <a:spLocks noGrp="1"/>
          </p:cNvSpPr>
          <p:nvPr>
            <p:ph idx="1"/>
          </p:nvPr>
        </p:nvSpPr>
        <p:spPr>
          <a:xfrm>
            <a:off x="609600" y="1633538"/>
            <a:ext cx="8229600" cy="4538662"/>
          </a:xfrm>
        </p:spPr>
        <p:txBody>
          <a:bodyPr/>
          <a:lstStyle/>
          <a:p>
            <a:r>
              <a:rPr lang="vi-VN" dirty="0"/>
              <a:t> Việc chatbot đã hoàn thành các chức năng cơ bản như:</a:t>
            </a:r>
            <a:endParaRPr lang="en-US" dirty="0"/>
          </a:p>
          <a:p>
            <a:pPr marL="800100" marR="0">
              <a:spcBef>
                <a:spcPts val="0"/>
              </a:spcBef>
              <a:spcAft>
                <a:spcPts val="0"/>
              </a:spcAft>
              <a:buFontTx/>
              <a:buChar char="-"/>
            </a:pPr>
            <a:r>
              <a:rPr lang="vi-VN" sz="2400" dirty="0">
                <a:effectLst/>
                <a:latin typeface="Times New Roman" panose="02020603050405020304" pitchFamily="18" charset="0"/>
                <a:ea typeface="SimSun" panose="02010600030101010101" pitchFamily="2" charset="-122"/>
              </a:rPr>
              <a:t>Tương tác với khách hàng, hỗ trợ đặt món, cung cấp thông tin menu, cung cấp thông tin sản phẩm, ... </a:t>
            </a:r>
          </a:p>
          <a:p>
            <a:pPr marR="0"/>
            <a:r>
              <a:rPr lang="vi-VN" dirty="0"/>
              <a:t>Song, việc xây dựng chatbot vẫn còn một số hạn chế như:</a:t>
            </a:r>
            <a:endParaRPr lang="en-US" dirty="0"/>
          </a:p>
          <a:p>
            <a:pPr marL="457200" indent="0">
              <a:spcBef>
                <a:spcPts val="0"/>
              </a:spcBef>
              <a:spcAft>
                <a:spcPts val="0"/>
              </a:spcAft>
              <a:buNone/>
            </a:pPr>
            <a:r>
              <a:rPr lang="vi-VN" sz="2400" dirty="0">
                <a:latin typeface="Times New Roman" panose="02020603050405020304" pitchFamily="18" charset="0"/>
                <a:ea typeface="SimSun" panose="02010600030101010101" pitchFamily="2" charset="-122"/>
              </a:rPr>
              <a:t>- Vẫn thường xuyên trả lời sai thông tin.</a:t>
            </a:r>
            <a:endParaRPr lang="en-US" sz="2400" dirty="0">
              <a:latin typeface="Times New Roman" panose="02020603050405020304" pitchFamily="18" charset="0"/>
              <a:ea typeface="SimSun" panose="02010600030101010101" pitchFamily="2" charset="-122"/>
            </a:endParaRPr>
          </a:p>
          <a:p>
            <a:pPr marL="457200" indent="0">
              <a:spcBef>
                <a:spcPts val="0"/>
              </a:spcBef>
              <a:spcAft>
                <a:spcPts val="0"/>
              </a:spcAft>
              <a:buNone/>
            </a:pPr>
            <a:r>
              <a:rPr lang="vi-VN" sz="2400" dirty="0">
                <a:latin typeface="Times New Roman" panose="02020603050405020304" pitchFamily="18" charset="0"/>
                <a:ea typeface="SimSun" panose="02010600030101010101" pitchFamily="2" charset="-122"/>
              </a:rPr>
              <a:t>-Lượng thông tin cung cấp chưa đủ lớn</a:t>
            </a:r>
            <a:endParaRPr lang="en-US" sz="2400" dirty="0">
              <a:latin typeface="Times New Roman" panose="02020603050405020304" pitchFamily="18" charset="0"/>
              <a:ea typeface="SimSun" panose="02010600030101010101" pitchFamily="2" charset="-122"/>
            </a:endParaRPr>
          </a:p>
          <a:p>
            <a:pPr marL="457200" indent="0">
              <a:spcBef>
                <a:spcPts val="0"/>
              </a:spcBef>
              <a:spcAft>
                <a:spcPts val="0"/>
              </a:spcAft>
              <a:buNone/>
            </a:pPr>
            <a:r>
              <a:rPr lang="vi-VN" sz="2400" dirty="0">
                <a:latin typeface="Times New Roman" panose="02020603050405020304" pitchFamily="18" charset="0"/>
                <a:ea typeface="SimSun" panose="02010600030101010101" pitchFamily="2" charset="-122"/>
              </a:rPr>
              <a:t>-.....</a:t>
            </a:r>
            <a:endParaRPr lang="en-US" sz="2400" dirty="0">
              <a:latin typeface="Times New Roman" panose="02020603050405020304" pitchFamily="18" charset="0"/>
              <a:ea typeface="SimSun" panose="02010600030101010101" pitchFamily="2" charset="-122"/>
            </a:endParaRPr>
          </a:p>
          <a:p>
            <a:pPr marL="800100" marR="0">
              <a:spcBef>
                <a:spcPts val="0"/>
              </a:spcBef>
              <a:spcAft>
                <a:spcPts val="0"/>
              </a:spcAft>
              <a:buFontTx/>
              <a:buChar char="-"/>
            </a:pPr>
            <a:endParaRPr lang="en-US" sz="24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1F1FB030-BB9A-A6D0-EE66-0F7BA4A87152}"/>
              </a:ext>
            </a:extLst>
          </p:cNvPr>
          <p:cNvSpPr txBox="1">
            <a:spLocks/>
          </p:cNvSpPr>
          <p:nvPr/>
        </p:nvSpPr>
        <p:spPr bwMode="auto">
          <a:xfrm>
            <a:off x="1828800" y="228600"/>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vi-VN"/>
              <a:t>Kết quả đạt được</a:t>
            </a:r>
            <a:endParaRPr lang="en-US" dirty="0"/>
          </a:p>
        </p:txBody>
      </p:sp>
    </p:spTree>
    <p:extLst>
      <p:ext uri="{BB962C8B-B14F-4D97-AF65-F5344CB8AC3E}">
        <p14:creationId xmlns:p14="http://schemas.microsoft.com/office/powerpoint/2010/main" val="79267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r>
              <a:rPr lang="vi-VN" dirty="0"/>
              <a:t>Hướng phát triển</a:t>
            </a:r>
            <a:endParaRPr lang="en-US" dirty="0"/>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pPr marL="457200" marR="0" indent="0">
              <a:spcBef>
                <a:spcPts val="0"/>
              </a:spcBef>
              <a:spcAft>
                <a:spcPts val="0"/>
              </a:spcAft>
              <a:buNone/>
            </a:pPr>
            <a:r>
              <a:rPr lang="vi-VN" sz="2800" dirty="0">
                <a:effectLst/>
                <a:latin typeface="Times New Roman" panose="02020603050405020304" pitchFamily="18" charset="0"/>
                <a:ea typeface="SimSun" panose="02010600030101010101" pitchFamily="2" charset="-122"/>
              </a:rPr>
              <a:t>- Tăng cường dữ liệu huấn luyện, các “ý định”</a:t>
            </a:r>
            <a:endParaRPr lang="en-US" sz="2800" dirty="0">
              <a:effectLst/>
              <a:latin typeface="Times New Roman" panose="02020603050405020304" pitchFamily="18" charset="0"/>
              <a:ea typeface="SimSun" panose="02010600030101010101" pitchFamily="2" charset="-122"/>
            </a:endParaRPr>
          </a:p>
          <a:p>
            <a:pPr marL="457200" marR="0" indent="0">
              <a:spcBef>
                <a:spcPts val="0"/>
              </a:spcBef>
              <a:spcAft>
                <a:spcPts val="0"/>
              </a:spcAft>
              <a:buNone/>
            </a:pPr>
            <a:r>
              <a:rPr lang="vi-VN" sz="2800" dirty="0">
                <a:effectLst/>
                <a:latin typeface="Times New Roman" panose="02020603050405020304" pitchFamily="18" charset="0"/>
                <a:ea typeface="SimSun" panose="02010600030101010101" pitchFamily="2" charset="-122"/>
              </a:rPr>
              <a:t>- Tăng cường các câu trả lời, các “response”</a:t>
            </a:r>
            <a:endParaRPr lang="en-US" sz="2800" dirty="0">
              <a:effectLst/>
              <a:latin typeface="Times New Roman" panose="02020603050405020304" pitchFamily="18" charset="0"/>
              <a:ea typeface="SimSun" panose="02010600030101010101" pitchFamily="2" charset="-122"/>
            </a:endParaRPr>
          </a:p>
          <a:p>
            <a:pPr marL="457200" marR="0" indent="0">
              <a:spcBef>
                <a:spcPts val="0"/>
              </a:spcBef>
              <a:spcAft>
                <a:spcPts val="0"/>
              </a:spcAft>
              <a:buNone/>
            </a:pPr>
            <a:r>
              <a:rPr lang="vi-VN" sz="2800" dirty="0">
                <a:effectLst/>
                <a:latin typeface="Times New Roman" panose="02020603050405020304" pitchFamily="18" charset="0"/>
                <a:ea typeface="SimSun" panose="02010600030101010101" pitchFamily="2" charset="-122"/>
              </a:rPr>
              <a:t>- Lấy thêm thông tin từ các file </a:t>
            </a:r>
            <a:endParaRPr lang="en-US" sz="28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307420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pPr marL="0" indent="0">
              <a:buFontTx/>
              <a:buNone/>
            </a:pPr>
            <a:r>
              <a:rPr lang="en-US" b="1" dirty="0"/>
              <a:t>TÀI LIỆU THAM KHẢO</a:t>
            </a:r>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pPr marL="0" marR="0" indent="0" algn="ctr">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2"/>
              </a:rPr>
              <a:t>https://viblo.asia/p/tong-quan-ve-rasa-chatbotE1XVOxrp4Mz</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3"/>
              </a:rPr>
              <a:t>https://viblo.asia/p/hieu-rasa-qua-quy-trinh-xay-dung-mot-chatbot-giup-ban-tra-loi-cau-hoi-hom-nay-an-gi-WAyK8P4pKxX</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4"/>
              </a:rPr>
              <a:t>https://www.youtube.com/watch?v=pQpeBml9qcA</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SimSun" panose="02010600030101010101" pitchFamily="2" charset="-122"/>
              </a:rPr>
              <a:t>https://www.youtube.com/c/M%C3%ACAIblog</a:t>
            </a: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5"/>
              </a:rPr>
              <a:t>https://miai.vn/2019/09/03/rasa-series-1-ai-cung-co-the-lam-chatbot-sieu-ngon-khong-lo/</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SimSun" panose="02010600030101010101" pitchFamily="2" charset="-122"/>
              </a:rPr>
              <a:t>https://chatgpt.com/</a:t>
            </a: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6"/>
              </a:rPr>
              <a:t>https://chat.deepseek.com/</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7"/>
              </a:rPr>
              <a:t>https://gemini.google.com/</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8"/>
              </a:rPr>
              <a:t>https://cline.bot/</a:t>
            </a:r>
            <a:endParaRPr lang="en-US"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41034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altLang="en-US" sz="3600" dirty="0" err="1"/>
              <a:t>Cảm</a:t>
            </a:r>
            <a:r>
              <a:rPr lang="en-US" altLang="en-US" sz="3600" dirty="0"/>
              <a:t> </a:t>
            </a:r>
            <a:r>
              <a:rPr lang="en-US" altLang="en-US" sz="3600" dirty="0" err="1"/>
              <a:t>ơn</a:t>
            </a:r>
            <a:r>
              <a:rPr lang="en-US" altLang="en-US" sz="3600" dirty="0"/>
              <a:t> </a:t>
            </a:r>
            <a:r>
              <a:rPr lang="en-US" altLang="en-US" sz="3600" dirty="0" err="1"/>
              <a:t>cô</a:t>
            </a:r>
            <a:r>
              <a:rPr lang="en-US" altLang="en-US" sz="3600" dirty="0"/>
              <a:t> </a:t>
            </a:r>
            <a:r>
              <a:rPr lang="en-US" altLang="en-US" sz="3600" dirty="0" err="1"/>
              <a:t>và</a:t>
            </a:r>
            <a:r>
              <a:rPr lang="en-US" altLang="en-US" sz="3600" dirty="0"/>
              <a:t> </a:t>
            </a:r>
            <a:r>
              <a:rPr lang="en-US" altLang="en-US" sz="3600" dirty="0" err="1"/>
              <a:t>các</a:t>
            </a:r>
            <a:r>
              <a:rPr lang="en-US" altLang="en-US" sz="3600" dirty="0"/>
              <a:t> </a:t>
            </a:r>
            <a:r>
              <a:rPr lang="en-US" altLang="en-US" sz="3600" dirty="0" err="1"/>
              <a:t>bạn</a:t>
            </a:r>
            <a:r>
              <a:rPr lang="en-US" altLang="en-US" sz="3600" dirty="0"/>
              <a:t> </a:t>
            </a:r>
            <a:r>
              <a:rPr lang="en-US" altLang="en-US" sz="3600" dirty="0" err="1"/>
              <a:t>đã</a:t>
            </a:r>
            <a:r>
              <a:rPr lang="en-US" altLang="en-US" sz="3600" dirty="0"/>
              <a:t> </a:t>
            </a:r>
            <a:r>
              <a:rPr lang="en-US" altLang="en-US" sz="3600" dirty="0" err="1"/>
              <a:t>lắng</a:t>
            </a:r>
            <a:r>
              <a:rPr lang="en-US" altLang="en-US" sz="3600" dirty="0"/>
              <a:t> </a:t>
            </a:r>
            <a:r>
              <a:rPr lang="en-US" altLang="en-US" sz="3600" dirty="0" err="1"/>
              <a:t>nghe</a:t>
            </a:r>
            <a:endParaRPr lang="en-US"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idx="4294967295"/>
          </p:nvPr>
        </p:nvSpPr>
        <p:spPr>
          <a:xfrm>
            <a:off x="0" y="2209800"/>
            <a:ext cx="9144000" cy="3127375"/>
          </a:xfrm>
        </p:spPr>
        <p:txBody>
          <a:bodyPr/>
          <a:lstStyle/>
          <a:p>
            <a:pPr algn="ctr"/>
            <a:r>
              <a:rPr lang="en-US" altLang="en-US" sz="3500" dirty="0"/>
              <a:t>ĐỀ TÀI</a:t>
            </a:r>
            <a:br>
              <a:rPr lang="en-US" altLang="en-US" sz="3500" dirty="0"/>
            </a:br>
            <a:r>
              <a:rPr lang="vi-VN" altLang="en-US" sz="3500" dirty="0"/>
              <a:t>Chatbot gợi ý , hỗ trợ khách hàng</a:t>
            </a:r>
            <a:br>
              <a:rPr lang="vi-VN" altLang="en-US" sz="3500" dirty="0"/>
            </a:br>
            <a:endParaRPr lang="en-US" altLang="en-US" sz="3500" dirty="0"/>
          </a:p>
        </p:txBody>
      </p:sp>
      <p:sp>
        <p:nvSpPr>
          <p:cNvPr id="2" name="Rectangle 3">
            <a:extLst>
              <a:ext uri="{FF2B5EF4-FFF2-40B4-BE49-F238E27FC236}">
                <a16:creationId xmlns:a16="http://schemas.microsoft.com/office/drawing/2014/main" id="{70273645-BA8B-E20D-CA41-7FB464A618BF}"/>
              </a:ext>
            </a:extLst>
          </p:cNvPr>
          <p:cNvSpPr txBox="1">
            <a:spLocks noChangeArrowheads="1"/>
          </p:cNvSpPr>
          <p:nvPr/>
        </p:nvSpPr>
        <p:spPr bwMode="auto">
          <a:xfrm>
            <a:off x="1295400" y="381000"/>
            <a:ext cx="6400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t>TRƯỜNG ĐẠI HỌC CẦN THƠ</a:t>
            </a:r>
          </a:p>
          <a:p>
            <a:r>
              <a:rPr lang="en-US" altLang="en-US" sz="1800" dirty="0"/>
              <a:t>TRƯỜNG CÔNG NGHỆ THÔNG TIN VÀ TRUYỀN THÔNG</a:t>
            </a:r>
          </a:p>
        </p:txBody>
      </p:sp>
    </p:spTree>
    <p:extLst>
      <p:ext uri="{BB962C8B-B14F-4D97-AF65-F5344CB8AC3E}">
        <p14:creationId xmlns:p14="http://schemas.microsoft.com/office/powerpoint/2010/main" val="289734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FD66-6937-540C-2A45-2FE66468310B}"/>
              </a:ext>
            </a:extLst>
          </p:cNvPr>
          <p:cNvSpPr>
            <a:spLocks noGrp="1"/>
          </p:cNvSpPr>
          <p:nvPr>
            <p:ph type="title"/>
          </p:nvPr>
        </p:nvSpPr>
        <p:spPr>
          <a:xfrm>
            <a:off x="609600" y="3257552"/>
            <a:ext cx="2590800" cy="800098"/>
          </a:xfrm>
          <a:noFill/>
        </p:spPr>
        <p:txBody>
          <a:bodyPr/>
          <a:lstStyle/>
          <a:p>
            <a:r>
              <a:rPr lang="en-US" sz="3600" dirty="0"/>
              <a:t>NỘI DUNG</a:t>
            </a:r>
          </a:p>
        </p:txBody>
      </p:sp>
      <p:sp>
        <p:nvSpPr>
          <p:cNvPr id="5" name="Content Placeholder 4">
            <a:extLst>
              <a:ext uri="{FF2B5EF4-FFF2-40B4-BE49-F238E27FC236}">
                <a16:creationId xmlns:a16="http://schemas.microsoft.com/office/drawing/2014/main" id="{D9E11220-D029-1BCD-2CC5-7BBE78EBDFDE}"/>
              </a:ext>
            </a:extLst>
          </p:cNvPr>
          <p:cNvSpPr>
            <a:spLocks noGrp="1"/>
          </p:cNvSpPr>
          <p:nvPr>
            <p:ph idx="1"/>
          </p:nvPr>
        </p:nvSpPr>
        <p:spPr>
          <a:xfrm>
            <a:off x="4326855" y="1889234"/>
            <a:ext cx="4629150" cy="533401"/>
          </a:xfrm>
        </p:spPr>
        <p:txBody>
          <a:bodyPr/>
          <a:lstStyle/>
          <a:p>
            <a:pPr marL="0" indent="0">
              <a:buNone/>
            </a:pPr>
            <a:r>
              <a:rPr lang="en-US" b="1" dirty="0"/>
              <a:t>PHẦN I GIỚI THIỆU</a:t>
            </a:r>
          </a:p>
          <a:p>
            <a:pPr marL="0" indent="0">
              <a:buNone/>
            </a:pPr>
            <a:endParaRPr lang="en-US" b="1" dirty="0"/>
          </a:p>
        </p:txBody>
      </p:sp>
      <p:sp>
        <p:nvSpPr>
          <p:cNvPr id="7" name="Content Placeholder 4">
            <a:extLst>
              <a:ext uri="{FF2B5EF4-FFF2-40B4-BE49-F238E27FC236}">
                <a16:creationId xmlns:a16="http://schemas.microsoft.com/office/drawing/2014/main" id="{83A4DF3E-C30A-DD58-EBA2-98F79948813C}"/>
              </a:ext>
            </a:extLst>
          </p:cNvPr>
          <p:cNvSpPr txBox="1">
            <a:spLocks/>
          </p:cNvSpPr>
          <p:nvPr/>
        </p:nvSpPr>
        <p:spPr bwMode="auto">
          <a:xfrm>
            <a:off x="4338802" y="2933701"/>
            <a:ext cx="46291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rgbClr val="000066"/>
                </a:solidFill>
                <a:latin typeface="+mn-lt"/>
                <a:ea typeface="+mn-ea"/>
                <a:cs typeface="+mn-cs"/>
              </a:defRPr>
            </a:lvl1pPr>
            <a:lvl2pPr marL="742950" indent="-285750" algn="l" rtl="0" fontAlgn="base">
              <a:spcBef>
                <a:spcPct val="20000"/>
              </a:spcBef>
              <a:spcAft>
                <a:spcPct val="0"/>
              </a:spcAft>
              <a:buChar char="–"/>
              <a:defRPr sz="2800" kern="1200">
                <a:solidFill>
                  <a:srgbClr val="000066"/>
                </a:solidFill>
                <a:latin typeface="+mn-lt"/>
                <a:ea typeface="+mn-ea"/>
                <a:cs typeface="+mn-cs"/>
              </a:defRPr>
            </a:lvl2pPr>
            <a:lvl3pPr marL="1143000" indent="-228600" algn="l" rtl="0" fontAlgn="base">
              <a:spcBef>
                <a:spcPct val="20000"/>
              </a:spcBef>
              <a:spcAft>
                <a:spcPct val="0"/>
              </a:spcAft>
              <a:buChar char="•"/>
              <a:defRPr sz="24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US" b="1" dirty="0"/>
              <a:t>PHẦN II NỘI DUNG</a:t>
            </a:r>
          </a:p>
          <a:p>
            <a:pPr marL="0" indent="0">
              <a:buFontTx/>
              <a:buNone/>
            </a:pPr>
            <a:endParaRPr lang="en-US" b="1" dirty="0"/>
          </a:p>
        </p:txBody>
      </p:sp>
      <p:sp>
        <p:nvSpPr>
          <p:cNvPr id="8" name="Content Placeholder 4">
            <a:extLst>
              <a:ext uri="{FF2B5EF4-FFF2-40B4-BE49-F238E27FC236}">
                <a16:creationId xmlns:a16="http://schemas.microsoft.com/office/drawing/2014/main" id="{674DFBA2-B870-91C8-551A-4A9C00B70EDB}"/>
              </a:ext>
            </a:extLst>
          </p:cNvPr>
          <p:cNvSpPr txBox="1">
            <a:spLocks/>
          </p:cNvSpPr>
          <p:nvPr/>
        </p:nvSpPr>
        <p:spPr bwMode="auto">
          <a:xfrm>
            <a:off x="4313717" y="3962401"/>
            <a:ext cx="4629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rgbClr val="000066"/>
                </a:solidFill>
                <a:latin typeface="+mn-lt"/>
                <a:ea typeface="+mn-ea"/>
                <a:cs typeface="+mn-cs"/>
              </a:defRPr>
            </a:lvl1pPr>
            <a:lvl2pPr marL="742950" indent="-285750" algn="l" rtl="0" fontAlgn="base">
              <a:spcBef>
                <a:spcPct val="20000"/>
              </a:spcBef>
              <a:spcAft>
                <a:spcPct val="0"/>
              </a:spcAft>
              <a:buChar char="–"/>
              <a:defRPr sz="2800" kern="1200">
                <a:solidFill>
                  <a:srgbClr val="000066"/>
                </a:solidFill>
                <a:latin typeface="+mn-lt"/>
                <a:ea typeface="+mn-ea"/>
                <a:cs typeface="+mn-cs"/>
              </a:defRPr>
            </a:lvl2pPr>
            <a:lvl3pPr marL="1143000" indent="-228600" algn="l" rtl="0" fontAlgn="base">
              <a:spcBef>
                <a:spcPct val="20000"/>
              </a:spcBef>
              <a:spcAft>
                <a:spcPct val="0"/>
              </a:spcAft>
              <a:buChar char="•"/>
              <a:defRPr sz="24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US" b="1" dirty="0"/>
              <a:t>PHẦN III KẾT LUẬN</a:t>
            </a:r>
          </a:p>
          <a:p>
            <a:pPr marL="0" indent="0">
              <a:buFontTx/>
              <a:buNone/>
            </a:pPr>
            <a:endParaRPr lang="en-US" b="1" dirty="0"/>
          </a:p>
        </p:txBody>
      </p:sp>
      <p:sp>
        <p:nvSpPr>
          <p:cNvPr id="9" name="Content Placeholder 4">
            <a:extLst>
              <a:ext uri="{FF2B5EF4-FFF2-40B4-BE49-F238E27FC236}">
                <a16:creationId xmlns:a16="http://schemas.microsoft.com/office/drawing/2014/main" id="{688F3016-1828-CE38-7A47-B859CB0D70FA}"/>
              </a:ext>
            </a:extLst>
          </p:cNvPr>
          <p:cNvSpPr txBox="1">
            <a:spLocks/>
          </p:cNvSpPr>
          <p:nvPr/>
        </p:nvSpPr>
        <p:spPr bwMode="auto">
          <a:xfrm>
            <a:off x="4303207" y="5089635"/>
            <a:ext cx="4629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rgbClr val="000066"/>
                </a:solidFill>
                <a:latin typeface="+mn-lt"/>
                <a:ea typeface="+mn-ea"/>
                <a:cs typeface="+mn-cs"/>
              </a:defRPr>
            </a:lvl1pPr>
            <a:lvl2pPr marL="742950" indent="-285750" algn="l" rtl="0" fontAlgn="base">
              <a:spcBef>
                <a:spcPct val="20000"/>
              </a:spcBef>
              <a:spcAft>
                <a:spcPct val="0"/>
              </a:spcAft>
              <a:buChar char="–"/>
              <a:defRPr sz="2800" kern="1200">
                <a:solidFill>
                  <a:srgbClr val="000066"/>
                </a:solidFill>
                <a:latin typeface="+mn-lt"/>
                <a:ea typeface="+mn-ea"/>
                <a:cs typeface="+mn-cs"/>
              </a:defRPr>
            </a:lvl2pPr>
            <a:lvl3pPr marL="1143000" indent="-228600" algn="l" rtl="0" fontAlgn="base">
              <a:spcBef>
                <a:spcPct val="20000"/>
              </a:spcBef>
              <a:spcAft>
                <a:spcPct val="0"/>
              </a:spcAft>
              <a:buChar char="•"/>
              <a:defRPr sz="24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US" b="1" dirty="0"/>
              <a:t>TÀI LIỆU THAM KHẢO</a:t>
            </a:r>
          </a:p>
          <a:p>
            <a:pPr marL="0" indent="0">
              <a:buFontTx/>
              <a:buNone/>
            </a:pPr>
            <a:endParaRPr lang="en-US" b="1" dirty="0"/>
          </a:p>
        </p:txBody>
      </p:sp>
      <p:cxnSp>
        <p:nvCxnSpPr>
          <p:cNvPr id="11" name="Straight Connector 10">
            <a:extLst>
              <a:ext uri="{FF2B5EF4-FFF2-40B4-BE49-F238E27FC236}">
                <a16:creationId xmlns:a16="http://schemas.microsoft.com/office/drawing/2014/main" id="{2F849D5B-D924-4405-AB8F-27FB0A6C5034}"/>
              </a:ext>
            </a:extLst>
          </p:cNvPr>
          <p:cNvCxnSpPr>
            <a:cxnSpLocks/>
          </p:cNvCxnSpPr>
          <p:nvPr/>
        </p:nvCxnSpPr>
        <p:spPr>
          <a:xfrm>
            <a:off x="4455360" y="2628901"/>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84A499F6-CD0A-58C4-5065-E38A04574E0D}"/>
              </a:ext>
            </a:extLst>
          </p:cNvPr>
          <p:cNvCxnSpPr>
            <a:cxnSpLocks/>
          </p:cNvCxnSpPr>
          <p:nvPr/>
        </p:nvCxnSpPr>
        <p:spPr>
          <a:xfrm>
            <a:off x="4455360" y="3669426"/>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B4CD9EB0-1A46-45BB-0676-C18F14CDB970}"/>
              </a:ext>
            </a:extLst>
          </p:cNvPr>
          <p:cNvCxnSpPr>
            <a:cxnSpLocks/>
          </p:cNvCxnSpPr>
          <p:nvPr/>
        </p:nvCxnSpPr>
        <p:spPr>
          <a:xfrm>
            <a:off x="4455360" y="4861035"/>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222C9CC4-5621-13BB-972B-479B3913E80D}"/>
              </a:ext>
            </a:extLst>
          </p:cNvPr>
          <p:cNvCxnSpPr>
            <a:cxnSpLocks/>
          </p:cNvCxnSpPr>
          <p:nvPr/>
        </p:nvCxnSpPr>
        <p:spPr>
          <a:xfrm>
            <a:off x="4455360" y="1736835"/>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Straight Connector 16">
            <a:extLst>
              <a:ext uri="{FF2B5EF4-FFF2-40B4-BE49-F238E27FC236}">
                <a16:creationId xmlns:a16="http://schemas.microsoft.com/office/drawing/2014/main" id="{42737DC7-FC4D-D778-D9C2-E3EA3AC6E27D}"/>
              </a:ext>
            </a:extLst>
          </p:cNvPr>
          <p:cNvCxnSpPr>
            <a:cxnSpLocks/>
          </p:cNvCxnSpPr>
          <p:nvPr/>
        </p:nvCxnSpPr>
        <p:spPr>
          <a:xfrm>
            <a:off x="4455360" y="5775435"/>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A7872A70-C620-574B-ACD6-F3C782B528C0}"/>
              </a:ext>
            </a:extLst>
          </p:cNvPr>
          <p:cNvCxnSpPr>
            <a:cxnSpLocks/>
          </p:cNvCxnSpPr>
          <p:nvPr/>
        </p:nvCxnSpPr>
        <p:spPr>
          <a:xfrm>
            <a:off x="685800" y="3257552"/>
            <a:ext cx="25146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Straight Connector 20">
            <a:extLst>
              <a:ext uri="{FF2B5EF4-FFF2-40B4-BE49-F238E27FC236}">
                <a16:creationId xmlns:a16="http://schemas.microsoft.com/office/drawing/2014/main" id="{2880E1A3-C859-3D47-1F2F-5C49676E4130}"/>
              </a:ext>
            </a:extLst>
          </p:cNvPr>
          <p:cNvCxnSpPr>
            <a:cxnSpLocks/>
          </p:cNvCxnSpPr>
          <p:nvPr/>
        </p:nvCxnSpPr>
        <p:spPr>
          <a:xfrm>
            <a:off x="647700" y="4057650"/>
            <a:ext cx="25146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620ED-3188-915A-42CD-F02BC77D6A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10D16-1221-A130-9575-A44710437668}"/>
              </a:ext>
            </a:extLst>
          </p:cNvPr>
          <p:cNvSpPr>
            <a:spLocks noGrp="1"/>
          </p:cNvSpPr>
          <p:nvPr>
            <p:ph type="title"/>
          </p:nvPr>
        </p:nvSpPr>
        <p:spPr/>
        <p:txBody>
          <a:bodyPr/>
          <a:lstStyle/>
          <a:p>
            <a:r>
              <a:rPr lang="en-US" dirty="0"/>
              <a:t>PHẦN I GIỚI THIỆU</a:t>
            </a:r>
          </a:p>
        </p:txBody>
      </p:sp>
      <p:pic>
        <p:nvPicPr>
          <p:cNvPr id="4" name="Content Placeholder 3">
            <a:extLst>
              <a:ext uri="{FF2B5EF4-FFF2-40B4-BE49-F238E27FC236}">
                <a16:creationId xmlns:a16="http://schemas.microsoft.com/office/drawing/2014/main" id="{C7CDC392-63C4-42DC-E593-BC27F197DF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962400"/>
            <a:ext cx="6450417" cy="2133600"/>
          </a:xfrm>
          <a:prstGeom prst="rect">
            <a:avLst/>
          </a:prstGeom>
          <a:noFill/>
          <a:ln>
            <a:noFill/>
          </a:ln>
        </p:spPr>
      </p:pic>
      <p:sp>
        <p:nvSpPr>
          <p:cNvPr id="5" name="Text Box 99">
            <a:extLst>
              <a:ext uri="{FF2B5EF4-FFF2-40B4-BE49-F238E27FC236}">
                <a16:creationId xmlns:a16="http://schemas.microsoft.com/office/drawing/2014/main" id="{EA37047C-E1A0-D012-5017-9359A339A3E4}"/>
              </a:ext>
            </a:extLst>
          </p:cNvPr>
          <p:cNvSpPr txBox="1"/>
          <p:nvPr/>
        </p:nvSpPr>
        <p:spPr>
          <a:xfrm>
            <a:off x="1143000" y="1941919"/>
            <a:ext cx="5510213" cy="430213"/>
          </a:xfrm>
          <a:prstGeom prst="rect">
            <a:avLst/>
          </a:prstGeom>
          <a:noFill/>
          <a:ln w="9525">
            <a:noFill/>
          </a:ln>
        </p:spPr>
        <p:txBody>
          <a:bodyPr wrap="square" lIns="91440" tIns="45720" rIns="91440" bIns="45720" anchor="t">
            <a:normAutofit/>
          </a:bodyPr>
          <a:lstStyle/>
          <a:p>
            <a:pPr>
              <a:lnSpc>
                <a:spcPct val="90000"/>
              </a:lnSpc>
              <a:spcAft>
                <a:spcPts val="600"/>
              </a:spcAft>
            </a:pPr>
            <a:r>
              <a:rPr lang="vi-VN" sz="2400" dirty="0">
                <a:effectLst/>
                <a:latin typeface="Times New Roman" panose="02020603050405020304" pitchFamily="18" charset="0"/>
                <a:ea typeface="SimSun" panose="02010600030101010101" pitchFamily="2" charset="-122"/>
              </a:rPr>
              <a:t>RASA </a:t>
            </a:r>
            <a:r>
              <a:rPr lang="vi-VN" sz="2400" b="1" dirty="0">
                <a:latin typeface="Times New Roman"/>
                <a:cs typeface="Segoe UI"/>
              </a:rPr>
              <a:t>:</a:t>
            </a:r>
            <a:r>
              <a:rPr lang="vi-VN" sz="2400" dirty="0">
                <a:latin typeface="Arial"/>
                <a:cs typeface="Arial"/>
              </a:rPr>
              <a:t> </a:t>
            </a:r>
            <a:endParaRPr lang="vi-VN" sz="2400" dirty="0"/>
          </a:p>
        </p:txBody>
      </p:sp>
      <p:sp>
        <p:nvSpPr>
          <p:cNvPr id="6" name="TextBox 5">
            <a:extLst>
              <a:ext uri="{FF2B5EF4-FFF2-40B4-BE49-F238E27FC236}">
                <a16:creationId xmlns:a16="http://schemas.microsoft.com/office/drawing/2014/main" id="{D6C9EE10-9495-6C45-DFC2-BC61A1DC3F12}"/>
              </a:ext>
            </a:extLst>
          </p:cNvPr>
          <p:cNvSpPr txBox="1"/>
          <p:nvPr/>
        </p:nvSpPr>
        <p:spPr>
          <a:xfrm>
            <a:off x="838200" y="2322919"/>
            <a:ext cx="7696200" cy="1487081"/>
          </a:xfrm>
          <a:prstGeom prst="rect">
            <a:avLst/>
          </a:prstGeom>
          <a:noFill/>
        </p:spPr>
        <p:txBody>
          <a:bodyPr wrap="square" lIns="91440" tIns="45720" rIns="91440" bIns="45720" anchor="t">
            <a:normAutofit/>
          </a:bodyPr>
          <a:lstStyle/>
          <a:p>
            <a:pPr marL="457200" marR="0">
              <a:spcBef>
                <a:spcPts val="0"/>
              </a:spcBef>
              <a:spcAft>
                <a:spcPts val="0"/>
              </a:spcAft>
            </a:pPr>
            <a:r>
              <a:rPr lang="vi-VN" sz="1800" dirty="0">
                <a:effectLst/>
                <a:latin typeface="Times New Roman" panose="02020603050405020304" pitchFamily="18" charset="0"/>
                <a:ea typeface="SimSun" panose="02010600030101010101" pitchFamily="2" charset="-122"/>
              </a:rPr>
              <a:t>là một framework mã nguồn mở (open-source) để xây dựng chatbot hội thoại có khả năng hiểu và xử lý ngôn ngữ tự nhiên (NLP - Natural Language Processing) và có hỗ trợ rất nhiều công cụ để người dùng có thể xây dựng chatbot nhanh và hiệu quả ngay cả khi dữ liệu cung cấp ít. </a:t>
            </a:r>
            <a:endParaRPr lang="en-US" sz="1800" dirty="0">
              <a:effectLst/>
              <a:latin typeface="Times New Roman" panose="02020603050405020304" pitchFamily="18" charset="0"/>
              <a:ea typeface="SimSun" panose="02010600030101010101" pitchFamily="2" charset="-122"/>
            </a:endParaRPr>
          </a:p>
          <a:p>
            <a:pPr>
              <a:spcAft>
                <a:spcPts val="600"/>
              </a:spcAft>
            </a:pPr>
            <a:endParaRPr lang="en-US" sz="2800" dirty="0">
              <a:solidFill>
                <a:srgbClr val="000000"/>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581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4BED-5E06-88C6-2197-0CE8E49F0D7A}"/>
              </a:ext>
            </a:extLst>
          </p:cNvPr>
          <p:cNvSpPr>
            <a:spLocks noGrp="1"/>
          </p:cNvSpPr>
          <p:nvPr>
            <p:ph type="title"/>
          </p:nvPr>
        </p:nvSpPr>
        <p:spPr/>
        <p:txBody>
          <a:bodyPr/>
          <a:lstStyle/>
          <a:p>
            <a:r>
              <a:rPr lang="en-US" dirty="0"/>
              <a:t>PHẦN I GIỚI THIỆU</a:t>
            </a:r>
          </a:p>
        </p:txBody>
      </p:sp>
      <p:sp>
        <p:nvSpPr>
          <p:cNvPr id="3" name="Content Placeholder 2">
            <a:extLst>
              <a:ext uri="{FF2B5EF4-FFF2-40B4-BE49-F238E27FC236}">
                <a16:creationId xmlns:a16="http://schemas.microsoft.com/office/drawing/2014/main" id="{D8E4B042-49D0-4CEB-AB42-D13D6D63B478}"/>
              </a:ext>
            </a:extLst>
          </p:cNvPr>
          <p:cNvSpPr>
            <a:spLocks noGrp="1"/>
          </p:cNvSpPr>
          <p:nvPr>
            <p:ph idx="1"/>
          </p:nvPr>
        </p:nvSpPr>
        <p:spPr/>
        <p:txBody>
          <a:bodyPr/>
          <a:lstStyle/>
          <a:p>
            <a:pPr marL="0" indent="0">
              <a:buNone/>
            </a:pPr>
            <a:r>
              <a:rPr lang="en-US" dirty="0"/>
              <a:t> </a:t>
            </a:r>
          </a:p>
        </p:txBody>
      </p:sp>
      <p:sp>
        <p:nvSpPr>
          <p:cNvPr id="4" name="Text Box 99">
            <a:extLst>
              <a:ext uri="{FF2B5EF4-FFF2-40B4-BE49-F238E27FC236}">
                <a16:creationId xmlns:a16="http://schemas.microsoft.com/office/drawing/2014/main" id="{12E2D3A1-CD25-4BA2-9F92-193EB67CB545}"/>
              </a:ext>
            </a:extLst>
          </p:cNvPr>
          <p:cNvSpPr txBox="1"/>
          <p:nvPr/>
        </p:nvSpPr>
        <p:spPr>
          <a:xfrm>
            <a:off x="1066800" y="1763122"/>
            <a:ext cx="5510213" cy="430213"/>
          </a:xfrm>
          <a:prstGeom prst="rect">
            <a:avLst/>
          </a:prstGeom>
          <a:noFill/>
          <a:ln w="9525">
            <a:noFill/>
          </a:ln>
        </p:spPr>
        <p:txBody>
          <a:bodyPr wrap="square" lIns="91440" tIns="45720" rIns="91440" bIns="45720" anchor="t">
            <a:normAutofit/>
          </a:bodyPr>
          <a:lstStyle/>
          <a:p>
            <a:pPr>
              <a:lnSpc>
                <a:spcPct val="90000"/>
              </a:lnSpc>
              <a:spcAft>
                <a:spcPts val="600"/>
              </a:spcAft>
            </a:pPr>
            <a:r>
              <a:rPr lang="vi-VN" sz="2400" b="1" dirty="0">
                <a:latin typeface="Times New Roman"/>
                <a:cs typeface="Segoe UI"/>
              </a:rPr>
              <a:t>Chatbot:</a:t>
            </a:r>
            <a:r>
              <a:rPr lang="vi-VN" sz="2400" dirty="0">
                <a:latin typeface="Arial"/>
                <a:cs typeface="Arial"/>
              </a:rPr>
              <a:t> </a:t>
            </a:r>
            <a:endParaRPr lang="vi-VN" sz="2400" dirty="0"/>
          </a:p>
        </p:txBody>
      </p:sp>
      <p:sp>
        <p:nvSpPr>
          <p:cNvPr id="6" name="TextBox 5">
            <a:extLst>
              <a:ext uri="{FF2B5EF4-FFF2-40B4-BE49-F238E27FC236}">
                <a16:creationId xmlns:a16="http://schemas.microsoft.com/office/drawing/2014/main" id="{FCB147BE-D7D9-B712-8083-6D1121884F2D}"/>
              </a:ext>
            </a:extLst>
          </p:cNvPr>
          <p:cNvSpPr txBox="1"/>
          <p:nvPr/>
        </p:nvSpPr>
        <p:spPr>
          <a:xfrm>
            <a:off x="838200" y="2322919"/>
            <a:ext cx="7696200" cy="3087281"/>
          </a:xfrm>
          <a:prstGeom prst="rect">
            <a:avLst/>
          </a:prstGeom>
          <a:noFill/>
        </p:spPr>
        <p:txBody>
          <a:bodyPr wrap="square" lIns="91440" tIns="45720" rIns="91440" bIns="45720" anchor="t">
            <a:normAutofit/>
          </a:bodyPr>
          <a:lstStyle/>
          <a:p>
            <a:pPr>
              <a:spcAft>
                <a:spcPts val="600"/>
              </a:spcAft>
            </a:pPr>
            <a:r>
              <a:rPr lang="vi-VN" sz="2800" dirty="0">
                <a:solidFill>
                  <a:srgbClr val="212529"/>
                </a:solidFill>
                <a:latin typeface="Times New Roman"/>
                <a:ea typeface="Times New Roman" panose="02020603050405020304" pitchFamily="18" charset="0"/>
                <a:cs typeface="Times New Roman"/>
              </a:rPr>
              <a:t>Về cơ sở lý thuyết: Sử dụng framework RASA:</a:t>
            </a:r>
            <a:endParaRPr lang="vi-VN" sz="2800" dirty="0">
              <a:solidFill>
                <a:srgbClr val="212529"/>
              </a:solidFill>
              <a:effectLst/>
              <a:latin typeface="Times New Roman"/>
              <a:ea typeface="Times New Roman" panose="02020603050405020304" pitchFamily="18" charset="0"/>
              <a:cs typeface="Times New Roman" panose="02020603050405020304" pitchFamily="18" charset="0"/>
            </a:endParaRPr>
          </a:p>
          <a:p>
            <a:pPr marR="0" lvl="0" algn="just">
              <a:spcBef>
                <a:spcPts val="0"/>
              </a:spcBef>
              <a:spcAft>
                <a:spcPts val="0"/>
              </a:spcAft>
            </a:pPr>
            <a:r>
              <a:rPr lang="vi-V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Rasa NLU</a:t>
            </a:r>
            <a:r>
              <a:rPr lang="en-US" sz="2000" dirty="0">
                <a:solidFill>
                  <a:srgbClr val="212529"/>
                </a:solidFill>
                <a:latin typeface="Times New Roman" panose="02020603050405020304" pitchFamily="18" charset="0"/>
                <a:cs typeface="Times New Roman" panose="02020603050405020304" pitchFamily="18" charset="0"/>
              </a:rPr>
              <a:t>(Natural Language Understanding):</a:t>
            </a:r>
            <a:endParaRPr lang="vi-VN" sz="2000" dirty="0">
              <a:solidFill>
                <a:srgbClr val="212529"/>
              </a:solidFill>
              <a:latin typeface="Times New Roman" panose="02020603050405020304" pitchFamily="18" charset="0"/>
              <a:cs typeface="Times New Roman" panose="02020603050405020304" pitchFamily="18" charset="0"/>
            </a:endParaRPr>
          </a:p>
          <a:p>
            <a:pPr marR="0" lvl="0" algn="just">
              <a:spcBef>
                <a:spcPts val="0"/>
              </a:spcBef>
              <a:spcAft>
                <a:spcPts val="0"/>
              </a:spcAft>
            </a:pPr>
            <a:r>
              <a:rPr lang="vi-VN" sz="2800" dirty="0">
                <a:solidFill>
                  <a:srgbClr val="212529"/>
                </a:solidFill>
                <a:latin typeface="Times New Roman" panose="02020603050405020304" pitchFamily="18" charset="0"/>
                <a:ea typeface="SimSun" panose="02010600030101010101" pitchFamily="2" charset="-122"/>
                <a:cs typeface="Times New Roman" panose="02020603050405020304" pitchFamily="18" charset="0"/>
              </a:rPr>
              <a:t>-</a:t>
            </a:r>
            <a:r>
              <a:rPr lang="en-US" sz="1800" dirty="0" err="1">
                <a:effectLst/>
                <a:latin typeface="Times New Roman" panose="02020603050405020304" pitchFamily="18" charset="0"/>
                <a:ea typeface="SimSun" panose="02010600030101010101" pitchFamily="2" charset="-122"/>
              </a:rPr>
              <a:t>Phân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tích</a:t>
            </a:r>
            <a:r>
              <a:rPr lang="en-US" sz="1800" dirty="0">
                <a:effectLst/>
                <a:latin typeface="Times New Roman" panose="02020603050405020304" pitchFamily="18" charset="0"/>
                <a:ea typeface="SimSun" panose="02010600030101010101" pitchFamily="2" charset="-122"/>
              </a:rPr>
              <a:t> ý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(intent)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người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dùng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thông</a:t>
            </a:r>
            <a:r>
              <a:rPr lang="en-US" sz="1800" dirty="0">
                <a:effectLst/>
                <a:latin typeface="Times New Roman" panose="02020603050405020304" pitchFamily="18" charset="0"/>
                <a:ea typeface="SimSun" panose="02010600030101010101" pitchFamily="2" charset="-122"/>
              </a:rPr>
              <a:t> tin (entities)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hỏi</a:t>
            </a:r>
            <a:r>
              <a:rPr lang="en-US" sz="1800" dirty="0">
                <a:effectLst/>
                <a:latin typeface="Times New Roman" panose="02020603050405020304" pitchFamily="18" charset="0"/>
                <a:ea typeface="SimSun" panose="02010600030101010101" pitchFamily="2" charset="-122"/>
              </a:rPr>
              <a:t>.</a:t>
            </a:r>
          </a:p>
          <a:p>
            <a:pPr marR="0" lvl="0" algn="just">
              <a:spcBef>
                <a:spcPts val="0"/>
              </a:spcBef>
              <a:spcAft>
                <a:spcPts val="0"/>
              </a:spcAft>
            </a:pPr>
            <a:r>
              <a:rPr lang="vi-VN" sz="2000" dirty="0">
                <a:solidFill>
                  <a:srgbClr val="212529"/>
                </a:solidFill>
                <a:latin typeface="Times New Roman" panose="02020603050405020304" pitchFamily="18" charset="0"/>
                <a:cs typeface="Times New Roman" panose="02020603050405020304" pitchFamily="18" charset="0"/>
              </a:rPr>
              <a:t>Rasa Core (Dialogue Management):</a:t>
            </a:r>
          </a:p>
          <a:p>
            <a:pPr marR="0" lvl="0" algn="just">
              <a:spcBef>
                <a:spcPts val="0"/>
              </a:spcBef>
              <a:spcAft>
                <a:spcPts val="0"/>
              </a:spcAft>
            </a:pPr>
            <a:r>
              <a:rPr lang="vi-VN" sz="1800" dirty="0">
                <a:effectLst/>
                <a:latin typeface="Times New Roman" panose="02020603050405020304" pitchFamily="18" charset="0"/>
                <a:ea typeface="SimSun" panose="02010600030101010101" pitchFamily="2" charset="-122"/>
              </a:rPr>
              <a:t>-</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học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máy</a:t>
            </a:r>
            <a:r>
              <a:rPr lang="en-US" sz="1800" dirty="0">
                <a:effectLst/>
                <a:latin typeface="Times New Roman" panose="02020603050405020304" pitchFamily="18" charset="0"/>
                <a:ea typeface="SimSun" panose="02010600030101010101" pitchFamily="2" charset="-122"/>
              </a:rPr>
              <a:t> (Machine Learning)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rules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xây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thoại</a:t>
            </a:r>
            <a:r>
              <a:rPr lang="en-US" sz="1800" dirty="0">
                <a:effectLst/>
                <a:latin typeface="Times New Roman" panose="02020603050405020304" pitchFamily="18" charset="0"/>
                <a:ea typeface="SimSun" panose="02010600030101010101" pitchFamily="2" charset="-122"/>
              </a:rPr>
              <a:t>.</a:t>
            </a:r>
            <a:endParaRPr lang="vi-VN" sz="1800" dirty="0">
              <a:effectLst/>
              <a:latin typeface="Times New Roman" panose="02020603050405020304" pitchFamily="18" charset="0"/>
              <a:ea typeface="SimSun" panose="02010600030101010101" pitchFamily="2" charset="-122"/>
            </a:endParaRPr>
          </a:p>
          <a:p>
            <a:pPr marR="0" lvl="0" algn="just">
              <a:spcBef>
                <a:spcPts val="0"/>
              </a:spcBef>
              <a:spcAft>
                <a:spcPts val="0"/>
              </a:spcAft>
            </a:pPr>
            <a:r>
              <a:rPr lang="vi-VN" sz="1800" dirty="0">
                <a:effectLst/>
                <a:latin typeface="Times New Roman" panose="02020603050405020304" pitchFamily="18" charset="0"/>
                <a:ea typeface="SimSun" panose="02010600030101010101" pitchFamily="2" charset="-122"/>
              </a:rPr>
              <a:t>-</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thoại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hồi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tiếp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ngữ</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cảnh</a:t>
            </a:r>
            <a:r>
              <a:rPr lang="en-US" sz="1800" dirty="0">
                <a:effectLst/>
                <a:latin typeface="Times New Roman" panose="02020603050405020304" pitchFamily="18" charset="0"/>
                <a:ea typeface="SimSun" panose="02010600030101010101" pitchFamily="2" charset="-122"/>
              </a:rPr>
              <a:t>.</a:t>
            </a:r>
          </a:p>
          <a:p>
            <a:pPr>
              <a:spcAft>
                <a:spcPts val="600"/>
              </a:spcAft>
            </a:pPr>
            <a:endParaRPr lang="en-US" sz="2800" dirty="0">
              <a:solidFill>
                <a:srgbClr val="000000"/>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2691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pPr marL="0" indent="0">
              <a:buNone/>
            </a:pPr>
            <a:r>
              <a:rPr lang="en-US" dirty="0"/>
              <a:t>PHẦN II NỘI DUNG</a:t>
            </a:r>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r>
              <a:rPr lang="en-US" dirty="0" err="1"/>
              <a:t>Mô</a:t>
            </a:r>
            <a:r>
              <a:rPr lang="en-US" dirty="0"/>
              <a:t> </a:t>
            </a:r>
            <a:r>
              <a:rPr lang="en-US" dirty="0" err="1"/>
              <a:t>tả</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bài</a:t>
            </a:r>
            <a:r>
              <a:rPr lang="en-US" dirty="0"/>
              <a:t> </a:t>
            </a:r>
            <a:r>
              <a:rPr lang="en-US" dirty="0" err="1"/>
              <a:t>toán</a:t>
            </a:r>
            <a:endParaRPr lang="en-US" dirty="0"/>
          </a:p>
          <a:p>
            <a:r>
              <a:rPr lang="vi-VN" dirty="0"/>
              <a:t>Liên kết fanpage</a:t>
            </a:r>
          </a:p>
          <a:p>
            <a:r>
              <a:rPr lang="en-US" dirty="0"/>
              <a:t>Demo </a:t>
            </a:r>
            <a:r>
              <a:rPr lang="en-US" dirty="0" err="1"/>
              <a:t>kết</a:t>
            </a:r>
            <a:r>
              <a:rPr lang="en-US" dirty="0"/>
              <a:t> </a:t>
            </a:r>
            <a:r>
              <a:rPr lang="en-US" dirty="0" err="1"/>
              <a:t>quả</a:t>
            </a:r>
            <a:endParaRPr lang="en-US" dirty="0"/>
          </a:p>
        </p:txBody>
      </p:sp>
    </p:spTree>
    <p:extLst>
      <p:ext uri="{BB962C8B-B14F-4D97-AF65-F5344CB8AC3E}">
        <p14:creationId xmlns:p14="http://schemas.microsoft.com/office/powerpoint/2010/main" val="188580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r>
              <a:rPr lang="en-US" dirty="0" err="1"/>
              <a:t>Mô</a:t>
            </a:r>
            <a:r>
              <a:rPr lang="en-US" dirty="0"/>
              <a:t> </a:t>
            </a:r>
            <a:r>
              <a:rPr lang="en-US" dirty="0" err="1"/>
              <a:t>tả</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pPr marL="0" indent="0">
              <a:buNone/>
            </a:pPr>
            <a:r>
              <a:rPr lang="vi-VN" dirty="0"/>
              <a:t>-Đối với Data/</a:t>
            </a:r>
          </a:p>
          <a:p>
            <a:r>
              <a:rPr lang="vi-VN" dirty="0"/>
              <a:t>Nlu</a:t>
            </a:r>
            <a:r>
              <a:rPr lang="en-US" dirty="0"/>
              <a:t>:</a:t>
            </a:r>
          </a:p>
          <a:p>
            <a:pPr marL="0" indent="0">
              <a:buNone/>
            </a:pPr>
            <a:r>
              <a:rPr lang="vi-VN" dirty="0"/>
              <a:t>-Định nghĩa các ý đinh (intents)</a:t>
            </a:r>
          </a:p>
          <a:p>
            <a:r>
              <a:rPr lang="vi-VN" dirty="0"/>
              <a:t>Rules</a:t>
            </a:r>
            <a:r>
              <a:rPr lang="en-US" dirty="0"/>
              <a:t>:</a:t>
            </a:r>
          </a:p>
          <a:p>
            <a:pPr marL="0" indent="0">
              <a:buNone/>
            </a:pPr>
            <a:r>
              <a:rPr lang="vi-VN" dirty="0"/>
              <a:t>-Thiết kế các luật</a:t>
            </a:r>
          </a:p>
          <a:p>
            <a:r>
              <a:rPr lang="vi-VN" dirty="0"/>
              <a:t>Stories</a:t>
            </a:r>
            <a:r>
              <a:rPr lang="en-US" dirty="0"/>
              <a:t>:</a:t>
            </a:r>
            <a:endParaRPr lang="vi-VN" dirty="0"/>
          </a:p>
          <a:p>
            <a:pPr marL="0" indent="0">
              <a:buNone/>
            </a:pPr>
            <a:r>
              <a:rPr lang="vi-VN" dirty="0"/>
              <a:t>- Thiết kế các câu chuyện</a:t>
            </a:r>
            <a:endParaRPr lang="en-US" dirty="0"/>
          </a:p>
          <a:p>
            <a:pPr marL="0" indent="0">
              <a:buNone/>
            </a:pPr>
            <a:endParaRPr lang="en-US" dirty="0"/>
          </a:p>
        </p:txBody>
      </p:sp>
    </p:spTree>
    <p:extLst>
      <p:ext uri="{BB962C8B-B14F-4D97-AF65-F5344CB8AC3E}">
        <p14:creationId xmlns:p14="http://schemas.microsoft.com/office/powerpoint/2010/main" val="236501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8C01-4F5B-ADBA-E9BA-7D59A55293F0}"/>
              </a:ext>
            </a:extLst>
          </p:cNvPr>
          <p:cNvSpPr>
            <a:spLocks noGrp="1"/>
          </p:cNvSpPr>
          <p:nvPr>
            <p:ph type="title"/>
          </p:nvPr>
        </p:nvSpPr>
        <p:spPr/>
        <p:txBody>
          <a:bodyPr/>
          <a:lstStyle/>
          <a:p>
            <a:r>
              <a:rPr lang="en-US" dirty="0" err="1"/>
              <a:t>Mô</a:t>
            </a:r>
            <a:r>
              <a:rPr lang="en-US" dirty="0"/>
              <a:t> </a:t>
            </a:r>
            <a:r>
              <a:rPr lang="en-US" dirty="0" err="1"/>
              <a:t>tả</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84DDAD69-A9D8-E57F-0FEF-77C368144512}"/>
              </a:ext>
            </a:extLst>
          </p:cNvPr>
          <p:cNvSpPr>
            <a:spLocks noGrp="1"/>
          </p:cNvSpPr>
          <p:nvPr>
            <p:ph idx="1"/>
          </p:nvPr>
        </p:nvSpPr>
        <p:spPr/>
        <p:txBody>
          <a:bodyPr/>
          <a:lstStyle/>
          <a:p>
            <a:r>
              <a:rPr lang="vi-VN" dirty="0"/>
              <a:t>Config</a:t>
            </a:r>
            <a:r>
              <a:rPr lang="en-US" dirty="0"/>
              <a:t>:</a:t>
            </a:r>
          </a:p>
          <a:p>
            <a:pPr marL="0" indent="0">
              <a:buNone/>
            </a:pPr>
            <a:r>
              <a:rPr lang="vi-VN" dirty="0"/>
              <a:t>- Cấu hình nlu</a:t>
            </a:r>
          </a:p>
          <a:p>
            <a:r>
              <a:rPr lang="vi-VN" dirty="0"/>
              <a:t>Action</a:t>
            </a:r>
            <a:r>
              <a:rPr lang="en-US" dirty="0"/>
              <a:t>:</a:t>
            </a:r>
          </a:p>
          <a:p>
            <a:pPr marL="0" indent="0">
              <a:buNone/>
            </a:pPr>
            <a:r>
              <a:rPr lang="vi-VN" dirty="0"/>
              <a:t>-</a:t>
            </a:r>
            <a:r>
              <a:rPr lang="en-US" dirty="0"/>
              <a:t> </a:t>
            </a:r>
            <a:r>
              <a:rPr lang="vi-VN" dirty="0"/>
              <a:t>Thiết kế các hành động</a:t>
            </a:r>
          </a:p>
          <a:p>
            <a:r>
              <a:rPr lang="vi-VN" dirty="0"/>
              <a:t>Domain</a:t>
            </a:r>
            <a:r>
              <a:rPr lang="en-US" dirty="0"/>
              <a:t>:</a:t>
            </a:r>
            <a:endParaRPr lang="vi-VN" dirty="0"/>
          </a:p>
          <a:p>
            <a:pPr>
              <a:buFontTx/>
              <a:buChar char="-"/>
            </a:pPr>
            <a:r>
              <a:rPr lang="vi-VN" dirty="0"/>
              <a:t>Thiết kế các câu trả lời, khai báo các biến</a:t>
            </a:r>
          </a:p>
          <a:p>
            <a:r>
              <a:rPr lang="vi-VN" dirty="0"/>
              <a:t>Credential và endpoints</a:t>
            </a:r>
            <a:r>
              <a:rPr lang="en-US" dirty="0"/>
              <a:t>:</a:t>
            </a:r>
          </a:p>
          <a:p>
            <a:pPr marL="0" indent="0">
              <a:buNone/>
            </a:pPr>
            <a:r>
              <a:rPr lang="vi-VN" dirty="0"/>
              <a:t>- Liên kết với bên thứ 3</a:t>
            </a:r>
            <a:endParaRPr lang="en-US" dirty="0"/>
          </a:p>
          <a:p>
            <a:endParaRPr lang="en-US" dirty="0"/>
          </a:p>
        </p:txBody>
      </p:sp>
    </p:spTree>
    <p:extLst>
      <p:ext uri="{BB962C8B-B14F-4D97-AF65-F5344CB8AC3E}">
        <p14:creationId xmlns:p14="http://schemas.microsoft.com/office/powerpoint/2010/main" val="325225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A527-3C11-5094-B511-A7476DC01FAC}"/>
              </a:ext>
            </a:extLst>
          </p:cNvPr>
          <p:cNvSpPr>
            <a:spLocks noGrp="1"/>
          </p:cNvSpPr>
          <p:nvPr>
            <p:ph type="title"/>
          </p:nvPr>
        </p:nvSpPr>
        <p:spPr/>
        <p:txBody>
          <a:bodyPr/>
          <a:lstStyle/>
          <a:p>
            <a:r>
              <a:rPr lang="vi-VN" dirty="0"/>
              <a:t>Liên kết fanpage</a:t>
            </a:r>
            <a:endParaRPr lang="en-US" dirty="0"/>
          </a:p>
        </p:txBody>
      </p:sp>
      <p:sp>
        <p:nvSpPr>
          <p:cNvPr id="3" name="Content Placeholder 2">
            <a:extLst>
              <a:ext uri="{FF2B5EF4-FFF2-40B4-BE49-F238E27FC236}">
                <a16:creationId xmlns:a16="http://schemas.microsoft.com/office/drawing/2014/main" id="{A9AB1FA0-915F-0A58-A9E9-A637A288999B}"/>
              </a:ext>
            </a:extLst>
          </p:cNvPr>
          <p:cNvSpPr>
            <a:spLocks noGrp="1"/>
          </p:cNvSpPr>
          <p:nvPr>
            <p:ph idx="1"/>
          </p:nvPr>
        </p:nvSpPr>
        <p:spPr/>
        <p:txBody>
          <a:bodyPr/>
          <a:lstStyle/>
          <a:p>
            <a:r>
              <a:rPr lang="vi-VN" dirty="0"/>
              <a:t>Sử dụng webhook để tạo liên kết giữa chatbot và facebook</a:t>
            </a:r>
          </a:p>
          <a:p>
            <a:endParaRPr lang="en-US" dirty="0"/>
          </a:p>
        </p:txBody>
      </p:sp>
      <p:pic>
        <p:nvPicPr>
          <p:cNvPr id="4" name="Picture 3">
            <a:extLst>
              <a:ext uri="{FF2B5EF4-FFF2-40B4-BE49-F238E27FC236}">
                <a16:creationId xmlns:a16="http://schemas.microsoft.com/office/drawing/2014/main" id="{9A0C4255-9228-12CA-54EA-784EB1D99D54}"/>
              </a:ext>
            </a:extLst>
          </p:cNvPr>
          <p:cNvPicPr>
            <a:picLocks noChangeAspect="1"/>
          </p:cNvPicPr>
          <p:nvPr/>
        </p:nvPicPr>
        <p:blipFill>
          <a:blip r:embed="rId2"/>
          <a:stretch>
            <a:fillRect/>
          </a:stretch>
        </p:blipFill>
        <p:spPr>
          <a:xfrm>
            <a:off x="609600" y="2819400"/>
            <a:ext cx="7996600" cy="2934494"/>
          </a:xfrm>
          <a:prstGeom prst="rect">
            <a:avLst/>
          </a:prstGeom>
        </p:spPr>
      </p:pic>
    </p:spTree>
    <p:extLst>
      <p:ext uri="{BB962C8B-B14F-4D97-AF65-F5344CB8AC3E}">
        <p14:creationId xmlns:p14="http://schemas.microsoft.com/office/powerpoint/2010/main" val="361645557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582</Words>
  <Application>Microsoft Office PowerPoint</Application>
  <PresentationFormat>On-screen Show (4:3)</PresentationFormat>
  <Paragraphs>76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Default Design</vt:lpstr>
      <vt:lpstr>BÁO CÁO NIÊN LUẬN NGÀNH KHOA HỌC MÁY TÍNH</vt:lpstr>
      <vt:lpstr>ĐỀ TÀI Chatbot gợi ý , hỗ trợ khách hàng </vt:lpstr>
      <vt:lpstr>NỘI DUNG</vt:lpstr>
      <vt:lpstr>PHẦN I GIỚI THIỆU</vt:lpstr>
      <vt:lpstr>PHẦN I GIỚI THIỆU</vt:lpstr>
      <vt:lpstr>PHẦN II NỘI DUNG</vt:lpstr>
      <vt:lpstr>Mô tả giải pháp cho bài toán</vt:lpstr>
      <vt:lpstr>Mô tả giải pháp cho bài toán</vt:lpstr>
      <vt:lpstr>Liên kết fanpage</vt:lpstr>
      <vt:lpstr>Chạy demo</vt:lpstr>
      <vt:lpstr>Video chạy demo</vt:lpstr>
      <vt:lpstr>PHẦN III KẾT LUẬN</vt:lpstr>
      <vt:lpstr>PowerPoint Presentation</vt:lpstr>
      <vt:lpstr>Hướng phát triển</vt:lpstr>
      <vt:lpstr>TÀI LIỆU THAM KHẢO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Đào Việt Anh - B2113303</cp:lastModifiedBy>
  <cp:revision>62</cp:revision>
  <dcterms:created xsi:type="dcterms:W3CDTF">2008-08-06T06:37:20Z</dcterms:created>
  <dcterms:modified xsi:type="dcterms:W3CDTF">2025-04-21T01:45:29Z</dcterms:modified>
</cp:coreProperties>
</file>