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21"/>
  </p:notesMasterIdLst>
  <p:sldIdLst>
    <p:sldId id="256" r:id="rId2"/>
    <p:sldId id="258" r:id="rId3"/>
    <p:sldId id="259" r:id="rId4"/>
    <p:sldId id="368" r:id="rId5"/>
    <p:sldId id="369" r:id="rId6"/>
    <p:sldId id="382" r:id="rId7"/>
    <p:sldId id="383" r:id="rId8"/>
    <p:sldId id="384" r:id="rId9"/>
    <p:sldId id="371" r:id="rId10"/>
    <p:sldId id="372" r:id="rId11"/>
    <p:sldId id="375" r:id="rId12"/>
    <p:sldId id="373" r:id="rId13"/>
    <p:sldId id="374" r:id="rId14"/>
    <p:sldId id="378" r:id="rId15"/>
    <p:sldId id="379" r:id="rId16"/>
    <p:sldId id="381" r:id="rId17"/>
    <p:sldId id="385" r:id="rId18"/>
    <p:sldId id="386" r:id="rId19"/>
    <p:sldId id="361" r:id="rId20"/>
  </p:sldIdLst>
  <p:sldSz cx="24384000" cy="13716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EEE423F3-D515-41CF-BBD1-EC5277BC8533}">
          <p14:sldIdLst>
            <p14:sldId id="256"/>
          </p14:sldIdLst>
        </p14:section>
        <p14:section name="ABOUT" id="{28E27550-6023-4678-9636-5D4D73F2689E}">
          <p14:sldIdLst>
            <p14:sldId id="258"/>
            <p14:sldId id="259"/>
          </p14:sldIdLst>
        </p14:section>
        <p14:section name="Phân Công" id="{92266892-A3F4-4FFD-8C5A-A07A708D9D0F}">
          <p14:sldIdLst>
            <p14:sldId id="368"/>
            <p14:sldId id="369"/>
          </p14:sldIdLst>
        </p14:section>
        <p14:section name="Kỹ Thuật" id="{0F777713-6749-49DE-8584-6BAA4BF48275}">
          <p14:sldIdLst>
            <p14:sldId id="382"/>
            <p14:sldId id="383"/>
            <p14:sldId id="384"/>
            <p14:sldId id="371"/>
            <p14:sldId id="372"/>
            <p14:sldId id="375"/>
            <p14:sldId id="373"/>
            <p14:sldId id="374"/>
            <p14:sldId id="378"/>
            <p14:sldId id="379"/>
            <p14:sldId id="381"/>
            <p14:sldId id="385"/>
            <p14:sldId id="386"/>
          </p14:sldIdLst>
        </p14:section>
        <p14:section name="bye" id="{08FC6EB7-3FB6-4964-871A-09DC081B2F61}">
          <p14:sldIdLst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pos="876" userDrawn="1">
          <p15:clr>
            <a:srgbClr val="A4A3A4"/>
          </p15:clr>
        </p15:guide>
        <p15:guide id="4" pos="14484" userDrawn="1">
          <p15:clr>
            <a:srgbClr val="A4A3A4"/>
          </p15:clr>
        </p15:guide>
        <p15:guide id="5" pos="4279" userDrawn="1">
          <p15:clr>
            <a:srgbClr val="A4A3A4"/>
          </p15:clr>
        </p15:guide>
        <p15:guide id="6" pos="5027" userDrawn="1">
          <p15:clr>
            <a:srgbClr val="A4A3A4"/>
          </p15:clr>
        </p15:guide>
        <p15:guide id="8" pos="10311" userDrawn="1">
          <p15:clr>
            <a:srgbClr val="A4A3A4"/>
          </p15:clr>
        </p15:guide>
        <p15:guide id="9" pos="5593" userDrawn="1">
          <p15:clr>
            <a:srgbClr val="A4A3A4"/>
          </p15:clr>
        </p15:guide>
        <p15:guide id="10" pos="2963" userDrawn="1">
          <p15:clr>
            <a:srgbClr val="A4A3A4"/>
          </p15:clr>
        </p15:guide>
        <p15:guide id="11" pos="12397" userDrawn="1">
          <p15:clr>
            <a:srgbClr val="A4A3A4"/>
          </p15:clr>
        </p15:guide>
        <p15:guide id="13" pos="9427" userDrawn="1">
          <p15:clr>
            <a:srgbClr val="A4A3A4"/>
          </p15:clr>
        </p15:guide>
        <p15:guide id="14" pos="9767" userDrawn="1">
          <p15:clr>
            <a:srgbClr val="A4A3A4"/>
          </p15:clr>
        </p15:guide>
        <p15:guide id="15" pos="8814" userDrawn="1">
          <p15:clr>
            <a:srgbClr val="A4A3A4"/>
          </p15:clr>
        </p15:guide>
        <p15:guide id="16" pos="11083" userDrawn="1">
          <p15:clr>
            <a:srgbClr val="A4A3A4"/>
          </p15:clr>
        </p15:guide>
        <p15:guide id="17" pos="1579" userDrawn="1">
          <p15:clr>
            <a:srgbClr val="A4A3A4"/>
          </p15:clr>
        </p15:guide>
        <p15:guide id="18" orient="horz" pos="4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2E7"/>
    <a:srgbClr val="91B3C1"/>
    <a:srgbClr val="5B7183"/>
    <a:srgbClr val="2B3045"/>
    <a:srgbClr val="F9A554"/>
    <a:srgbClr val="1B1D23"/>
    <a:srgbClr val="24294C"/>
    <a:srgbClr val="5E97CA"/>
    <a:srgbClr val="BA3E62"/>
    <a:srgbClr val="4BC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34" d="100"/>
          <a:sy n="34" d="100"/>
        </p:scale>
        <p:origin x="120" y="180"/>
      </p:cViewPr>
      <p:guideLst>
        <p:guide pos="7680"/>
        <p:guide orient="horz" pos="4320"/>
        <p:guide pos="876"/>
        <p:guide pos="14484"/>
        <p:guide pos="4279"/>
        <p:guide pos="5027"/>
        <p:guide pos="10311"/>
        <p:guide pos="5593"/>
        <p:guide pos="2963"/>
        <p:guide pos="12397"/>
        <p:guide pos="9427"/>
        <p:guide pos="9767"/>
        <p:guide pos="8814"/>
        <p:guide pos="11083"/>
        <p:guide pos="1579"/>
        <p:guide orient="horz" pos="4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809DD-C6E4-4F11-9A83-6997680F1DCC}" type="datetimeFigureOut">
              <a:rPr lang="ru-RU" smtClean="0"/>
              <a:t>01.11.2018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20CF2-69E4-4069-BE78-187E5181E2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463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32348"/>
      </p:ext>
    </p:extLst>
  </p:cSld>
  <p:clrMapOvr>
    <a:masterClrMapping/>
  </p:clrMapOvr>
  <p:transition spd="med" advClick="0" advTm="2000">
    <p:push dir="d"/>
  </p:transition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238683" y="1436961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2238681" y="5241404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2238683" y="9045847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3"/>
          </p:nvPr>
        </p:nvSpPr>
        <p:spPr>
          <a:xfrm>
            <a:off x="12214860" y="1406049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/>
          </p:nvPr>
        </p:nvSpPr>
        <p:spPr>
          <a:xfrm>
            <a:off x="12214859" y="5210492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/>
          </p:nvPr>
        </p:nvSpPr>
        <p:spPr>
          <a:xfrm>
            <a:off x="12214860" y="9014935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35469"/>
      </p:ext>
    </p:extLst>
  </p:cSld>
  <p:clrMapOvr>
    <a:masterClrMapping/>
  </p:clrMapOvr>
  <p:transition spd="med" advClick="0" advTm="2000">
    <p:push dir="d"/>
  </p:transition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18373" y="12811862"/>
            <a:ext cx="327497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60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www.startup.com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44907" y="721157"/>
            <a:ext cx="20484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MARKETING</a:t>
            </a:r>
          </a:p>
          <a:p>
            <a:pPr algn="r"/>
            <a:r>
              <a:rPr lang="en-US" sz="2400" spc="0" dirty="0">
                <a:solidFill>
                  <a:srgbClr val="4BC1EB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PRESENTATION</a:t>
            </a:r>
            <a:endParaRPr lang="ru-RU" sz="2400" spc="0" dirty="0">
              <a:solidFill>
                <a:srgbClr val="4BC1EB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" name="Номер слайда 5"/>
          <p:cNvSpPr txBox="1">
            <a:spLocks/>
          </p:cNvSpPr>
          <p:nvPr/>
        </p:nvSpPr>
        <p:spPr>
          <a:xfrm>
            <a:off x="20174859" y="1600756"/>
            <a:ext cx="2818492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844D7-84D1-4DBF-BC8A-2A673C7BFB69}" type="slidenum">
              <a:rPr lang="ru-RU" sz="8000" smtClean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pPr/>
              <a:t>‹#›</a:t>
            </a:fld>
            <a:endParaRPr lang="ru-RU" sz="80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1"/>
          </p:nvPr>
        </p:nvSpPr>
        <p:spPr>
          <a:xfrm>
            <a:off x="72009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2"/>
          </p:nvPr>
        </p:nvSpPr>
        <p:spPr>
          <a:xfrm>
            <a:off x="111252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3"/>
          </p:nvPr>
        </p:nvSpPr>
        <p:spPr>
          <a:xfrm>
            <a:off x="150495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768031"/>
      </p:ext>
    </p:extLst>
  </p:cSld>
  <p:clrMapOvr>
    <a:masterClrMapping/>
  </p:clrMapOvr>
  <p:transition spd="med" advClick="0" advTm="2000">
    <p:push dir="d"/>
  </p:transition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4" name="Рисунок 61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5" name="Рисунок 61"/>
          <p:cNvSpPr>
            <a:spLocks noGrp="1"/>
          </p:cNvSpPr>
          <p:nvPr>
            <p:ph type="pic" sz="quarter" idx="12"/>
          </p:nvPr>
        </p:nvSpPr>
        <p:spPr>
          <a:xfrm>
            <a:off x="12192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6" name="Рисунок 61"/>
          <p:cNvSpPr>
            <a:spLocks noGrp="1"/>
          </p:cNvSpPr>
          <p:nvPr>
            <p:ph type="pic" sz="quarter" idx="13"/>
          </p:nvPr>
        </p:nvSpPr>
        <p:spPr>
          <a:xfrm>
            <a:off x="18288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7" name="Рисунок 61"/>
          <p:cNvSpPr>
            <a:spLocks noGrp="1"/>
          </p:cNvSpPr>
          <p:nvPr>
            <p:ph type="pic" sz="quarter" idx="14"/>
          </p:nvPr>
        </p:nvSpPr>
        <p:spPr>
          <a:xfrm>
            <a:off x="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8" name="Рисунок 61"/>
          <p:cNvSpPr>
            <a:spLocks noGrp="1"/>
          </p:cNvSpPr>
          <p:nvPr>
            <p:ph type="pic" sz="quarter" idx="15"/>
          </p:nvPr>
        </p:nvSpPr>
        <p:spPr>
          <a:xfrm>
            <a:off x="6096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69" name="Рисунок 61"/>
          <p:cNvSpPr>
            <a:spLocks noGrp="1"/>
          </p:cNvSpPr>
          <p:nvPr>
            <p:ph type="pic" sz="quarter" idx="16"/>
          </p:nvPr>
        </p:nvSpPr>
        <p:spPr>
          <a:xfrm>
            <a:off x="12192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0" name="Рисунок 61"/>
          <p:cNvSpPr>
            <a:spLocks noGrp="1"/>
          </p:cNvSpPr>
          <p:nvPr>
            <p:ph type="pic" sz="quarter" idx="17"/>
          </p:nvPr>
        </p:nvSpPr>
        <p:spPr>
          <a:xfrm>
            <a:off x="18288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1" name="Рисунок 61"/>
          <p:cNvSpPr>
            <a:spLocks noGrp="1"/>
          </p:cNvSpPr>
          <p:nvPr>
            <p:ph type="pic" sz="quarter" idx="18"/>
          </p:nvPr>
        </p:nvSpPr>
        <p:spPr>
          <a:xfrm>
            <a:off x="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2" name="Рисунок 61"/>
          <p:cNvSpPr>
            <a:spLocks noGrp="1"/>
          </p:cNvSpPr>
          <p:nvPr>
            <p:ph type="pic" sz="quarter" idx="19"/>
          </p:nvPr>
        </p:nvSpPr>
        <p:spPr>
          <a:xfrm>
            <a:off x="6096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3" name="Рисунок 61"/>
          <p:cNvSpPr>
            <a:spLocks noGrp="1"/>
          </p:cNvSpPr>
          <p:nvPr>
            <p:ph type="pic" sz="quarter" idx="20"/>
          </p:nvPr>
        </p:nvSpPr>
        <p:spPr>
          <a:xfrm>
            <a:off x="12192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  <p:sp>
        <p:nvSpPr>
          <p:cNvPr id="74" name="Рисунок 61"/>
          <p:cNvSpPr>
            <a:spLocks noGrp="1"/>
          </p:cNvSpPr>
          <p:nvPr>
            <p:ph type="pic" sz="quarter" idx="21"/>
          </p:nvPr>
        </p:nvSpPr>
        <p:spPr>
          <a:xfrm>
            <a:off x="18288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53719"/>
      </p:ext>
    </p:extLst>
  </p:cSld>
  <p:clrMapOvr>
    <a:masterClrMapping/>
  </p:clrMapOvr>
  <p:transition spd="med" advClick="0" advTm="2000">
    <p:push dir="d"/>
  </p:transition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67515"/>
      </p:ext>
    </p:extLst>
  </p:cSld>
  <p:clrMapOvr>
    <a:masterClrMapping/>
  </p:clrMapOvr>
  <p:transition spd="med" advClick="0" advTm="2000">
    <p:push dir="d"/>
  </p:transition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6257"/>
      </p:ext>
    </p:extLst>
  </p:cSld>
  <p:clrMapOvr>
    <a:masterClrMapping/>
  </p:clrMapOvr>
  <p:transition spd="med" advClick="0" advTm="2000">
    <p:push dir="d"/>
  </p:transition>
  <p:extLst mod="1">
    <p:ext uri="{DCECCB84-F9BA-43D5-87BE-67443E8EF086}">
      <p15:sldGuideLst xmlns:p15="http://schemas.microsoft.com/office/powerpoint/2012/main">
        <p15:guide id="1" pos="7680" userDrawn="1">
          <p15:clr>
            <a:srgbClr val="FBAE40"/>
          </p15:clr>
        </p15:guide>
        <p15:guide id="2" orient="horz" pos="4320" userDrawn="1">
          <p15:clr>
            <a:srgbClr val="FBAE40"/>
          </p15:clr>
        </p15:guide>
        <p15:guide id="3" pos="14484" userDrawn="1">
          <p15:clr>
            <a:srgbClr val="FBAE40"/>
          </p15:clr>
        </p15:guide>
        <p15:guide id="4" pos="8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5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9" r:id="rId3"/>
    <p:sldLayoutId id="2147483840" r:id="rId4"/>
    <p:sldLayoutId id="2147483841" r:id="rId5"/>
    <p:sldLayoutId id="2147483842" r:id="rId6"/>
  </p:sldLayoutIdLst>
  <p:transition spd="med" advClick="0" advTm="2000">
    <p:push dir="d"/>
  </p:transition>
  <p:txStyles>
    <p:titleStyle>
      <a:lvl1pPr algn="l" defTabSz="182875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82875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4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1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9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4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1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9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HG49E_ht2B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12192002" y="4703566"/>
            <a:ext cx="9797875" cy="21544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ĐỒ ÁN CA-RO</a:t>
            </a:r>
            <a:endParaRPr lang="ru-RU" sz="14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1999" y="7771294"/>
            <a:ext cx="4628062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rgbClr val="D5E2E7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NHÓM 4 – 17CTT3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4AD73-B2FB-436D-AB3C-BCA03FE43929}"/>
              </a:ext>
            </a:extLst>
          </p:cNvPr>
          <p:cNvSpPr txBox="1"/>
          <p:nvPr/>
        </p:nvSpPr>
        <p:spPr>
          <a:xfrm>
            <a:off x="12191999" y="9053918"/>
            <a:ext cx="1007942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rgbClr val="D5E2E7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TRƯỜNG ĐẠI HỌC KHOA HỌC TỰ NHIÊN</a:t>
            </a:r>
          </a:p>
        </p:txBody>
      </p:sp>
    </p:spTree>
    <p:extLst>
      <p:ext uri="{BB962C8B-B14F-4D97-AF65-F5344CB8AC3E}">
        <p14:creationId xmlns:p14="http://schemas.microsoft.com/office/powerpoint/2010/main" val="2109656355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918501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3.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hiệu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ứng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thắng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–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thua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–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hoà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26F0D3E-C004-4E8D-9237-29106636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7316290"/>
            <a:ext cx="233760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E97FB-FBD8-44BA-B27D-D639DEE61F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57571" y="4961652"/>
            <a:ext cx="11145926" cy="5567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09EBF-90C2-4C53-805E-6870DE615899}"/>
              </a:ext>
            </a:extLst>
          </p:cNvPr>
          <p:cNvSpPr txBox="1"/>
          <p:nvPr/>
        </p:nvSpPr>
        <p:spPr>
          <a:xfrm>
            <a:off x="2230423" y="6858000"/>
            <a:ext cx="916192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</a:rPr>
              <a:t>Vẽ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chữ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nhật</a:t>
            </a:r>
            <a:r>
              <a:rPr lang="en-US" sz="2800" dirty="0">
                <a:solidFill>
                  <a:schemeClr val="bg1"/>
                </a:solidFill>
              </a:rPr>
              <a:t>, logo X,Y, logo Win, Logo Draw</a:t>
            </a: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MenuWinGame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in ra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nào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hòa</a:t>
            </a:r>
            <a:r>
              <a:rPr lang="en-US" sz="2800" dirty="0">
                <a:solidFill>
                  <a:schemeClr val="bg1"/>
                </a:solidFill>
              </a:rPr>
              <a:t> . </a:t>
            </a:r>
            <a:r>
              <a:rPr lang="en-US" sz="2800" dirty="0" err="1">
                <a:solidFill>
                  <a:schemeClr val="bg1"/>
                </a:solidFill>
              </a:rPr>
              <a:t>Truyền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vào</a:t>
            </a:r>
            <a:r>
              <a:rPr lang="en-US" sz="2800" dirty="0">
                <a:solidFill>
                  <a:schemeClr val="bg1"/>
                </a:solidFill>
              </a:rPr>
              <a:t> 2 </a:t>
            </a:r>
            <a:r>
              <a:rPr lang="en-US" sz="2800" dirty="0" err="1">
                <a:solidFill>
                  <a:schemeClr val="bg1"/>
                </a:solidFill>
              </a:rPr>
              <a:t>tham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biến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pWhoWin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74580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918501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3.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hiệu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ứng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thắng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–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thua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–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hoà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26F0D3E-C004-4E8D-9237-29106636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7316290"/>
            <a:ext cx="233760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9EBF-90C2-4C53-805E-6870DE615899}"/>
              </a:ext>
            </a:extLst>
          </p:cNvPr>
          <p:cNvSpPr txBox="1"/>
          <p:nvPr/>
        </p:nvSpPr>
        <p:spPr>
          <a:xfrm>
            <a:off x="2448182" y="6392270"/>
            <a:ext cx="9161928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</a:rPr>
              <a:t>Trong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MenuWinGame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+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x, y </a:t>
            </a:r>
            <a:r>
              <a:rPr lang="en-US" sz="2800" dirty="0" err="1">
                <a:solidFill>
                  <a:schemeClr val="bg1"/>
                </a:solidFill>
              </a:rPr>
              <a:t>sao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hiệu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ứng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chữ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nhật</a:t>
            </a:r>
            <a:r>
              <a:rPr lang="en-US" sz="2800" dirty="0">
                <a:solidFill>
                  <a:schemeClr val="bg1"/>
                </a:solidFill>
              </a:rPr>
              <a:t> ra </a:t>
            </a:r>
            <a:r>
              <a:rPr lang="en-US" sz="2800" dirty="0" err="1">
                <a:solidFill>
                  <a:schemeClr val="bg1"/>
                </a:solidFill>
              </a:rPr>
              <a:t>giữa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màn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+ </a:t>
            </a:r>
            <a:r>
              <a:rPr lang="en-US" sz="2800" dirty="0" err="1">
                <a:solidFill>
                  <a:schemeClr val="bg1"/>
                </a:solidFill>
              </a:rPr>
              <a:t>Xóa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trắng</a:t>
            </a:r>
            <a:r>
              <a:rPr lang="en-US" sz="2800" dirty="0">
                <a:solidFill>
                  <a:schemeClr val="bg1"/>
                </a:solidFill>
              </a:rPr>
              <a:t> 1 </a:t>
            </a:r>
            <a:r>
              <a:rPr lang="en-US" sz="2800" dirty="0" err="1">
                <a:solidFill>
                  <a:schemeClr val="bg1"/>
                </a:solidFill>
              </a:rPr>
              <a:t>vùng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chỉnh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giữa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màn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r>
              <a:rPr lang="en-US" sz="2800" dirty="0">
                <a:solidFill>
                  <a:schemeClr val="bg1"/>
                </a:solidFill>
              </a:rPr>
              <a:t> console </a:t>
            </a:r>
            <a:r>
              <a:rPr lang="en-US" sz="2800" dirty="0" err="1">
                <a:solidFill>
                  <a:schemeClr val="bg1"/>
                </a:solidFill>
              </a:rPr>
              <a:t>bằng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cách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err="1">
                <a:solidFill>
                  <a:schemeClr val="bg1"/>
                </a:solidFill>
              </a:rPr>
              <a:t>khoảng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trắng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+ </a:t>
            </a:r>
            <a:r>
              <a:rPr lang="en-US" sz="2800" dirty="0" err="1">
                <a:solidFill>
                  <a:schemeClr val="bg1"/>
                </a:solidFill>
              </a:rPr>
              <a:t>Ẩn</a:t>
            </a:r>
            <a:r>
              <a:rPr lang="en-US" sz="2800" dirty="0">
                <a:solidFill>
                  <a:schemeClr val="bg1"/>
                </a:solidFill>
              </a:rPr>
              <a:t> con </a:t>
            </a:r>
            <a:r>
              <a:rPr lang="en-US" sz="2800" dirty="0" err="1">
                <a:solidFill>
                  <a:schemeClr val="bg1"/>
                </a:solidFill>
              </a:rPr>
              <a:t>trỏ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+ </a:t>
            </a:r>
            <a:r>
              <a:rPr lang="en-US" sz="2800" dirty="0" err="1">
                <a:solidFill>
                  <a:schemeClr val="bg1"/>
                </a:solidFill>
              </a:rPr>
              <a:t>Lần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lượt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Continue, Exit, logo </a:t>
            </a:r>
            <a:r>
              <a:rPr lang="en-US" sz="2800" b="1" dirty="0" err="1">
                <a:solidFill>
                  <a:schemeClr val="bg1"/>
                </a:solidFill>
              </a:rPr>
              <a:t>phù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hợp</a:t>
            </a:r>
            <a:r>
              <a:rPr lang="en-US" sz="2800" b="1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+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vòng</a:t>
            </a:r>
            <a:r>
              <a:rPr lang="en-US" sz="2800" dirty="0">
                <a:solidFill>
                  <a:schemeClr val="bg1"/>
                </a:solidFill>
              </a:rPr>
              <a:t> While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hiện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nhấp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nháy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+ </a:t>
            </a:r>
            <a:r>
              <a:rPr lang="en-US" sz="2800" dirty="0" err="1">
                <a:solidFill>
                  <a:schemeClr val="bg1"/>
                </a:solidFill>
              </a:rPr>
              <a:t>Xử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bấm</a:t>
            </a:r>
            <a:r>
              <a:rPr lang="en-US" sz="2800" dirty="0">
                <a:solidFill>
                  <a:schemeClr val="bg1"/>
                </a:solidFill>
              </a:rPr>
              <a:t> qua </a:t>
            </a:r>
            <a:r>
              <a:rPr lang="en-US" sz="2800" dirty="0" err="1">
                <a:solidFill>
                  <a:schemeClr val="bg1"/>
                </a:solidFill>
              </a:rPr>
              <a:t>trái</a:t>
            </a:r>
            <a:r>
              <a:rPr lang="en-US" sz="2800" dirty="0">
                <a:solidFill>
                  <a:schemeClr val="bg1"/>
                </a:solidFill>
              </a:rPr>
              <a:t>, qua </a:t>
            </a:r>
            <a:r>
              <a:rPr lang="en-US" sz="2800" dirty="0" err="1">
                <a:solidFill>
                  <a:schemeClr val="bg1"/>
                </a:solidFill>
              </a:rPr>
              <a:t>phải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Continue </a:t>
            </a:r>
            <a:r>
              <a:rPr lang="en-US" sz="2800" dirty="0">
                <a:solidFill>
                  <a:schemeClr val="bg1"/>
                </a:solidFill>
              </a:rPr>
              <a:t>hay</a:t>
            </a:r>
            <a:r>
              <a:rPr lang="en-US" sz="2800" b="1" dirty="0">
                <a:solidFill>
                  <a:schemeClr val="bg1"/>
                </a:solidFill>
              </a:rPr>
              <a:t> Exit 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7FF11-9357-4B57-892A-327B0C5ACC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73891" y="5405120"/>
            <a:ext cx="10065270" cy="53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9522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9042347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4.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giao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diện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màn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hình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khi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DF978-57BA-4930-97AF-26F8ECE0A9BE}"/>
              </a:ext>
            </a:extLst>
          </p:cNvPr>
          <p:cNvSpPr txBox="1"/>
          <p:nvPr/>
        </p:nvSpPr>
        <p:spPr>
          <a:xfrm>
            <a:off x="2617696" y="5200303"/>
            <a:ext cx="201885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10125-BC5D-4CE9-8269-DF1AE16ED2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04378" y="6024981"/>
            <a:ext cx="10812138" cy="5562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EE7F0A-6114-4338-8317-85C6531EA428}"/>
              </a:ext>
            </a:extLst>
          </p:cNvPr>
          <p:cNvSpPr txBox="1"/>
          <p:nvPr/>
        </p:nvSpPr>
        <p:spPr>
          <a:xfrm>
            <a:off x="2617696" y="6361262"/>
            <a:ext cx="9161928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Bên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ì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ó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khung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lượt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nh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X hay O,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cờ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chơi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ó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nh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solidFill>
                <a:schemeClr val="bg1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Dưới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khung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nh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ó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, . . 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US" sz="28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-   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Dưới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ù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ng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khung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gi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ú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chơi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ú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lệnh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: F1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Help, F2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chơi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, F3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game, ESC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tho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á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khỏi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trận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dirty="0" err="1">
                <a:solidFill>
                  <a:schemeClr val="bg1"/>
                </a:solidFill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à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trở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menu.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12522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602389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màn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hình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chính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2617696" y="5957850"/>
            <a:ext cx="9161928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Tạo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hiệu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ứng</a:t>
            </a:r>
            <a:r>
              <a:rPr lang="en-US" sz="2800" dirty="0">
                <a:solidFill>
                  <a:schemeClr val="bg1"/>
                </a:solidFill>
              </a:rPr>
              <a:t> RGB </a:t>
            </a:r>
            <a:r>
              <a:rPr lang="en-US" sz="2800" dirty="0" err="1">
                <a:solidFill>
                  <a:schemeClr val="bg1"/>
                </a:solidFill>
              </a:rPr>
              <a:t>cho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chữ</a:t>
            </a:r>
            <a:r>
              <a:rPr lang="en-US" sz="2800" dirty="0">
                <a:solidFill>
                  <a:schemeClr val="bg1"/>
                </a:solidFill>
              </a:rPr>
              <a:t> “CARO” </a:t>
            </a:r>
            <a:r>
              <a:rPr lang="en-US" sz="2800" dirty="0" err="1">
                <a:solidFill>
                  <a:schemeClr val="bg1"/>
                </a:solidFill>
              </a:rPr>
              <a:t>bằng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while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màu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đổi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“</a:t>
            </a:r>
            <a:r>
              <a:rPr lang="en-US" sz="2800" dirty="0" err="1">
                <a:solidFill>
                  <a:schemeClr val="bg1"/>
                </a:solidFill>
              </a:rPr>
              <a:t>HidePointer</a:t>
            </a:r>
            <a:r>
              <a:rPr lang="en-US" sz="2800" dirty="0">
                <a:solidFill>
                  <a:schemeClr val="bg1"/>
                </a:solidFill>
              </a:rPr>
              <a:t>”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ẩn</a:t>
            </a:r>
            <a:r>
              <a:rPr lang="en-US" sz="2800" dirty="0">
                <a:solidFill>
                  <a:schemeClr val="bg1"/>
                </a:solidFill>
              </a:rPr>
              <a:t> con </a:t>
            </a:r>
            <a:r>
              <a:rPr lang="en-US" sz="2800" dirty="0" err="1">
                <a:solidFill>
                  <a:schemeClr val="bg1"/>
                </a:solidFill>
              </a:rPr>
              <a:t>trỏ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giao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diện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đẹp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mắt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hơn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Với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r>
              <a:rPr lang="en-US" sz="2800" dirty="0">
                <a:solidFill>
                  <a:schemeClr val="bg1"/>
                </a:solidFill>
              </a:rPr>
              <a:t> X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O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“</a:t>
            </a:r>
            <a:r>
              <a:rPr lang="en-US" sz="2800" dirty="0" err="1">
                <a:solidFill>
                  <a:schemeClr val="bg1"/>
                </a:solidFill>
              </a:rPr>
              <a:t>GotoXY</a:t>
            </a:r>
            <a:r>
              <a:rPr lang="en-US" sz="2800" dirty="0">
                <a:solidFill>
                  <a:schemeClr val="bg1"/>
                </a:solidFill>
              </a:rPr>
              <a:t>”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cần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thêm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cho</a:t>
            </a:r>
            <a:r>
              <a:rPr lang="en-US" sz="2800" dirty="0">
                <a:solidFill>
                  <a:schemeClr val="bg1"/>
                </a:solidFill>
              </a:rPr>
              <a:t> menu.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ADC7B-1E59-4767-B57C-AC24F2AE55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04378" y="4699285"/>
            <a:ext cx="10298518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98051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602389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màn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hình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chính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2617696" y="5200305"/>
            <a:ext cx="9161928" cy="60324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Khi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ấn</a:t>
            </a:r>
            <a:r>
              <a:rPr lang="en-US" sz="2800" dirty="0">
                <a:solidFill>
                  <a:schemeClr val="bg1"/>
                </a:solidFill>
              </a:rPr>
              <a:t> 1 </a:t>
            </a:r>
            <a:r>
              <a:rPr lang="en-US" sz="2800" dirty="0" err="1">
                <a:solidFill>
                  <a:schemeClr val="bg1"/>
                </a:solidFill>
              </a:rPr>
              <a:t>phím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nào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break </a:t>
            </a:r>
            <a:r>
              <a:rPr lang="en-US" sz="2800" dirty="0" err="1">
                <a:solidFill>
                  <a:schemeClr val="bg1"/>
                </a:solidFill>
              </a:rPr>
              <a:t>vòng</a:t>
            </a:r>
            <a:r>
              <a:rPr lang="en-US" sz="2800" dirty="0">
                <a:solidFill>
                  <a:schemeClr val="bg1"/>
                </a:solidFill>
              </a:rPr>
              <a:t> while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thực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hiện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lệnh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dưới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Nếu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bấm</a:t>
            </a:r>
            <a:r>
              <a:rPr lang="en-US" sz="2800" dirty="0">
                <a:solidFill>
                  <a:schemeClr val="bg1"/>
                </a:solidFill>
              </a:rPr>
              <a:t> W/S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tiếp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theo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muốn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thay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đổi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màu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nền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biết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gì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Ví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dụ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err="1">
                <a:solidFill>
                  <a:schemeClr val="bg1"/>
                </a:solidFill>
              </a:rPr>
              <a:t>đang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chức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năng</a:t>
            </a:r>
            <a:r>
              <a:rPr lang="en-US" sz="2800" dirty="0">
                <a:solidFill>
                  <a:schemeClr val="bg1"/>
                </a:solidFill>
              </a:rPr>
              <a:t> “Help”.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bg1"/>
                </a:solidFill>
              </a:rPr>
              <a:t>Khi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ấn</a:t>
            </a:r>
            <a:r>
              <a:rPr lang="en-US" sz="2800" dirty="0">
                <a:solidFill>
                  <a:schemeClr val="bg1"/>
                </a:solidFill>
              </a:rPr>
              <a:t> “ENTER”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có</a:t>
            </a:r>
            <a:r>
              <a:rPr lang="en-US" sz="2800" dirty="0">
                <a:solidFill>
                  <a:schemeClr val="bg1"/>
                </a:solidFill>
              </a:rPr>
              <a:t> 1 </a:t>
            </a:r>
            <a:r>
              <a:rPr lang="en-US" sz="2800" dirty="0" err="1">
                <a:solidFill>
                  <a:schemeClr val="bg1"/>
                </a:solidFill>
              </a:rPr>
              <a:t>biến</a:t>
            </a:r>
            <a:r>
              <a:rPr lang="en-US" sz="2800" dirty="0">
                <a:solidFill>
                  <a:schemeClr val="bg1"/>
                </a:solidFill>
              </a:rPr>
              <a:t> N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gán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bằng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chức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năng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** </a:t>
            </a:r>
            <a:r>
              <a:rPr lang="en-US" sz="2800" dirty="0" err="1">
                <a:solidFill>
                  <a:schemeClr val="bg1"/>
                </a:solidFill>
              </a:rPr>
              <a:t>Tương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với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menu </a:t>
            </a:r>
            <a:r>
              <a:rPr lang="en-US" sz="2800" dirty="0" err="1">
                <a:solidFill>
                  <a:schemeClr val="bg1"/>
                </a:solidFill>
              </a:rPr>
              <a:t>khác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như</a:t>
            </a:r>
            <a:r>
              <a:rPr lang="en-US" sz="2800" dirty="0">
                <a:solidFill>
                  <a:schemeClr val="bg1"/>
                </a:solidFill>
              </a:rPr>
              <a:t> menu new game, menu </a:t>
            </a:r>
            <a:r>
              <a:rPr lang="en-US" sz="2800" dirty="0" err="1">
                <a:solidFill>
                  <a:schemeClr val="bg1"/>
                </a:solidFill>
              </a:rPr>
              <a:t>PvE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6F216-51A1-4CEB-A06F-EB7862E7BC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04378" y="5200305"/>
            <a:ext cx="9975710" cy="51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7323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602389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màn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hình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chính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2617696" y="7506472"/>
            <a:ext cx="75215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 Help: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hướng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dẫn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về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phím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chuyển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lựa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phím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tắt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vào</a:t>
            </a:r>
            <a:r>
              <a:rPr lang="en-US" sz="2800" dirty="0">
                <a:solidFill>
                  <a:schemeClr val="bg1"/>
                </a:solidFill>
              </a:rPr>
              <a:t> game.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2033C-610F-4F3A-8BA7-A95F3913A5DE}"/>
              </a:ext>
            </a:extLst>
          </p:cNvPr>
          <p:cNvSpPr txBox="1"/>
          <p:nvPr/>
        </p:nvSpPr>
        <p:spPr>
          <a:xfrm>
            <a:off x="2617696" y="5039978"/>
            <a:ext cx="452527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**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Các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chức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năng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025BA-8D2F-4B01-B0F3-71C52CD93B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95268" y="5654796"/>
            <a:ext cx="10546234" cy="54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31668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6023893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5.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màn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hình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chính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2617696" y="7506472"/>
            <a:ext cx="752154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 About: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thông</a:t>
            </a:r>
            <a:r>
              <a:rPr lang="en-US" sz="2800" dirty="0">
                <a:solidFill>
                  <a:schemeClr val="bg1"/>
                </a:solidFill>
              </a:rPr>
              <a:t> tin </a:t>
            </a:r>
            <a:r>
              <a:rPr lang="en-US" sz="2800" dirty="0" err="1">
                <a:solidFill>
                  <a:schemeClr val="bg1"/>
                </a:solidFill>
              </a:rPr>
              <a:t>về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nhóm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như</a:t>
            </a:r>
            <a:r>
              <a:rPr lang="en-US" sz="2800" dirty="0">
                <a:solidFill>
                  <a:schemeClr val="bg1"/>
                </a:solidFill>
              </a:rPr>
              <a:t> MSSV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họ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thành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viên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trong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nhóm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+ Exit: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thoát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khỏi</a:t>
            </a:r>
            <a:r>
              <a:rPr lang="en-US" sz="2800" dirty="0">
                <a:solidFill>
                  <a:schemeClr val="bg1"/>
                </a:solidFill>
              </a:rPr>
              <a:t> game.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2033C-610F-4F3A-8BA7-A95F3913A5DE}"/>
              </a:ext>
            </a:extLst>
          </p:cNvPr>
          <p:cNvSpPr txBox="1"/>
          <p:nvPr/>
        </p:nvSpPr>
        <p:spPr>
          <a:xfrm>
            <a:off x="2617696" y="5039978"/>
            <a:ext cx="452527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**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Các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chức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năng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02440-0D95-4661-A547-9E1BDA8E1D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72540" y="5625046"/>
            <a:ext cx="1066445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5250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5331909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6.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với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máy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12790396" y="3591172"/>
            <a:ext cx="10441079" cy="9048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B1: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dirty="0" err="1">
                <a:solidFill>
                  <a:schemeClr val="bg1"/>
                </a:solidFill>
              </a:rPr>
              <a:t>mặc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X), </a:t>
            </a:r>
            <a:r>
              <a:rPr lang="en-US" sz="2800" dirty="0" err="1">
                <a:solidFill>
                  <a:schemeClr val="bg1"/>
                </a:solidFill>
              </a:rPr>
              <a:t>kiểm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hòa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err="1">
                <a:solidFill>
                  <a:schemeClr val="bg1"/>
                </a:solidFill>
              </a:rPr>
              <a:t>ra,không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nếu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lượt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đầu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tiên</a:t>
            </a:r>
            <a:r>
              <a:rPr lang="en-US" sz="2800" dirty="0">
                <a:solidFill>
                  <a:schemeClr val="bg1"/>
                </a:solidFill>
              </a:rPr>
              <a:t> sang </a:t>
            </a:r>
            <a:r>
              <a:rPr lang="en-US" sz="2800" dirty="0" err="1">
                <a:solidFill>
                  <a:schemeClr val="bg1"/>
                </a:solidFill>
              </a:rPr>
              <a:t>bước</a:t>
            </a:r>
            <a:r>
              <a:rPr lang="en-US" sz="2800" dirty="0">
                <a:solidFill>
                  <a:schemeClr val="bg1"/>
                </a:solidFill>
              </a:rPr>
              <a:t> 2a, </a:t>
            </a:r>
            <a:r>
              <a:rPr lang="en-US" sz="2800" dirty="0" err="1">
                <a:solidFill>
                  <a:schemeClr val="bg1"/>
                </a:solidFill>
              </a:rPr>
              <a:t>ngược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 sang </a:t>
            </a:r>
            <a:r>
              <a:rPr lang="en-US" sz="2800" dirty="0" err="1">
                <a:solidFill>
                  <a:schemeClr val="bg1"/>
                </a:solidFill>
              </a:rPr>
              <a:t>nước</a:t>
            </a:r>
            <a:r>
              <a:rPr lang="en-US" sz="2800" dirty="0">
                <a:solidFill>
                  <a:schemeClr val="bg1"/>
                </a:solidFill>
              </a:rPr>
              <a:t> 2b </a:t>
            </a: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B2a: </a:t>
            </a:r>
            <a:r>
              <a:rPr lang="en-US" sz="2800" dirty="0" err="1">
                <a:solidFill>
                  <a:schemeClr val="bg1"/>
                </a:solidFill>
              </a:rPr>
              <a:t>Từ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vừa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ngẫu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nhiên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xung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quanh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khoảng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0) , </a:t>
            </a:r>
            <a:r>
              <a:rPr lang="en-US" sz="2800" dirty="0" err="1">
                <a:solidFill>
                  <a:schemeClr val="bg1"/>
                </a:solidFill>
              </a:rPr>
              <a:t>lưu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máy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vừa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chuyển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r>
              <a:rPr lang="en-US" sz="2800" dirty="0">
                <a:solidFill>
                  <a:schemeClr val="bg1"/>
                </a:solidFill>
              </a:rPr>
              <a:t> in O. Sang </a:t>
            </a:r>
            <a:r>
              <a:rPr lang="en-US" sz="2800" dirty="0" err="1">
                <a:solidFill>
                  <a:schemeClr val="bg1"/>
                </a:solidFill>
              </a:rPr>
              <a:t>bước</a:t>
            </a:r>
            <a:r>
              <a:rPr lang="en-US" sz="2800" dirty="0">
                <a:solidFill>
                  <a:schemeClr val="bg1"/>
                </a:solidFill>
              </a:rPr>
              <a:t> 3.</a:t>
            </a: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B2b: </a:t>
            </a:r>
            <a:r>
              <a:rPr lang="en-US" sz="2800" dirty="0" err="1">
                <a:solidFill>
                  <a:schemeClr val="bg1"/>
                </a:solidFill>
              </a:rPr>
              <a:t>Từ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máy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vừa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ngẫu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nhiên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xung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quanh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khoảng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0), </a:t>
            </a:r>
            <a:r>
              <a:rPr lang="en-US" sz="2800" dirty="0" err="1">
                <a:solidFill>
                  <a:schemeClr val="bg1"/>
                </a:solidFill>
              </a:rPr>
              <a:t>lưu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máy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vừa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chuyển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err="1">
                <a:solidFill>
                  <a:schemeClr val="bg1"/>
                </a:solidFill>
              </a:rPr>
              <a:t>O.Sang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bước</a:t>
            </a:r>
            <a:r>
              <a:rPr lang="en-US" sz="2800" dirty="0">
                <a:solidFill>
                  <a:schemeClr val="bg1"/>
                </a:solidFill>
              </a:rPr>
              <a:t> 3.</a:t>
            </a: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Cách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thức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ngẫu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nhiên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Tạo</a:t>
            </a:r>
            <a:r>
              <a:rPr lang="en-US" sz="2800" dirty="0">
                <a:solidFill>
                  <a:schemeClr val="bg1"/>
                </a:solidFill>
              </a:rPr>
              <a:t> ra </a:t>
            </a:r>
            <a:r>
              <a:rPr lang="en-US" sz="2800" dirty="0" err="1">
                <a:solidFill>
                  <a:schemeClr val="bg1"/>
                </a:solidFill>
              </a:rPr>
              <a:t>mảng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chứa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tọa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độ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cộng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thêm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xung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quanh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Sử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dụng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rand()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ngẫu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nhiên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thứ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phần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trong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đã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chưa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nếu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rồi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B3:Kiểm </a:t>
            </a:r>
            <a:r>
              <a:rPr lang="en-US" sz="2800" dirty="0" err="1">
                <a:solidFill>
                  <a:schemeClr val="bg1"/>
                </a:solidFill>
              </a:rPr>
              <a:t>tra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hòa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nếu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hòa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in ra </a:t>
            </a:r>
            <a:r>
              <a:rPr lang="en-US" sz="2800" dirty="0" err="1">
                <a:solidFill>
                  <a:schemeClr val="bg1"/>
                </a:solidFill>
              </a:rPr>
              <a:t>màn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hình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hỏi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tiếp</a:t>
            </a:r>
            <a:r>
              <a:rPr lang="en-US" sz="2800" dirty="0">
                <a:solidFill>
                  <a:schemeClr val="bg1"/>
                </a:solidFill>
              </a:rPr>
              <a:t> hay </a:t>
            </a:r>
            <a:r>
              <a:rPr lang="en-US" sz="2800" dirty="0" err="1">
                <a:solidFill>
                  <a:schemeClr val="bg1"/>
                </a:solidFill>
              </a:rPr>
              <a:t>thoát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không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quay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bước</a:t>
            </a:r>
            <a:r>
              <a:rPr lang="en-US" sz="2800" dirty="0">
                <a:solidFill>
                  <a:schemeClr val="bg1"/>
                </a:solidFill>
              </a:rPr>
              <a:t> 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2033C-610F-4F3A-8BA7-A95F3913A5DE}"/>
              </a:ext>
            </a:extLst>
          </p:cNvPr>
          <p:cNvSpPr txBox="1"/>
          <p:nvPr/>
        </p:nvSpPr>
        <p:spPr>
          <a:xfrm>
            <a:off x="2617696" y="5039978"/>
            <a:ext cx="2643159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a)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Máy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dễ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pic>
        <p:nvPicPr>
          <p:cNvPr id="9" name="Hình ảnh 10">
            <a:extLst>
              <a:ext uri="{FF2B5EF4-FFF2-40B4-BE49-F238E27FC236}">
                <a16:creationId xmlns:a16="http://schemas.microsoft.com/office/drawing/2014/main" id="{920CF3DA-3570-4C8C-BC1A-66D3AC1EAC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8401" y="6931836"/>
            <a:ext cx="10166770" cy="37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1776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5331909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6.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Xử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lý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với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máy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12847546" y="3960621"/>
            <a:ext cx="10441079" cy="8186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B1: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mặc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X),</a:t>
            </a:r>
            <a:r>
              <a:rPr lang="en-US" sz="2800" dirty="0" err="1">
                <a:solidFill>
                  <a:schemeClr val="bg1"/>
                </a:solidFill>
              </a:rPr>
              <a:t>kiểm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hòa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in ra </a:t>
            </a:r>
            <a:r>
              <a:rPr lang="en-US" sz="2800" dirty="0" err="1">
                <a:solidFill>
                  <a:schemeClr val="bg1"/>
                </a:solidFill>
              </a:rPr>
              <a:t>không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sang </a:t>
            </a:r>
            <a:r>
              <a:rPr lang="en-US" sz="2800" dirty="0" err="1">
                <a:solidFill>
                  <a:schemeClr val="bg1"/>
                </a:solidFill>
              </a:rPr>
              <a:t>bước</a:t>
            </a:r>
            <a:r>
              <a:rPr lang="en-US" sz="2800" dirty="0">
                <a:solidFill>
                  <a:schemeClr val="bg1"/>
                </a:solidFill>
              </a:rPr>
              <a:t> 2            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B2: </a:t>
            </a:r>
            <a:r>
              <a:rPr lang="en-US" sz="2800" dirty="0" err="1">
                <a:solidFill>
                  <a:schemeClr val="bg1"/>
                </a:solidFill>
              </a:rPr>
              <a:t>Duyệt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mảng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tính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từng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, so </a:t>
            </a:r>
            <a:r>
              <a:rPr lang="en-US" sz="2800" dirty="0" err="1">
                <a:solidFill>
                  <a:schemeClr val="bg1"/>
                </a:solidFill>
              </a:rPr>
              <a:t>sánh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với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nhau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ra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nhất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Lưu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chuyển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r>
              <a:rPr lang="en-US" sz="2800" dirty="0">
                <a:solidFill>
                  <a:schemeClr val="bg1"/>
                </a:solidFill>
              </a:rPr>
              <a:t> in O. Sang </a:t>
            </a:r>
            <a:r>
              <a:rPr lang="en-US" sz="2800" dirty="0" err="1">
                <a:solidFill>
                  <a:schemeClr val="bg1"/>
                </a:solidFill>
              </a:rPr>
              <a:t>bước</a:t>
            </a:r>
            <a:r>
              <a:rPr lang="en-US" sz="2800" dirty="0">
                <a:solidFill>
                  <a:schemeClr val="bg1"/>
                </a:solidFill>
              </a:rPr>
              <a:t> 3.</a:t>
            </a: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Cách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thức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tính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Tạo</a:t>
            </a:r>
            <a:r>
              <a:rPr lang="en-US" sz="2800" dirty="0">
                <a:solidFill>
                  <a:schemeClr val="bg1"/>
                </a:solidFill>
              </a:rPr>
              <a:t> 2 </a:t>
            </a:r>
            <a:r>
              <a:rPr lang="en-US" sz="2800" dirty="0" err="1">
                <a:solidFill>
                  <a:schemeClr val="bg1"/>
                </a:solidFill>
              </a:rPr>
              <a:t>mảng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chứa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tăng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dần</a:t>
            </a:r>
            <a:r>
              <a:rPr lang="en-US" sz="2800" dirty="0">
                <a:solidFill>
                  <a:schemeClr val="bg1"/>
                </a:solidFill>
              </a:rPr>
              <a:t>(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phòng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tấn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thứ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phần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ứng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với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quân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máy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Tạo</a:t>
            </a:r>
            <a:r>
              <a:rPr lang="en-US" sz="2800" dirty="0">
                <a:solidFill>
                  <a:schemeClr val="bg1"/>
                </a:solidFill>
              </a:rPr>
              <a:t> 4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duyệt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tấn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( </a:t>
            </a:r>
            <a:r>
              <a:rPr lang="en-US" sz="2800" dirty="0" err="1">
                <a:solidFill>
                  <a:schemeClr val="bg1"/>
                </a:solidFill>
              </a:rPr>
              <a:t>Dọc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ngang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chéo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ngược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chéo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xuôi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Tạo</a:t>
            </a:r>
            <a:r>
              <a:rPr lang="en-US" sz="2800" dirty="0">
                <a:solidFill>
                  <a:schemeClr val="bg1"/>
                </a:solidFill>
              </a:rPr>
              <a:t> 4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duyệt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phòng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ngự</a:t>
            </a:r>
            <a:r>
              <a:rPr lang="en-US" sz="2800" dirty="0">
                <a:solidFill>
                  <a:schemeClr val="bg1"/>
                </a:solidFill>
              </a:rPr>
              <a:t> ( </a:t>
            </a:r>
            <a:r>
              <a:rPr lang="en-US" sz="2800" dirty="0" err="1">
                <a:solidFill>
                  <a:schemeClr val="bg1"/>
                </a:solidFill>
              </a:rPr>
              <a:t>Dọc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ngang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chéo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ngược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chéo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xuôi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</a:rPr>
              <a:t>So </a:t>
            </a:r>
            <a:r>
              <a:rPr lang="en-US" sz="2800" dirty="0" err="1">
                <a:solidFill>
                  <a:schemeClr val="bg1"/>
                </a:solidFill>
              </a:rPr>
              <a:t>sánh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tổng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tấn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tổng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phòng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chọn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hơn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ô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r>
              <a:rPr lang="en-US" sz="2800" dirty="0">
                <a:solidFill>
                  <a:schemeClr val="bg1"/>
                </a:solidFill>
              </a:rPr>
              <a:t>. 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B3: </a:t>
            </a:r>
            <a:r>
              <a:rPr lang="en-US" sz="2800" dirty="0" err="1">
                <a:solidFill>
                  <a:schemeClr val="bg1"/>
                </a:solidFill>
              </a:rPr>
              <a:t>Xét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thua</a:t>
            </a:r>
            <a:r>
              <a:rPr lang="en-US" sz="2800" dirty="0">
                <a:solidFill>
                  <a:schemeClr val="bg1"/>
                </a:solidFill>
              </a:rPr>
              <a:t> hay </a:t>
            </a:r>
            <a:r>
              <a:rPr lang="en-US" sz="2800" dirty="0" err="1">
                <a:solidFill>
                  <a:schemeClr val="bg1"/>
                </a:solidFill>
              </a:rPr>
              <a:t>hòa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in ra </a:t>
            </a:r>
            <a:r>
              <a:rPr lang="en-US" sz="2800" dirty="0" err="1">
                <a:solidFill>
                  <a:schemeClr val="bg1"/>
                </a:solidFill>
              </a:rPr>
              <a:t>không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quay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bước</a:t>
            </a:r>
            <a:r>
              <a:rPr lang="en-US" sz="2800" dirty="0">
                <a:solidFill>
                  <a:schemeClr val="bg1"/>
                </a:solidFill>
              </a:rPr>
              <a:t> 1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Nguồn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khảo</a:t>
            </a:r>
            <a:r>
              <a:rPr lang="en-US" sz="2800" dirty="0">
                <a:solidFill>
                  <a:schemeClr val="bg1"/>
                </a:solidFill>
              </a:rPr>
              <a:t> : </a:t>
            </a:r>
            <a:r>
              <a:rPr lang="en-US" sz="2800" dirty="0" err="1">
                <a:solidFill>
                  <a:schemeClr val="bg1"/>
                </a:solidFill>
              </a:rPr>
              <a:t>Bài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myclass.vn</a:t>
            </a:r>
          </a:p>
          <a:p>
            <a:r>
              <a:rPr lang="en-US" sz="2800" u="sng" dirty="0">
                <a:hlinkClick r:id="rId2"/>
              </a:rPr>
              <a:t>https://www.youtube.com/watch?v=HG49E_ht2Bs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2033C-610F-4F3A-8BA7-A95F3913A5DE}"/>
              </a:ext>
            </a:extLst>
          </p:cNvPr>
          <p:cNvSpPr txBox="1"/>
          <p:nvPr/>
        </p:nvSpPr>
        <p:spPr>
          <a:xfrm>
            <a:off x="2617696" y="5039978"/>
            <a:ext cx="3912738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b)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Máy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thường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pic>
        <p:nvPicPr>
          <p:cNvPr id="10" name="Hình ảnh 11">
            <a:extLst>
              <a:ext uri="{FF2B5EF4-FFF2-40B4-BE49-F238E27FC236}">
                <a16:creationId xmlns:a16="http://schemas.microsoft.com/office/drawing/2014/main" id="{56FDF3BC-9B1D-46DE-B5E7-4DE5D07BFE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17695" y="6119334"/>
            <a:ext cx="8918759" cy="3511761"/>
          </a:xfrm>
          <a:prstGeom prst="rect">
            <a:avLst/>
          </a:prstGeom>
        </p:spPr>
      </p:pic>
      <p:pic>
        <p:nvPicPr>
          <p:cNvPr id="11" name="Hình ảnh 12">
            <a:extLst>
              <a:ext uri="{FF2B5EF4-FFF2-40B4-BE49-F238E27FC236}">
                <a16:creationId xmlns:a16="http://schemas.microsoft.com/office/drawing/2014/main" id="{4A983884-0F9A-4AE5-B147-C6466CF42A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37592" y="9971787"/>
            <a:ext cx="8578108" cy="29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71022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770451" y="4728769"/>
            <a:ext cx="10843097" cy="110799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72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THANK YOU FOR WATCHING</a:t>
            </a:r>
            <a:endParaRPr lang="ru-RU" sz="72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80BDC-682A-493B-88AE-76120DAEDD56}"/>
              </a:ext>
            </a:extLst>
          </p:cNvPr>
          <p:cNvSpPr txBox="1"/>
          <p:nvPr/>
        </p:nvSpPr>
        <p:spPr>
          <a:xfrm>
            <a:off x="9210221" y="7087951"/>
            <a:ext cx="5963556" cy="246221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0" spc="-6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TEAM 4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6219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7033" y="5630626"/>
            <a:ext cx="2669000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0" spc="-6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WE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9307" y="5630626"/>
            <a:ext cx="3337452" cy="246221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0" spc="-6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ARE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70033" y="5630626"/>
            <a:ext cx="5963556" cy="246221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0" spc="-600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TEAM 4</a:t>
            </a:r>
            <a:endParaRPr lang="ru-RU" sz="16000" spc="-600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96166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00" y="6488668"/>
            <a:ext cx="5423985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1712430: Lê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Văn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Hiệp</a:t>
            </a:r>
            <a:endParaRPr lang="en-US" sz="48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4608123" y="7553739"/>
            <a:ext cx="4346020" cy="2979772"/>
          </a:xfrm>
          <a:custGeom>
            <a:avLst/>
            <a:gdLst>
              <a:gd name="T0" fmla="*/ 0 w 1406"/>
              <a:gd name="T1" fmla="*/ 588 h 964"/>
              <a:gd name="T2" fmla="*/ 315 w 1406"/>
              <a:gd name="T3" fmla="*/ 737 h 964"/>
              <a:gd name="T4" fmla="*/ 421 w 1406"/>
              <a:gd name="T5" fmla="*/ 891 h 964"/>
              <a:gd name="T6" fmla="*/ 576 w 1406"/>
              <a:gd name="T7" fmla="*/ 858 h 964"/>
              <a:gd name="T8" fmla="*/ 796 w 1406"/>
              <a:gd name="T9" fmla="*/ 964 h 964"/>
              <a:gd name="T10" fmla="*/ 1406 w 1406"/>
              <a:gd name="T11" fmla="*/ 0 h 964"/>
              <a:gd name="T12" fmla="*/ 0 w 1406"/>
              <a:gd name="T13" fmla="*/ 588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964">
                <a:moveTo>
                  <a:pt x="0" y="588"/>
                </a:moveTo>
                <a:lnTo>
                  <a:pt x="315" y="737"/>
                </a:lnTo>
                <a:lnTo>
                  <a:pt x="421" y="891"/>
                </a:lnTo>
                <a:lnTo>
                  <a:pt x="576" y="858"/>
                </a:lnTo>
                <a:lnTo>
                  <a:pt x="796" y="964"/>
                </a:lnTo>
                <a:lnTo>
                  <a:pt x="1406" y="0"/>
                </a:lnTo>
                <a:lnTo>
                  <a:pt x="0" y="588"/>
                </a:lnTo>
                <a:close/>
              </a:path>
            </a:pathLst>
          </a:custGeom>
          <a:solidFill>
            <a:srgbClr val="1B1D23">
              <a:alpha val="40000"/>
            </a:srgbClr>
          </a:solidFill>
          <a:ln>
            <a:noFill/>
          </a:ln>
          <a:effectLst>
            <a:softEdge rad="127000"/>
          </a:effec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endParaRPr lang="ru-RU" sz="72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-7327918" y="9782289"/>
            <a:ext cx="6773814" cy="4272130"/>
            <a:chOff x="-873125" y="146050"/>
            <a:chExt cx="7088188" cy="4470400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553785" y="146050"/>
              <a:ext cx="5661278" cy="4470400"/>
            </a:xfrm>
            <a:custGeom>
              <a:avLst/>
              <a:gdLst>
                <a:gd name="T0" fmla="*/ 0 w 3534"/>
                <a:gd name="T1" fmla="*/ 1574 h 2816"/>
                <a:gd name="T2" fmla="*/ 3534 w 3534"/>
                <a:gd name="T3" fmla="*/ 0 h 2816"/>
                <a:gd name="T4" fmla="*/ 648 w 3534"/>
                <a:gd name="T5" fmla="*/ 2816 h 2816"/>
                <a:gd name="T6" fmla="*/ 0 w 3534"/>
                <a:gd name="T7" fmla="*/ 1574 h 2816"/>
                <a:gd name="connsiteX0" fmla="*/ 0 w 10091"/>
                <a:gd name="connsiteY0" fmla="*/ 5376 h 10000"/>
                <a:gd name="connsiteX1" fmla="*/ 10091 w 10091"/>
                <a:gd name="connsiteY1" fmla="*/ 0 h 10000"/>
                <a:gd name="connsiteX2" fmla="*/ 1925 w 10091"/>
                <a:gd name="connsiteY2" fmla="*/ 10000 h 10000"/>
                <a:gd name="connsiteX3" fmla="*/ 0 w 10091"/>
                <a:gd name="connsiteY3" fmla="*/ 537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1" h="10000">
                  <a:moveTo>
                    <a:pt x="0" y="5376"/>
                  </a:moveTo>
                  <a:lnTo>
                    <a:pt x="10091" y="0"/>
                  </a:lnTo>
                  <a:lnTo>
                    <a:pt x="1925" y="10000"/>
                  </a:lnTo>
                  <a:lnTo>
                    <a:pt x="0" y="5376"/>
                  </a:lnTo>
                  <a:close/>
                </a:path>
              </a:pathLst>
            </a:custGeom>
            <a:solidFill>
              <a:srgbClr val="EA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365760" bIns="182880" numCol="1" anchor="t" anchorCtr="0" compatLnSpc="1">
              <a:prstTxWarp prst="textNoShape">
                <a:avLst/>
              </a:prstTxWarp>
            </a:bodyPr>
            <a:lstStyle/>
            <a:p>
              <a:endParaRPr lang="ru-RU" sz="7200" dirty="0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-873125" y="146050"/>
              <a:ext cx="7088188" cy="2498725"/>
            </a:xfrm>
            <a:custGeom>
              <a:avLst/>
              <a:gdLst>
                <a:gd name="T0" fmla="*/ 4465 w 4465"/>
                <a:gd name="T1" fmla="*/ 0 h 1574"/>
                <a:gd name="T2" fmla="*/ 931 w 4465"/>
                <a:gd name="T3" fmla="*/ 1574 h 1574"/>
                <a:gd name="T4" fmla="*/ 0 w 4465"/>
                <a:gd name="T5" fmla="*/ 1126 h 1574"/>
                <a:gd name="T6" fmla="*/ 4465 w 4465"/>
                <a:gd name="T7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5" h="1574">
                  <a:moveTo>
                    <a:pt x="4465" y="0"/>
                  </a:moveTo>
                  <a:lnTo>
                    <a:pt x="931" y="1574"/>
                  </a:lnTo>
                  <a:lnTo>
                    <a:pt x="0" y="1126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365760" bIns="182880" numCol="1" anchor="t" anchorCtr="0" compatLnSpc="1">
              <a:prstTxWarp prst="textNoShape">
                <a:avLst/>
              </a:prstTxWarp>
            </a:bodyPr>
            <a:lstStyle/>
            <a:p>
              <a:endParaRPr lang="ru-RU" sz="7200" dirty="0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358900" y="146050"/>
              <a:ext cx="4856163" cy="4470400"/>
            </a:xfrm>
            <a:custGeom>
              <a:avLst/>
              <a:gdLst>
                <a:gd name="T0" fmla="*/ 173 w 3059"/>
                <a:gd name="T1" fmla="*/ 2816 h 2816"/>
                <a:gd name="T2" fmla="*/ 0 w 3059"/>
                <a:gd name="T3" fmla="*/ 1744 h 2816"/>
                <a:gd name="T4" fmla="*/ 3059 w 3059"/>
                <a:gd name="T5" fmla="*/ 0 h 2816"/>
                <a:gd name="T6" fmla="*/ 173 w 3059"/>
                <a:gd name="T7" fmla="*/ 2816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9" h="2816">
                  <a:moveTo>
                    <a:pt x="173" y="2816"/>
                  </a:moveTo>
                  <a:lnTo>
                    <a:pt x="0" y="1744"/>
                  </a:lnTo>
                  <a:lnTo>
                    <a:pt x="3059" y="0"/>
                  </a:lnTo>
                  <a:lnTo>
                    <a:pt x="173" y="2816"/>
                  </a:lnTo>
                  <a:close/>
                </a:path>
              </a:pathLst>
            </a:custGeom>
            <a:solidFill>
              <a:srgbClr val="EC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365760" bIns="182880" numCol="1" anchor="t" anchorCtr="0" compatLnSpc="1">
              <a:prstTxWarp prst="textNoShape">
                <a:avLst/>
              </a:prstTxWarp>
            </a:bodyPr>
            <a:lstStyle/>
            <a:p>
              <a:endParaRPr lang="ru-RU" sz="7200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1358900" y="146050"/>
              <a:ext cx="4856163" cy="3954463"/>
            </a:xfrm>
            <a:custGeom>
              <a:avLst/>
              <a:gdLst>
                <a:gd name="T0" fmla="*/ 3059 w 3059"/>
                <a:gd name="T1" fmla="*/ 0 h 2491"/>
                <a:gd name="T2" fmla="*/ 1480 w 3059"/>
                <a:gd name="T3" fmla="*/ 2491 h 2491"/>
                <a:gd name="T4" fmla="*/ 0 w 3059"/>
                <a:gd name="T5" fmla="*/ 1744 h 2491"/>
                <a:gd name="T6" fmla="*/ 3059 w 3059"/>
                <a:gd name="T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9" h="2491">
                  <a:moveTo>
                    <a:pt x="3059" y="0"/>
                  </a:moveTo>
                  <a:lnTo>
                    <a:pt x="1480" y="2491"/>
                  </a:lnTo>
                  <a:lnTo>
                    <a:pt x="0" y="1744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365760" bIns="182880" numCol="1" anchor="t" anchorCtr="0" compatLnSpc="1">
              <a:prstTxWarp prst="textNoShape">
                <a:avLst/>
              </a:prstTxWarp>
            </a:bodyPr>
            <a:lstStyle/>
            <a:p>
              <a:endParaRPr lang="ru-RU" sz="7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192001" y="4502554"/>
            <a:ext cx="6125395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THÔNG TIN: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9EAC3-483F-4E61-BC49-3B91ED045FBB}"/>
              </a:ext>
            </a:extLst>
          </p:cNvPr>
          <p:cNvSpPr txBox="1"/>
          <p:nvPr/>
        </p:nvSpPr>
        <p:spPr>
          <a:xfrm>
            <a:off x="12191999" y="7674563"/>
            <a:ext cx="5289910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1712431: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Bùi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Lê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Hiếu</a:t>
            </a:r>
            <a:endParaRPr lang="en-US" sz="48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5C30C-B147-48DF-B56F-9DAFF6B85501}"/>
              </a:ext>
            </a:extLst>
          </p:cNvPr>
          <p:cNvSpPr txBox="1"/>
          <p:nvPr/>
        </p:nvSpPr>
        <p:spPr>
          <a:xfrm>
            <a:off x="12191998" y="8841545"/>
            <a:ext cx="662194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1712448: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Nguyễn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Văn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Hoà</a:t>
            </a:r>
            <a:endParaRPr lang="en-US" sz="4800" dirty="0">
              <a:solidFill>
                <a:schemeClr val="accent3"/>
              </a:solidFill>
              <a:latin typeface="Fira Sans SemiBold" panose="020B0703050000020004" pitchFamily="34" charset="0"/>
              <a:ea typeface="Fira Sans SemiBold" panose="020B07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90078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25926E-6 L 0.44011 -0.428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5" y="-214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  <p:bldP spid="31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11623054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I.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Phân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công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công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việc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: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5910272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Cách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thức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làm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đồ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án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DF978-57BA-4930-97AF-26F8ECE0A9BE}"/>
              </a:ext>
            </a:extLst>
          </p:cNvPr>
          <p:cNvSpPr txBox="1"/>
          <p:nvPr/>
        </p:nvSpPr>
        <p:spPr>
          <a:xfrm>
            <a:off x="2617696" y="5200304"/>
            <a:ext cx="916192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2800" dirty="0">
                <a:solidFill>
                  <a:schemeClr val="bg1">
                    <a:lumMod val="95000"/>
                  </a:schemeClr>
                </a:solidFill>
              </a:rPr>
              <a:t>Gồm 6 chức năng cần thực hiện chia đều cho mỗi thành viên 2 chức năng có sự liên kết với nhau.</a:t>
            </a:r>
          </a:p>
          <a:p>
            <a:r>
              <a:rPr lang="vi-VN" sz="2800" dirty="0">
                <a:solidFill>
                  <a:schemeClr val="bg1">
                    <a:lumMod val="95000"/>
                  </a:schemeClr>
                </a:solidFill>
              </a:rPr>
              <a:t>- Trong quá trình viết code đều được update liên tục trên Google Drive (được phần quyền chỉ 3 thành viên trong nhóm) khi hoàn thành một chức năng , hay 1 hàm nào đó.</a:t>
            </a:r>
          </a:p>
          <a:p>
            <a:br>
              <a:rPr lang="vi-VN" sz="2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vi-VN" sz="2800" dirty="0">
                <a:solidFill>
                  <a:schemeClr val="bg1">
                    <a:lumMod val="95000"/>
                  </a:schemeClr>
                </a:solidFill>
              </a:rPr>
              <a:t>- Khi có sự thay đổi đều được thông báo trong nhóm Facebook để bổ sung.</a:t>
            </a:r>
          </a:p>
          <a:p>
            <a:r>
              <a:rPr lang="vi-VN" sz="2800" dirty="0">
                <a:solidFill>
                  <a:schemeClr val="bg1">
                    <a:lumMod val="95000"/>
                  </a:schemeClr>
                </a:solidFill>
              </a:rPr>
              <a:t>- Mỗi tuần họp 1 buổi trực tiếp vào Thứ 2 : để xem độ hoàn thành của tuần trước, thảo luận.</a:t>
            </a:r>
          </a:p>
          <a:p>
            <a:br>
              <a:rPr lang="vi-VN" sz="28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800" dirty="0">
              <a:solidFill>
                <a:schemeClr val="bg1">
                  <a:lumMod val="95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pic>
        <p:nvPicPr>
          <p:cNvPr id="1028" name="Picture 4" descr="https://lh4.googleusercontent.com/4pVyb8oosZf-PEk6mSwUl8A4pU4vAVCTtd1bL2VG1AUsPKJtBiG433x-pCetf20OpF4h8BP3K47Z-zet3vrz6TjQ8ZvQWwVxqDeUOuyJxgw18JGh6qR2rF73UTq3UWg-Eu2b044P">
            <a:extLst>
              <a:ext uri="{FF2B5EF4-FFF2-40B4-BE49-F238E27FC236}">
                <a16:creationId xmlns:a16="http://schemas.microsoft.com/office/drawing/2014/main" id="{D672690F-063D-4619-9D35-F2FB02390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378" y="4699285"/>
            <a:ext cx="9161926" cy="71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03184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11623054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I.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Phân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công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công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việc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: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913391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2.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Công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việc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cụ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thể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từng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thành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viên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DF978-57BA-4930-97AF-26F8ECE0A9BE}"/>
              </a:ext>
            </a:extLst>
          </p:cNvPr>
          <p:cNvSpPr txBox="1"/>
          <p:nvPr/>
        </p:nvSpPr>
        <p:spPr>
          <a:xfrm>
            <a:off x="2617696" y="5200303"/>
            <a:ext cx="201885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Fira Sans Light" panose="020B0403050000020004" pitchFamily="34" charset="0"/>
              <a:ea typeface="Fira Sans Light" panose="020B04030500000200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EF940C-B602-4AF2-BDEB-0DD12062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99129"/>
              </p:ext>
            </p:extLst>
          </p:nvPr>
        </p:nvGraphicFramePr>
        <p:xfrm>
          <a:off x="2617696" y="5415746"/>
          <a:ext cx="15005286" cy="7108763"/>
        </p:xfrm>
        <a:graphic>
          <a:graphicData uri="http://schemas.openxmlformats.org/drawingml/2006/table">
            <a:tbl>
              <a:tblPr/>
              <a:tblGrid>
                <a:gridCol w="2314522">
                  <a:extLst>
                    <a:ext uri="{9D8B030D-6E8A-4147-A177-3AD203B41FA5}">
                      <a16:colId xmlns:a16="http://schemas.microsoft.com/office/drawing/2014/main" val="1744977804"/>
                    </a:ext>
                  </a:extLst>
                </a:gridCol>
                <a:gridCol w="5663640">
                  <a:extLst>
                    <a:ext uri="{9D8B030D-6E8A-4147-A177-3AD203B41FA5}">
                      <a16:colId xmlns:a16="http://schemas.microsoft.com/office/drawing/2014/main" val="1771158667"/>
                    </a:ext>
                  </a:extLst>
                </a:gridCol>
                <a:gridCol w="7027124">
                  <a:extLst>
                    <a:ext uri="{9D8B030D-6E8A-4147-A177-3AD203B41FA5}">
                      <a16:colId xmlns:a16="http://schemas.microsoft.com/office/drawing/2014/main" val="3369476099"/>
                    </a:ext>
                  </a:extLst>
                </a:gridCol>
              </a:tblGrid>
              <a:tr h="1149541"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MSSV</a:t>
                      </a:r>
                      <a:endParaRPr lang="en-US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Họ, tên</a:t>
                      </a:r>
                      <a:endParaRPr lang="en-US" sz="28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Chức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năng</a:t>
                      </a:r>
                      <a:endParaRPr lang="en-US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227633"/>
                  </a:ext>
                </a:extLst>
              </a:tr>
              <a:tr h="1839265"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1712430</a:t>
                      </a:r>
                      <a:endParaRPr lang="en-US" sz="28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Lê Văn Hiệp</a:t>
                      </a:r>
                      <a:endParaRPr lang="en-US" sz="28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2.        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Nhận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biết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thắng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thua</a:t>
                      </a:r>
                      <a:endParaRPr lang="en-US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marL="6858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3.        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Hiệu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ứng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thắng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thua</a:t>
                      </a:r>
                      <a:endParaRPr lang="en-US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6884"/>
                  </a:ext>
                </a:extLst>
              </a:tr>
              <a:tr h="1839265"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1712431</a:t>
                      </a:r>
                      <a:endParaRPr lang="en-US" sz="28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Bùi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Lê </a:t>
                      </a:r>
                      <a:r>
                        <a:rPr lang="en-US" sz="2800" b="0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Hiếu</a:t>
                      </a:r>
                      <a:endParaRPr lang="en-US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        Xử lý lưu/tải trò chơi</a:t>
                      </a:r>
                      <a:endParaRPr lang="vi-VN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marL="6858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6.      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vi-VN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Xử lý đánh với máy</a:t>
                      </a:r>
                      <a:endParaRPr lang="vi-VN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582587"/>
                  </a:ext>
                </a:extLst>
              </a:tr>
              <a:tr h="2280692"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1712448</a:t>
                      </a:r>
                      <a:endParaRPr lang="en-US" sz="28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Nguyễn Văn Hòa</a:t>
                      </a:r>
                      <a:endParaRPr lang="en-US" sz="28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vi-VN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.       Giao diện màn hình chơi.</a:t>
                      </a:r>
                      <a:endParaRPr lang="vi-VN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  <a:p>
                      <a:pPr marL="6858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r>
                        <a:rPr lang="vi-VN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.      Xử lý làm hình ch</a:t>
                      </a:r>
                      <a:r>
                        <a:rPr lang="en-US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í</a:t>
                      </a:r>
                      <a:r>
                        <a:rPr lang="vi-VN" sz="28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nh</a:t>
                      </a:r>
                      <a:endParaRPr lang="vi-VN" sz="28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3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98558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7841377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Lưu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/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Tải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(Save/Load)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trò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2617696" y="7506472"/>
            <a:ext cx="752154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Lưu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giá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trị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mảng</a:t>
            </a:r>
            <a:r>
              <a:rPr lang="en-US" sz="2800" b="1" dirty="0">
                <a:solidFill>
                  <a:schemeClr val="bg1"/>
                </a:solidFill>
              </a:rPr>
              <a:t> 2 </a:t>
            </a:r>
            <a:r>
              <a:rPr lang="en-US" sz="2800" b="1" dirty="0" err="1">
                <a:solidFill>
                  <a:schemeClr val="bg1"/>
                </a:solidFill>
              </a:rPr>
              <a:t>chiều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của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bàn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cờ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và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tên</a:t>
            </a:r>
            <a:r>
              <a:rPr lang="en-US" sz="2800" b="1" dirty="0">
                <a:solidFill>
                  <a:schemeClr val="bg1"/>
                </a:solidFill>
              </a:rPr>
              <a:t> 2 </a:t>
            </a:r>
            <a:r>
              <a:rPr lang="en-US" sz="2800" b="1" dirty="0" err="1">
                <a:solidFill>
                  <a:schemeClr val="bg1"/>
                </a:solidFill>
              </a:rPr>
              <a:t>người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chơi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vào</a:t>
            </a:r>
            <a:r>
              <a:rPr lang="en-US" sz="2800" b="1" dirty="0">
                <a:solidFill>
                  <a:schemeClr val="bg1"/>
                </a:solidFill>
              </a:rPr>
              <a:t> file txt.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2033C-610F-4F3A-8BA7-A95F3913A5DE}"/>
              </a:ext>
            </a:extLst>
          </p:cNvPr>
          <p:cNvSpPr txBox="1"/>
          <p:nvPr/>
        </p:nvSpPr>
        <p:spPr>
          <a:xfrm>
            <a:off x="2617696" y="5039978"/>
            <a:ext cx="3973524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a)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Lưu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trò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 </a:t>
            </a:r>
          </a:p>
        </p:txBody>
      </p:sp>
      <p:pic>
        <p:nvPicPr>
          <p:cNvPr id="9" name="Hình ảnh 13">
            <a:extLst>
              <a:ext uri="{FF2B5EF4-FFF2-40B4-BE49-F238E27FC236}">
                <a16:creationId xmlns:a16="http://schemas.microsoft.com/office/drawing/2014/main" id="{6F7E73EC-2811-4960-B680-9E25469A2A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01558" y="5774549"/>
            <a:ext cx="11369111" cy="44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8848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7841377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Lưu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/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Tải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(Save/Load)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trò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2617696" y="7506472"/>
            <a:ext cx="75215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Lấy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tên</a:t>
            </a:r>
            <a:r>
              <a:rPr lang="en-US" sz="2800" b="1" dirty="0">
                <a:solidFill>
                  <a:schemeClr val="bg1"/>
                </a:solidFill>
              </a:rPr>
              <a:t> file </a:t>
            </a:r>
            <a:r>
              <a:rPr lang="en-US" sz="2800" b="1" dirty="0" err="1">
                <a:solidFill>
                  <a:schemeClr val="bg1"/>
                </a:solidFill>
              </a:rPr>
              <a:t>người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dùng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nhập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và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thêm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đuôi</a:t>
            </a:r>
            <a:r>
              <a:rPr lang="en-US" sz="2800" b="1" dirty="0">
                <a:solidFill>
                  <a:schemeClr val="bg1"/>
                </a:solidFill>
              </a:rPr>
              <a:t> 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2033C-610F-4F3A-8BA7-A95F3913A5DE}"/>
              </a:ext>
            </a:extLst>
          </p:cNvPr>
          <p:cNvSpPr txBox="1"/>
          <p:nvPr/>
        </p:nvSpPr>
        <p:spPr>
          <a:xfrm>
            <a:off x="2617696" y="5039978"/>
            <a:ext cx="359842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b)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Tải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trò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pic>
        <p:nvPicPr>
          <p:cNvPr id="10" name="Hình ảnh 17">
            <a:extLst>
              <a:ext uri="{FF2B5EF4-FFF2-40B4-BE49-F238E27FC236}">
                <a16:creationId xmlns:a16="http://schemas.microsoft.com/office/drawing/2014/main" id="{96A03D21-244D-4473-9EA8-77E6A014EC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94817" y="5778642"/>
            <a:ext cx="6445624" cy="64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37689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7841377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1.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Lưu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/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Tải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(Save/Load)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trò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45966-A4E9-4E54-A09A-481316CCF019}"/>
              </a:ext>
            </a:extLst>
          </p:cNvPr>
          <p:cNvSpPr txBox="1"/>
          <p:nvPr/>
        </p:nvSpPr>
        <p:spPr>
          <a:xfrm>
            <a:off x="2617696" y="7506472"/>
            <a:ext cx="752154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Đọc</a:t>
            </a:r>
            <a:r>
              <a:rPr lang="en-US" sz="2800" dirty="0">
                <a:solidFill>
                  <a:schemeClr val="bg1"/>
                </a:solidFill>
              </a:rPr>
              <a:t> file do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mảng</a:t>
            </a:r>
            <a:r>
              <a:rPr lang="en-US" sz="2800" dirty="0">
                <a:solidFill>
                  <a:schemeClr val="bg1"/>
                </a:solidFill>
              </a:rPr>
              <a:t> 2 </a:t>
            </a:r>
            <a:r>
              <a:rPr lang="en-US" sz="2800" dirty="0" err="1">
                <a:solidFill>
                  <a:schemeClr val="bg1"/>
                </a:solidFill>
              </a:rPr>
              <a:t>chiều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bàn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2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chơi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Khi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tên</a:t>
            </a:r>
            <a:r>
              <a:rPr lang="en-US" sz="2800" dirty="0">
                <a:solidFill>
                  <a:schemeClr val="bg1"/>
                </a:solidFill>
              </a:rPr>
              <a:t> file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bắt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2033C-610F-4F3A-8BA7-A95F3913A5DE}"/>
              </a:ext>
            </a:extLst>
          </p:cNvPr>
          <p:cNvSpPr txBox="1"/>
          <p:nvPr/>
        </p:nvSpPr>
        <p:spPr>
          <a:xfrm>
            <a:off x="2617696" y="5039978"/>
            <a:ext cx="3598421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b)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Tải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trò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chơi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pic>
        <p:nvPicPr>
          <p:cNvPr id="9" name="Hình ảnh 18">
            <a:extLst>
              <a:ext uri="{FF2B5EF4-FFF2-40B4-BE49-F238E27FC236}">
                <a16:creationId xmlns:a16="http://schemas.microsoft.com/office/drawing/2014/main" id="{CC20475D-6C97-406A-BD40-CDCA4830C7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60941" y="5778642"/>
            <a:ext cx="7521547" cy="66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9243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0E7E7-3624-4987-A1E1-3B9A71D5D99B}"/>
              </a:ext>
            </a:extLst>
          </p:cNvPr>
          <p:cNvSpPr txBox="1"/>
          <p:nvPr/>
        </p:nvSpPr>
        <p:spPr>
          <a:xfrm>
            <a:off x="2617696" y="1920718"/>
            <a:ext cx="9134873" cy="153888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II. Chi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tiết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kỹ</a:t>
            </a:r>
            <a:r>
              <a:rPr lang="en-US" sz="10000" spc="-151" dirty="0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 </a:t>
            </a:r>
            <a:r>
              <a:rPr lang="en-US" sz="10000" spc="-151" dirty="0" err="1">
                <a:solidFill>
                  <a:srgbClr val="4BC1EB"/>
                </a:solidFill>
                <a:latin typeface="Fira Sans ExtraBold" panose="020B0903050000020004" pitchFamily="34" charset="0"/>
                <a:ea typeface="Fira Sans ExtraBold" panose="020B0903050000020004" pitchFamily="34" charset="0"/>
              </a:rPr>
              <a:t>thuật</a:t>
            </a:r>
            <a:endParaRPr lang="ru-RU" sz="10000" spc="-151" dirty="0">
              <a:solidFill>
                <a:srgbClr val="4BC1EB"/>
              </a:solidFill>
              <a:latin typeface="Fira Sans ExtraBold" panose="020B0903050000020004" pitchFamily="34" charset="0"/>
              <a:ea typeface="Fira Sans ExtraBold" panose="020B09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792EE-AADA-425F-9820-8E59C1F47A2E}"/>
              </a:ext>
            </a:extLst>
          </p:cNvPr>
          <p:cNvSpPr txBox="1"/>
          <p:nvPr/>
        </p:nvSpPr>
        <p:spPr>
          <a:xfrm>
            <a:off x="2617696" y="3960621"/>
            <a:ext cx="8043740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2.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Nhận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biết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thắng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–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thua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 – </a:t>
            </a:r>
            <a:r>
              <a:rPr lang="en-US" sz="4800" dirty="0" err="1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hoà</a:t>
            </a:r>
            <a:r>
              <a:rPr lang="en-US" sz="4800" dirty="0">
                <a:solidFill>
                  <a:schemeClr val="accent3"/>
                </a:solidFill>
                <a:latin typeface="Fira Sans SemiBold" panose="020B0703050000020004" pitchFamily="34" charset="0"/>
                <a:ea typeface="Fira Sans SemiBold" panose="020B0703050000020004" pitchFamily="34" charset="0"/>
              </a:rPr>
              <a:t>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26F0D3E-C004-4E8D-9237-29106636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7316290"/>
            <a:ext cx="233760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3C732-850B-4590-8603-272C88BD2E44}"/>
              </a:ext>
            </a:extLst>
          </p:cNvPr>
          <p:cNvSpPr txBox="1"/>
          <p:nvPr/>
        </p:nvSpPr>
        <p:spPr>
          <a:xfrm>
            <a:off x="2590641" y="5838962"/>
            <a:ext cx="9161928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Sau </a:t>
            </a:r>
            <a:r>
              <a:rPr lang="en-US" sz="2800" dirty="0" err="1">
                <a:solidFill>
                  <a:schemeClr val="bg1"/>
                </a:solidFill>
              </a:rPr>
              <a:t>mỗi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lượt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testBoard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</a:t>
            </a:r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</a:rPr>
              <a:t>Tại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trí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vừa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đánh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tiến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ngang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hàng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dọc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chéo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phải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chéo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trái</a:t>
            </a:r>
            <a:endParaRPr lang="en-US" sz="2800" dirty="0">
              <a:solidFill>
                <a:schemeClr val="bg1"/>
              </a:solidFill>
            </a:endParaRP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 1 </a:t>
            </a:r>
            <a:r>
              <a:rPr lang="en-US" sz="2800" dirty="0" err="1">
                <a:solidFill>
                  <a:schemeClr val="bg1"/>
                </a:solidFill>
              </a:rPr>
              <a:t>biến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quân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giống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nhau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từng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endParaRPr lang="en-US" sz="2800" dirty="0">
              <a:solidFill>
                <a:schemeClr val="bg1"/>
              </a:solidFill>
            </a:endParaRPr>
          </a:p>
          <a:p>
            <a:pPr lvl="0"/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</a:rPr>
              <a:t>Nếu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trên</a:t>
            </a:r>
            <a:r>
              <a:rPr lang="en-US" sz="2800" dirty="0">
                <a:solidFill>
                  <a:schemeClr val="bg1"/>
                </a:solidFill>
              </a:rPr>
              <a:t> 5 </a:t>
            </a:r>
            <a:r>
              <a:rPr lang="en-US" sz="2800" dirty="0" err="1">
                <a:solidFill>
                  <a:schemeClr val="bg1"/>
                </a:solidFill>
              </a:rPr>
              <a:t>quân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chặn</a:t>
            </a:r>
            <a:r>
              <a:rPr lang="en-US" sz="2800" dirty="0">
                <a:solidFill>
                  <a:schemeClr val="bg1"/>
                </a:solidFill>
              </a:rPr>
              <a:t> 2 </a:t>
            </a:r>
            <a:r>
              <a:rPr lang="en-US" sz="2800" dirty="0" err="1">
                <a:solidFill>
                  <a:schemeClr val="bg1"/>
                </a:solidFill>
              </a:rPr>
              <a:t>đầu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thì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báo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thắng</a:t>
            </a:r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US" sz="2800" dirty="0" err="1">
                <a:solidFill>
                  <a:schemeClr val="bg1"/>
                </a:solidFill>
              </a:rPr>
              <a:t>Trong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mỗi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testBoard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lúc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đầu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hàm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bàn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cờ</a:t>
            </a:r>
            <a:r>
              <a:rPr lang="en-US" sz="2800" dirty="0">
                <a:solidFill>
                  <a:schemeClr val="bg1"/>
                </a:solidFill>
              </a:rPr>
              <a:t> full hay </a:t>
            </a:r>
            <a:r>
              <a:rPr lang="en-US" sz="2800" dirty="0" err="1">
                <a:solidFill>
                  <a:schemeClr val="bg1"/>
                </a:solidFill>
              </a:rPr>
              <a:t>chưa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báo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hòa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lvl="0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4071A-5A35-4ADC-B3B4-C09E18C02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04378" y="5200302"/>
            <a:ext cx="11033215" cy="54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89424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Main">
  <a:themeElements>
    <a:clrScheme name="Simple present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EB"/>
      </a:accent1>
      <a:accent2>
        <a:srgbClr val="C5D620"/>
      </a:accent2>
      <a:accent3>
        <a:srgbClr val="F9A554"/>
      </a:accent3>
      <a:accent4>
        <a:srgbClr val="E36D5F"/>
      </a:accent4>
      <a:accent5>
        <a:srgbClr val="BA3E62"/>
      </a:accent5>
      <a:accent6>
        <a:srgbClr val="8155A2"/>
      </a:accent6>
      <a:hlink>
        <a:srgbClr val="0563C1"/>
      </a:hlink>
      <a:folHlink>
        <a:srgbClr val="954F72"/>
      </a:folHlink>
    </a:clrScheme>
    <a:fontScheme name="Simple theme">
      <a:majorFont>
        <a:latin typeface="Fira Sans ExtraBold"/>
        <a:ea typeface=""/>
        <a:cs typeface=""/>
      </a:majorFont>
      <a:minorFont>
        <a:latin typeface="Fira Sans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" id="{FDC63A8C-D3B8-4A34-9E94-C1354D725DEB}" vid="{76227ED4-8EF9-4666-837A-0F4D570546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6777</TotalTime>
  <Words>1052</Words>
  <Application>Microsoft Office PowerPoint</Application>
  <PresentationFormat>Custom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Constantia</vt:lpstr>
      <vt:lpstr>Fira Sans</vt:lpstr>
      <vt:lpstr>Fira Sans ExtraBold</vt:lpstr>
      <vt:lpstr>Fira Sans Light</vt:lpstr>
      <vt:lpstr>Fira Sans SemiBold</vt:lpstr>
      <vt:lpstr>Times New Roman</vt:lpstr>
      <vt:lpstr>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zhukov@nm.ru</dc:creator>
  <cp:lastModifiedBy>Admin</cp:lastModifiedBy>
  <cp:revision>336</cp:revision>
  <dcterms:created xsi:type="dcterms:W3CDTF">2015-09-30T09:48:45Z</dcterms:created>
  <dcterms:modified xsi:type="dcterms:W3CDTF">2018-11-01T10:35:59Z</dcterms:modified>
</cp:coreProperties>
</file>