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handoutMasterIdLst>
    <p:handoutMasterId r:id="rId15"/>
  </p:handoutMasterIdLst>
  <p:sldIdLst>
    <p:sldId id="384" r:id="rId2"/>
    <p:sldId id="396" r:id="rId3"/>
    <p:sldId id="401" r:id="rId4"/>
    <p:sldId id="404" r:id="rId5"/>
    <p:sldId id="406" r:id="rId6"/>
    <p:sldId id="423" r:id="rId7"/>
    <p:sldId id="425" r:id="rId8"/>
    <p:sldId id="426" r:id="rId9"/>
    <p:sldId id="427" r:id="rId10"/>
    <p:sldId id="430" r:id="rId11"/>
    <p:sldId id="431" r:id="rId12"/>
    <p:sldId id="398" r:id="rId1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89779" autoAdjust="0"/>
  </p:normalViewPr>
  <p:slideViewPr>
    <p:cSldViewPr>
      <p:cViewPr varScale="1">
        <p:scale>
          <a:sx n="76" d="100"/>
          <a:sy n="76" d="100"/>
        </p:scale>
        <p:origin x="17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4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9144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987990"/>
            <a:ext cx="7772400" cy="610820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9360"/>
            <a:ext cx="64008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7" indent="0">
              <a:buNone/>
              <a:defRPr sz="1200"/>
            </a:lvl2pPr>
            <a:lvl3pPr marL="914134" indent="0">
              <a:buNone/>
              <a:defRPr sz="1000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1" indent="0">
              <a:buNone/>
              <a:defRPr sz="900"/>
            </a:lvl7pPr>
            <a:lvl8pPr marL="3199466" indent="0">
              <a:buNone/>
              <a:defRPr sz="900"/>
            </a:lvl8pPr>
            <a:lvl9pPr marL="36565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67" indent="0">
              <a:buNone/>
              <a:defRPr sz="2799"/>
            </a:lvl2pPr>
            <a:lvl3pPr marL="914134" indent="0">
              <a:buNone/>
              <a:defRPr sz="2399"/>
            </a:lvl3pPr>
            <a:lvl4pPr marL="1371200" indent="0">
              <a:buNone/>
              <a:defRPr sz="2000"/>
            </a:lvl4pPr>
            <a:lvl5pPr marL="1828267" indent="0">
              <a:buNone/>
              <a:defRPr sz="2000"/>
            </a:lvl5pPr>
            <a:lvl6pPr marL="2285333" indent="0">
              <a:buNone/>
              <a:defRPr sz="2000"/>
            </a:lvl6pPr>
            <a:lvl7pPr marL="2742401" indent="0">
              <a:buNone/>
              <a:defRPr sz="2000"/>
            </a:lvl7pPr>
            <a:lvl8pPr marL="3199466" indent="0">
              <a:buNone/>
              <a:defRPr sz="2000"/>
            </a:lvl8pPr>
            <a:lvl9pPr marL="36565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67" indent="0">
              <a:buNone/>
              <a:defRPr sz="1200"/>
            </a:lvl2pPr>
            <a:lvl3pPr marL="914134" indent="0">
              <a:buNone/>
              <a:defRPr sz="1000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1" indent="0">
              <a:buNone/>
              <a:defRPr sz="900"/>
            </a:lvl7pPr>
            <a:lvl8pPr marL="3199466" indent="0">
              <a:buNone/>
              <a:defRPr sz="900"/>
            </a:lvl8pPr>
            <a:lvl9pPr marL="36565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1" cy="71596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90600"/>
            <a:ext cx="8229601" cy="508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43"/>
            <a:ext cx="5029200" cy="711081"/>
          </a:xfrm>
        </p:spPr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2500" y="6356355"/>
            <a:ext cx="5715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05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10226" y="362139"/>
            <a:ext cx="30861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4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7" indent="0">
              <a:buNone/>
              <a:defRPr sz="2000" b="1"/>
            </a:lvl2pPr>
            <a:lvl3pPr marL="914134" indent="0">
              <a:buNone/>
              <a:defRPr sz="1799" b="1"/>
            </a:lvl3pPr>
            <a:lvl4pPr marL="1371200" indent="0">
              <a:buNone/>
              <a:defRPr sz="1600" b="1"/>
            </a:lvl4pPr>
            <a:lvl5pPr marL="1828267" indent="0">
              <a:buNone/>
              <a:defRPr sz="1600" b="1"/>
            </a:lvl5pPr>
            <a:lvl6pPr marL="2285333" indent="0">
              <a:buNone/>
              <a:defRPr sz="1600" b="1"/>
            </a:lvl6pPr>
            <a:lvl7pPr marL="2742401" indent="0">
              <a:buNone/>
              <a:defRPr sz="1600" b="1"/>
            </a:lvl7pPr>
            <a:lvl8pPr marL="3199466" indent="0">
              <a:buNone/>
              <a:defRPr sz="1600" b="1"/>
            </a:lvl8pPr>
            <a:lvl9pPr marL="36565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7" indent="0">
              <a:buNone/>
              <a:defRPr sz="2000" b="1"/>
            </a:lvl2pPr>
            <a:lvl3pPr marL="914134" indent="0">
              <a:buNone/>
              <a:defRPr sz="1799" b="1"/>
            </a:lvl3pPr>
            <a:lvl4pPr marL="1371200" indent="0">
              <a:buNone/>
              <a:defRPr sz="1600" b="1"/>
            </a:lvl4pPr>
            <a:lvl5pPr marL="1828267" indent="0">
              <a:buNone/>
              <a:defRPr sz="1600" b="1"/>
            </a:lvl5pPr>
            <a:lvl6pPr marL="2285333" indent="0">
              <a:buNone/>
              <a:defRPr sz="1600" b="1"/>
            </a:lvl6pPr>
            <a:lvl7pPr marL="2742401" indent="0">
              <a:buNone/>
              <a:defRPr sz="1600" b="1"/>
            </a:lvl7pPr>
            <a:lvl8pPr marL="3199466" indent="0">
              <a:buNone/>
              <a:defRPr sz="1600" b="1"/>
            </a:lvl8pPr>
            <a:lvl9pPr marL="36565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1" cy="71596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1" cy="71596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90600"/>
            <a:ext cx="8229601" cy="508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1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1"/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4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1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</p:sldLayoutIdLst>
  <p:txStyles>
    <p:titleStyle>
      <a:lvl1pPr algn="l" defTabSz="914134" rtl="0" eaLnBrk="1" latinLnBrk="0" hangingPunct="1">
        <a:spcBef>
          <a:spcPct val="0"/>
        </a:spcBef>
        <a:buNone/>
        <a:defRPr sz="23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914134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733" indent="-285667" algn="l" defTabSz="914134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666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734" indent="-228534" algn="l" defTabSz="91413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6800" indent="-228534" algn="l" defTabSz="91413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3867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1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4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14400"/>
            <a:ext cx="2438400" cy="2949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4419600"/>
            <a:ext cx="8123112" cy="21236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DVN - Fredoka" pitchFamily="2" charset="-79"/>
                <a:cs typeface="DVN - Fredoka" pitchFamily="2" charset="-79"/>
              </a:rPr>
              <a:t>ỨNG DỤNG GITHUB TRONG QUẢN LÝ SOURCE CODE 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DVN - Fredoka" pitchFamily="2" charset="-79"/>
                <a:cs typeface="DVN - Fredoka" pitchFamily="2" charset="-79"/>
              </a:rPr>
              <a:t>VÀ LÀM VIỆC NHÓM</a:t>
            </a:r>
            <a:endParaRPr lang="vi-VN" sz="4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DVN - Fredoka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7F440-4A97-D30D-C99C-98FCF225BF02}"/>
              </a:ext>
            </a:extLst>
          </p:cNvPr>
          <p:cNvSpPr txBox="1"/>
          <p:nvPr/>
        </p:nvSpPr>
        <p:spPr>
          <a:xfrm>
            <a:off x="152400" y="17490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DVN - Fredoka" pitchFamily="2" charset="-79"/>
                <a:cs typeface="DVN - Fredoka" pitchFamily="2" charset="-79"/>
              </a:rPr>
              <a:t>H</a:t>
            </a:r>
            <a:r>
              <a:rPr lang="en-US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o</a:t>
            </a:r>
            <a:r>
              <a:rPr lang="en-US" dirty="0">
                <a:solidFill>
                  <a:srgbClr val="7030A0"/>
                </a:solidFill>
                <a:latin typeface="DVN - Fredoka" pitchFamily="2" charset="-79"/>
                <a:cs typeface="DVN - Fredoka" pitchFamily="2" charset="-79"/>
              </a:rPr>
              <a:t>à</a:t>
            </a:r>
            <a:r>
              <a:rPr lang="en-US" dirty="0">
                <a:solidFill>
                  <a:srgbClr val="FFFF00"/>
                </a:solidFill>
                <a:latin typeface="DVN - Fredoka" pitchFamily="2" charset="-79"/>
                <a:cs typeface="DVN - Fredoka" pitchFamily="2" charset="-79"/>
              </a:rPr>
              <a:t>n</a:t>
            </a:r>
            <a:r>
              <a:rPr lang="en-US" dirty="0">
                <a:solidFill>
                  <a:srgbClr val="00B050"/>
                </a:solidFill>
                <a:latin typeface="DVN - Fredoka" pitchFamily="2" charset="-79"/>
                <a:cs typeface="DVN - Fredoka" pitchFamily="2" charset="-79"/>
              </a:rPr>
              <a:t>g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>
                <a:solidFill>
                  <a:srgbClr val="00B0F0"/>
                </a:solidFill>
                <a:latin typeface="DVN - Fredoka" pitchFamily="2" charset="-79"/>
                <a:cs typeface="DVN - Fredoka" pitchFamily="2" charset="-79"/>
              </a:rPr>
              <a:t>T</a:t>
            </a:r>
            <a:r>
              <a:rPr lang="en-US" dirty="0">
                <a:solidFill>
                  <a:srgbClr val="FFC000"/>
                </a:solidFill>
                <a:latin typeface="DVN - Fredoka" pitchFamily="2" charset="-79"/>
                <a:cs typeface="DVN - Fredoka" pitchFamily="2" charset="-79"/>
              </a:rPr>
              <a:t>r</a:t>
            </a:r>
            <a:r>
              <a:rPr lang="en-US" dirty="0">
                <a:solidFill>
                  <a:srgbClr val="7030A0"/>
                </a:solidFill>
                <a:latin typeface="DVN - Fredoka" pitchFamily="2" charset="-79"/>
                <a:cs typeface="DVN - Fredoka" pitchFamily="2" charset="-79"/>
              </a:rPr>
              <a:t>ầ</a:t>
            </a:r>
            <a:r>
              <a:rPr lang="en-US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>
                <a:solidFill>
                  <a:srgbClr val="FFFF00"/>
                </a:solidFill>
                <a:latin typeface="DVN - Fredoka" pitchFamily="2" charset="-79"/>
                <a:cs typeface="DVN - Fredoka" pitchFamily="2" charset="-79"/>
              </a:rPr>
              <a:t>V</a:t>
            </a:r>
            <a:r>
              <a:rPr lang="en-US" dirty="0">
                <a:solidFill>
                  <a:schemeClr val="accent2"/>
                </a:solidFill>
                <a:latin typeface="DVN - Fredoka" pitchFamily="2" charset="-79"/>
                <a:cs typeface="DVN - Fredoka" pitchFamily="2" charset="-79"/>
              </a:rPr>
              <a:t>ă</a:t>
            </a:r>
            <a:r>
              <a:rPr lang="en-US" dirty="0">
                <a:solidFill>
                  <a:srgbClr val="00B050"/>
                </a:solidFill>
                <a:latin typeface="DVN - Fredoka" pitchFamily="2" charset="-79"/>
                <a:cs typeface="DVN - Fredoka" pitchFamily="2" charset="-79"/>
              </a:rPr>
              <a:t>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>
                <a:solidFill>
                  <a:srgbClr val="92D050"/>
                </a:solidFill>
                <a:latin typeface="DVN - Fredoka" pitchFamily="2" charset="-79"/>
                <a:cs typeface="DVN - Fredoka" pitchFamily="2" charset="-79"/>
              </a:rPr>
              <a:t>H</a:t>
            </a:r>
            <a:r>
              <a:rPr lang="en-US" dirty="0">
                <a:solidFill>
                  <a:srgbClr val="FF00FF"/>
                </a:solidFill>
                <a:latin typeface="DVN - Fredoka" pitchFamily="2" charset="-79"/>
                <a:cs typeface="DVN - Fredoka" pitchFamily="2" charset="-79"/>
              </a:rPr>
              <a:t>i</a:t>
            </a:r>
            <a:r>
              <a:rPr lang="en-US" dirty="0">
                <a:solidFill>
                  <a:srgbClr val="FFC000"/>
                </a:solidFill>
                <a:latin typeface="DVN - Fredoka" pitchFamily="2" charset="-79"/>
                <a:cs typeface="DVN - Fredoka" pitchFamily="2" charset="-79"/>
              </a:rPr>
              <a:t>ế</a:t>
            </a:r>
            <a:r>
              <a:rPr lang="en-US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939309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32" y="457200"/>
            <a:ext cx="705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5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Tổng</a:t>
            </a:r>
            <a:r>
              <a:rPr lang="en-US" sz="5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Quan</a:t>
            </a:r>
            <a:r>
              <a:rPr lang="en-US" sz="5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Về</a:t>
            </a:r>
            <a:r>
              <a:rPr lang="en-US" sz="5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GitHub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6598" y="1809242"/>
            <a:ext cx="8110202" cy="35352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grpSp>
        <p:nvGrpSpPr>
          <p:cNvPr id="24" name="Group 23"/>
          <p:cNvGrpSpPr/>
          <p:nvPr/>
        </p:nvGrpSpPr>
        <p:grpSpPr>
          <a:xfrm>
            <a:off x="1001161" y="2237761"/>
            <a:ext cx="3661190" cy="475928"/>
            <a:chOff x="1332052" y="1840264"/>
            <a:chExt cx="4882847" cy="634736"/>
          </a:xfrm>
        </p:grpSpPr>
        <p:sp>
          <p:nvSpPr>
            <p:cNvPr id="25" name="Oval 24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52963" y="1840264"/>
              <a:ext cx="3961936" cy="61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Giới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thiệu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về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GitHub</a:t>
              </a:r>
            </a:p>
          </p:txBody>
        </p:sp>
      </p:grpSp>
      <p:sp>
        <p:nvSpPr>
          <p:cNvPr id="38" name="L-Shape 37"/>
          <p:cNvSpPr/>
          <p:nvPr/>
        </p:nvSpPr>
        <p:spPr>
          <a:xfrm rot="19005742">
            <a:off x="1065063" y="2272208"/>
            <a:ext cx="512430" cy="275924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grpSp>
        <p:nvGrpSpPr>
          <p:cNvPr id="20" name="Group 19"/>
          <p:cNvGrpSpPr/>
          <p:nvPr/>
        </p:nvGrpSpPr>
        <p:grpSpPr>
          <a:xfrm>
            <a:off x="1001161" y="2980570"/>
            <a:ext cx="6763001" cy="1200329"/>
            <a:chOff x="1332052" y="1840264"/>
            <a:chExt cx="9019663" cy="1600856"/>
          </a:xfrm>
        </p:grpSpPr>
        <p:sp>
          <p:nvSpPr>
            <p:cNvPr id="21" name="Oval 20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2963" y="1840264"/>
              <a:ext cx="8098752" cy="1600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Hướng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dẫn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cách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quản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lý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và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làm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việc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nhóm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trên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github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VN - Fredoka" pitchFamily="2" charset="-79"/>
                <a:cs typeface="DVN - Fredoka" pitchFamily="2" charset="-79"/>
              </a:endParaRP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27" name="L-Shape 26"/>
          <p:cNvSpPr/>
          <p:nvPr/>
        </p:nvSpPr>
        <p:spPr>
          <a:xfrm rot="19005742">
            <a:off x="1065063" y="3015017"/>
            <a:ext cx="512430" cy="275924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395494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357" y="2829213"/>
            <a:ext cx="67072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Demo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Hướng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Dẫn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Làm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Việc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Nhóm</a:t>
            </a:r>
            <a:endParaRPr lang="en-US" sz="3400" b="1" dirty="0">
              <a:solidFill>
                <a:schemeClr val="tx2"/>
              </a:solidFill>
              <a:latin typeface="DVN - Fredoka" pitchFamily="2" charset="-79"/>
              <a:cs typeface="DVN - 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140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3" y="1295400"/>
            <a:ext cx="793633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onut 76"/>
          <p:cNvSpPr/>
          <p:nvPr/>
        </p:nvSpPr>
        <p:spPr>
          <a:xfrm>
            <a:off x="383727" y="2342772"/>
            <a:ext cx="2639642" cy="2639642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78" name="Donut 77"/>
          <p:cNvSpPr/>
          <p:nvPr/>
        </p:nvSpPr>
        <p:spPr>
          <a:xfrm>
            <a:off x="240015" y="2211451"/>
            <a:ext cx="2903607" cy="2903607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085689" y="1954832"/>
            <a:ext cx="5330392" cy="841347"/>
            <a:chOff x="4113734" y="1462930"/>
            <a:chExt cx="7109040" cy="1122088"/>
          </a:xfrm>
        </p:grpSpPr>
        <p:sp>
          <p:nvSpPr>
            <p:cNvPr id="80" name="Rectangle 79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86399" y="1732975"/>
              <a:ext cx="5736375" cy="6157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Tổng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Quan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Về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Git</a:t>
              </a: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3986" tIns="68562" rIns="53986" bIns="68562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32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60365" y="3290228"/>
            <a:ext cx="5274750" cy="846761"/>
            <a:chOff x="4878898" y="3243971"/>
            <a:chExt cx="7033000" cy="1129014"/>
          </a:xfrm>
        </p:grpSpPr>
        <p:sp>
          <p:nvSpPr>
            <p:cNvPr id="84" name="Rectangle 83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74398" y="3529961"/>
              <a:ext cx="4496183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Tổng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Quan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Về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GitHub</a:t>
              </a: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3986" tIns="68562" rIns="53986" bIns="68562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32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74200" y="4617895"/>
            <a:ext cx="5341881" cy="844226"/>
            <a:chOff x="4097345" y="5014193"/>
            <a:chExt cx="7122507" cy="1125634"/>
          </a:xfrm>
        </p:grpSpPr>
        <p:sp>
          <p:nvSpPr>
            <p:cNvPr id="88" name="Rectangle 87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92845" y="5296802"/>
              <a:ext cx="5627007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Ứng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dụng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vào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làm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việc</a:t>
              </a:r>
              <a:r>
                <a:rPr lang="en-US" dirty="0"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latin typeface="DVN - Fredoka" pitchFamily="2" charset="-79"/>
                  <a:cs typeface="DVN - Fredoka" pitchFamily="2" charset="-79"/>
                </a:rPr>
                <a:t>nhóm</a:t>
              </a:r>
              <a:endParaRPr lang="en-US" dirty="0"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3986" tIns="68562" rIns="53986" bIns="68562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32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988075" y="457200"/>
            <a:ext cx="31678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Nội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Dung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Chính</a:t>
            </a:r>
            <a:endParaRPr lang="en-US" sz="3400" b="1" dirty="0">
              <a:solidFill>
                <a:schemeClr val="tx2"/>
              </a:solidFill>
              <a:latin typeface="DVN - Fredoka" pitchFamily="2" charset="-79"/>
              <a:cs typeface="DVN - Fredoka" pitchFamily="2" charset="-79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9" y="2868075"/>
            <a:ext cx="2292738" cy="20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3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799"/>
            <a:ext cx="7887954" cy="4119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6329" y="457200"/>
            <a:ext cx="3751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Git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ra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đời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khi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nào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57400"/>
            <a:ext cx="1879499" cy="187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6225" y="2584101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Năm 2005</a:t>
            </a:r>
            <a:endParaRPr lang="vi-VN" sz="5400" dirty="0">
              <a:solidFill>
                <a:schemeClr val="tx2"/>
              </a:solidFill>
              <a:latin typeface="Arial" panose="020B0604020202020204" pitchFamily="34" charset="0"/>
              <a:cs typeface="DVN - 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53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914" y="457200"/>
            <a:ext cx="44101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Ai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là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người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tạo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ra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nó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CF6AE9-50BD-9666-3AB6-F4BAE160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66850"/>
            <a:ext cx="5715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1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914" y="457200"/>
            <a:ext cx="44101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Ai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là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người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tạo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ra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nó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48" y="1600200"/>
            <a:ext cx="4558072" cy="455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38453" cy="13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32" y="457200"/>
            <a:ext cx="705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5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Tổng</a:t>
            </a:r>
            <a:r>
              <a:rPr lang="en-US" sz="5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Quan</a:t>
            </a:r>
            <a:r>
              <a:rPr lang="en-US" sz="5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Về</a:t>
            </a:r>
            <a:r>
              <a:rPr lang="en-US" sz="5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GitHub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6598" y="1809242"/>
            <a:ext cx="8110202" cy="35352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01161" y="2237761"/>
            <a:ext cx="3661190" cy="475928"/>
            <a:chOff x="1332052" y="1840264"/>
            <a:chExt cx="4882847" cy="634736"/>
          </a:xfrm>
        </p:grpSpPr>
        <p:sp>
          <p:nvSpPr>
            <p:cNvPr id="25" name="Oval 24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52963" y="1840264"/>
              <a:ext cx="3961936" cy="61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Giới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thiệu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về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GitHub</a:t>
              </a:r>
            </a:p>
          </p:txBody>
        </p:sp>
      </p:grpSp>
      <p:sp>
        <p:nvSpPr>
          <p:cNvPr id="38" name="L-Shape 37"/>
          <p:cNvSpPr/>
          <p:nvPr/>
        </p:nvSpPr>
        <p:spPr>
          <a:xfrm rot="19005742">
            <a:off x="1065063" y="2272208"/>
            <a:ext cx="512430" cy="275924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grpSp>
        <p:nvGrpSpPr>
          <p:cNvPr id="20" name="Group 19"/>
          <p:cNvGrpSpPr/>
          <p:nvPr/>
        </p:nvGrpSpPr>
        <p:grpSpPr>
          <a:xfrm>
            <a:off x="1001161" y="2980571"/>
            <a:ext cx="6806282" cy="475929"/>
            <a:chOff x="1332052" y="1840263"/>
            <a:chExt cx="9077385" cy="634737"/>
          </a:xfrm>
        </p:grpSpPr>
        <p:sp>
          <p:nvSpPr>
            <p:cNvPr id="21" name="Oval 20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2963" y="1840263"/>
              <a:ext cx="8156474" cy="61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Hướng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dẫn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cách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làm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việc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nhóm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trên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VN - Fredoka" pitchFamily="2" charset="-79"/>
                  <a:cs typeface="DVN - Fredoka" pitchFamily="2" charset="-79"/>
                </a:rPr>
                <a:t>github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VN - Fredoka" pitchFamily="2" charset="-79"/>
                <a:cs typeface="DVN - Fredoka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424" y="457200"/>
            <a:ext cx="31951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GitHub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là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gì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44240"/>
            <a:ext cx="2239433" cy="27432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050622" y="1561595"/>
            <a:ext cx="5862155" cy="4038600"/>
          </a:xfrm>
          <a:prstGeom prst="wedgeRoundRectCallout">
            <a:avLst>
              <a:gd name="adj1" fmla="val -65746"/>
              <a:gd name="adj2" fmla="val -1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3531268" y="2098211"/>
            <a:ext cx="5636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Là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một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dịch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vụ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lưu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trữ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dựa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trên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web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cho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các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dự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án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phát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triển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phần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mềm</a:t>
            </a:r>
            <a:r>
              <a:rPr lang="en-US" sz="2800" dirty="0"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sử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dụng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các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hệ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thống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kiểm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soát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phiên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latin typeface="DVN - Fredoka" pitchFamily="2" charset="-79"/>
                <a:cs typeface="DVN - Fredoka" pitchFamily="2" charset="-79"/>
              </a:rPr>
              <a:t>bản</a:t>
            </a:r>
            <a:r>
              <a:rPr lang="en-US" sz="2800" dirty="0">
                <a:latin typeface="DVN - Fredoka" pitchFamily="2" charset="-79"/>
                <a:cs typeface="DVN - Fredoka" pitchFamily="2" charset="-79"/>
              </a:rPr>
              <a:t> Git.</a:t>
            </a:r>
            <a:endParaRPr lang="vi-VN" sz="2800" dirty="0">
              <a:cs typeface="DVN - Fredoka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8C28A-CBC1-6161-AF85-66103B99694C}"/>
              </a:ext>
            </a:extLst>
          </p:cNvPr>
          <p:cNvSpPr txBox="1"/>
          <p:nvPr/>
        </p:nvSpPr>
        <p:spPr>
          <a:xfrm>
            <a:off x="3733800" y="213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VN - Fredoka" pitchFamily="2" charset="-79"/>
                <a:cs typeface="DVN - Fredoka" pitchFamily="2" charset="-79"/>
              </a:rPr>
              <a:t>Git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promax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F8A35-6EC0-96BC-88A6-CE82164DC840}"/>
              </a:ext>
            </a:extLst>
          </p:cNvPr>
          <p:cNvSpPr txBox="1"/>
          <p:nvPr/>
        </p:nvSpPr>
        <p:spPr>
          <a:xfrm>
            <a:off x="4381500" y="1682713"/>
            <a:ext cx="72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801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3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896" y="457200"/>
            <a:ext cx="78422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3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974424" y="1409700"/>
            <a:ext cx="5862155" cy="4038600"/>
          </a:xfrm>
          <a:prstGeom prst="wedgeRoundRectCallout">
            <a:avLst>
              <a:gd name="adj1" fmla="val -65746"/>
              <a:gd name="adj2" fmla="val -1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2" y="1981200"/>
            <a:ext cx="5410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VN - Fredoka" pitchFamily="2" charset="-79"/>
                <a:cs typeface="DVN - Fredoka" pitchFamily="2" charset="-79"/>
              </a:rPr>
              <a:t> 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Github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hiện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có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2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loại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tài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khoản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dirty="0">
              <a:cs typeface="DVN - Fredoka" pitchFamily="2" charset="-79"/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DVN - Fredoka" pitchFamily="2" charset="-79"/>
                <a:cs typeface="DVN - Fredoka" pitchFamily="2" charset="-79"/>
              </a:rPr>
              <a:t>Tài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khoản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trả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phí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dành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cho</a:t>
            </a:r>
            <a:r>
              <a:rPr lang="vi-VN" dirty="0"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doanh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nghiệp</a:t>
            </a:r>
            <a:r>
              <a:rPr lang="vi-VN" dirty="0">
                <a:cs typeface="DVN - Fredoka" pitchFamily="2" charset="-79"/>
              </a:rPr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en-US" dirty="0">
              <a:latin typeface="DVN - Fredoka" pitchFamily="2" charset="-79"/>
              <a:cs typeface="DVN - Fredoka" pitchFamily="2" charset="-79"/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DVN - Fredoka" pitchFamily="2" charset="-79"/>
                <a:cs typeface="DVN - Fredoka" pitchFamily="2" charset="-79"/>
              </a:rPr>
              <a:t>Tài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khoản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miễn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phí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dành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cho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các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dự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án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mã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nguồn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mở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.</a:t>
            </a:r>
            <a:endParaRPr lang="vi-VN" dirty="0">
              <a:cs typeface="DVN - Fredoka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57600"/>
            <a:ext cx="2412603" cy="24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051" y="457200"/>
            <a:ext cx="5113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595"/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Số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người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sử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dụng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GitHub </a:t>
            </a:r>
          </a:p>
          <a:p>
            <a:pPr algn="ctr" defTabSz="685595"/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hiện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tại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là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bao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400" b="1" dirty="0" err="1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nhiêu</a:t>
            </a:r>
            <a:r>
              <a:rPr lang="en-US" sz="3400" b="1" dirty="0">
                <a:solidFill>
                  <a:schemeClr val="tx2"/>
                </a:solidFill>
                <a:latin typeface="DVN - Fredoka" pitchFamily="2" charset="-79"/>
                <a:cs typeface="DVN - Fredoka" pitchFamily="2" charset="-79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625" y="2895600"/>
            <a:ext cx="876874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VN - Fredoka" pitchFamily="2" charset="-79"/>
                <a:cs typeface="DVN - Fredoka" pitchFamily="2" charset="-79"/>
              </a:rPr>
              <a:t>100 </a:t>
            </a:r>
            <a:r>
              <a:rPr lang="en-US" sz="4000" dirty="0" err="1">
                <a:latin typeface="DVN - Fredoka" pitchFamily="2" charset="-79"/>
                <a:cs typeface="DVN - Fredoka" pitchFamily="2" charset="-79"/>
              </a:rPr>
              <a:t>triệu</a:t>
            </a:r>
            <a:r>
              <a:rPr lang="en-US" sz="4000" dirty="0">
                <a:latin typeface="DVN - Fredoka" pitchFamily="2" charset="-79"/>
                <a:cs typeface="DVN - Fredoka" pitchFamily="2" charset="-79"/>
              </a:rPr>
              <a:t> (</a:t>
            </a:r>
            <a:r>
              <a:rPr lang="en-US" sz="4000" dirty="0" err="1">
                <a:latin typeface="DVN - Fredoka" pitchFamily="2" charset="-79"/>
                <a:cs typeface="DVN - Fredoka" pitchFamily="2" charset="-79"/>
              </a:rPr>
              <a:t>tính</a:t>
            </a:r>
            <a:r>
              <a:rPr lang="en-US" sz="40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4000" dirty="0" err="1">
                <a:latin typeface="DVN - Fredoka" pitchFamily="2" charset="-79"/>
                <a:cs typeface="DVN - Fredoka" pitchFamily="2" charset="-79"/>
              </a:rPr>
              <a:t>đến</a:t>
            </a:r>
            <a:r>
              <a:rPr lang="en-US" sz="40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4000" dirty="0" err="1">
                <a:latin typeface="DVN - Fredoka" pitchFamily="2" charset="-79"/>
                <a:cs typeface="DVN - Fredoka" pitchFamily="2" charset="-79"/>
              </a:rPr>
              <a:t>tháng</a:t>
            </a:r>
            <a:r>
              <a:rPr lang="en-US" sz="4000" dirty="0">
                <a:latin typeface="DVN - Fredoka" pitchFamily="2" charset="-79"/>
                <a:cs typeface="DVN - Fredoka" pitchFamily="2" charset="-79"/>
              </a:rPr>
              <a:t> 1 </a:t>
            </a:r>
            <a:r>
              <a:rPr lang="en-US" sz="4000" dirty="0" err="1">
                <a:latin typeface="DVN - Fredoka" pitchFamily="2" charset="-79"/>
                <a:cs typeface="DVN - Fredoka" pitchFamily="2" charset="-79"/>
              </a:rPr>
              <a:t>năm</a:t>
            </a:r>
            <a:r>
              <a:rPr lang="en-US" sz="4000" dirty="0">
                <a:latin typeface="DVN - Fredoka" pitchFamily="2" charset="-79"/>
                <a:cs typeface="DVN - Fredoka" pitchFamily="2" charset="-79"/>
              </a:rPr>
              <a:t> 2023)</a:t>
            </a:r>
            <a:endParaRPr lang="vi-VN" sz="4000" dirty="0">
              <a:cs typeface="DVN - Fredoka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852" y="5334000"/>
            <a:ext cx="5322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-&gt; Code host </a:t>
            </a:r>
            <a:r>
              <a:rPr lang="en-US" sz="30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lớn</a:t>
            </a:r>
            <a:r>
              <a:rPr lang="en-US" sz="30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nhất</a:t>
            </a:r>
            <a:r>
              <a:rPr lang="en-US" sz="30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thế</a:t>
            </a:r>
            <a:r>
              <a:rPr lang="en-US" sz="30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giới</a:t>
            </a:r>
            <a:endParaRPr lang="vi-VN" sz="3000" dirty="0">
              <a:solidFill>
                <a:srgbClr val="FF0000"/>
              </a:solidFill>
              <a:cs typeface="DVN - 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7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14529</TotalTime>
  <Words>214</Words>
  <Application>Microsoft Office PowerPoint</Application>
  <PresentationFormat>On-screen Show (4:3)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DVN - Fredoka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Hoàng Trần Văn Hiếu</cp:lastModifiedBy>
  <cp:revision>359</cp:revision>
  <dcterms:created xsi:type="dcterms:W3CDTF">2013-09-12T13:05:01Z</dcterms:created>
  <dcterms:modified xsi:type="dcterms:W3CDTF">2023-10-17T11:05:27Z</dcterms:modified>
  <cp:category>Presentations, Business Presentations, Free PowerPoint Templates</cp:category>
  <cp:contentStatus>Template</cp:contentStatus>
</cp:coreProperties>
</file>