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handoutMasterIdLst>
    <p:handoutMasterId r:id="rId46"/>
  </p:handoutMasterIdLst>
  <p:sldIdLst>
    <p:sldId id="256" r:id="rId2"/>
    <p:sldId id="257" r:id="rId3"/>
    <p:sldId id="370" r:id="rId4"/>
    <p:sldId id="371" r:id="rId5"/>
    <p:sldId id="374" r:id="rId6"/>
    <p:sldId id="373" r:id="rId7"/>
    <p:sldId id="375" r:id="rId8"/>
    <p:sldId id="376" r:id="rId9"/>
    <p:sldId id="377" r:id="rId10"/>
    <p:sldId id="378" r:id="rId11"/>
    <p:sldId id="379" r:id="rId12"/>
    <p:sldId id="380" r:id="rId13"/>
    <p:sldId id="381" r:id="rId14"/>
    <p:sldId id="382" r:id="rId15"/>
    <p:sldId id="384" r:id="rId16"/>
    <p:sldId id="385" r:id="rId17"/>
    <p:sldId id="386" r:id="rId18"/>
    <p:sldId id="387" r:id="rId19"/>
    <p:sldId id="388" r:id="rId20"/>
    <p:sldId id="389" r:id="rId21"/>
    <p:sldId id="395" r:id="rId22"/>
    <p:sldId id="392" r:id="rId23"/>
    <p:sldId id="393" r:id="rId24"/>
    <p:sldId id="390" r:id="rId25"/>
    <p:sldId id="391" r:id="rId26"/>
    <p:sldId id="394" r:id="rId27"/>
    <p:sldId id="258" r:id="rId28"/>
    <p:sldId id="356" r:id="rId29"/>
    <p:sldId id="358" r:id="rId30"/>
    <p:sldId id="359" r:id="rId31"/>
    <p:sldId id="357" r:id="rId32"/>
    <p:sldId id="360" r:id="rId33"/>
    <p:sldId id="361" r:id="rId34"/>
    <p:sldId id="362" r:id="rId35"/>
    <p:sldId id="363" r:id="rId36"/>
    <p:sldId id="355" r:id="rId37"/>
    <p:sldId id="364" r:id="rId38"/>
    <p:sldId id="365" r:id="rId39"/>
    <p:sldId id="366" r:id="rId40"/>
    <p:sldId id="367" r:id="rId41"/>
    <p:sldId id="369" r:id="rId42"/>
    <p:sldId id="383" r:id="rId43"/>
    <p:sldId id="328"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86" autoAdjust="0"/>
  </p:normalViewPr>
  <p:slideViewPr>
    <p:cSldViewPr snapToGrid="0">
      <p:cViewPr varScale="1">
        <p:scale>
          <a:sx n="65" d="100"/>
          <a:sy n="65" d="100"/>
        </p:scale>
        <p:origin x="912" y="60"/>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8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1/10/2024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879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335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8759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910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9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JavaScript was initially developed by Brendan Eich at Netscape Communications in the mid-1990s. It was created to add interactivity to web pages and was originally named "LiveScript." Later, it was renamed to "JavaScript" to leverage the popularity of Java. </a:t>
            </a:r>
          </a:p>
          <a:p>
            <a:r>
              <a:rPr lang="en-US"/>
              <a:t>Standardization Efforts: As JavaScript gained widespread adoption, there was a need for standardization to ensure its compatibility across different platforms and implementations. This led to the formation of the European Computer Manufacturers Association (ECMA) in 1994, which took up the task of standardizing JavaScript. </a:t>
            </a:r>
          </a:p>
          <a:p>
            <a:r>
              <a:rPr lang="en-US"/>
              <a:t>ECMAScript 1: In June 1997, the first edition of the ECMAScript standard, officially known as ECMAScript 1, was released. It was based on JavaScript 1.1 and provided the core syntax and semantics of the language. </a:t>
            </a:r>
          </a:p>
          <a:p>
            <a:r>
              <a:rPr lang="en-US"/>
              <a:t>ECMAScript 2 and 3: ECMAScript 2 was released in June 1998, introducing minor changes and clarifications. ECMAScript 3, released in December 1999, brought significant improvements to the language, including regular expressions, try/catch exception handling, and more. ECMAScript 4 (Abandoned): Work began on ECMAScript 4 with ambitious plans for major language enhancements. However, due to disagreements and concerns about backward compatibility, ECMAScript 4 was eventually abandoned. ECMAScript 5: In December 2009, ECMAScript 5 was released, providing substantial updates to the language. It introduced features such as strict mode, JSON support, array methods (e.g., forEach, map, reduce), and improved property handling. ECMAScript 6 (ES6) and Beyond: ECMAScript 6, released in June 2015, brought significant changes and introduced many new features, such as arrow functions, classes, modules, promises, and enhanced syntax. Since then, ECMAScript has adopted a yearly release cycle, introducing new features and improvements with each version.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471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a:solidFill>
                  <a:srgbClr val="050E17"/>
                </a:solidFill>
                <a:effectLst/>
                <a:latin typeface="-apple-system"/>
              </a:rPr>
              <a:t>Arrow Functions: Arrow functions provide a more concise syntax for writing functions, with implicit return and lexical scoping of this. They are especially useful for writing shorter and cleaner code.</a:t>
            </a:r>
          </a:p>
          <a:p>
            <a:pPr algn="l">
              <a:buFont typeface="+mj-lt"/>
              <a:buAutoNum type="arabicPeriod"/>
            </a:pPr>
            <a:r>
              <a:rPr lang="en-US" b="0" i="0">
                <a:solidFill>
                  <a:srgbClr val="050E17"/>
                </a:solidFill>
                <a:effectLst/>
                <a:latin typeface="-apple-system"/>
              </a:rPr>
              <a:t>Template Literals: Template literals allow for more flexible string interpolation and multiline strings. They support embedded expressions and can be used to create dynamic and readable strings.</a:t>
            </a:r>
          </a:p>
          <a:p>
            <a:pPr algn="l">
              <a:buFont typeface="+mj-lt"/>
              <a:buAutoNum type="arabicPeriod"/>
            </a:pPr>
            <a:r>
              <a:rPr lang="en-US" b="0" i="0">
                <a:solidFill>
                  <a:srgbClr val="050E17"/>
                </a:solidFill>
                <a:effectLst/>
                <a:latin typeface="-apple-system"/>
              </a:rPr>
              <a:t>Destructuring Assignment: Destructuring assignment allows for extracting values from arrays or objects into individual variables. It simplifies the process of accessing and working with complex data structures.</a:t>
            </a:r>
          </a:p>
          <a:p>
            <a:pPr algn="l">
              <a:buFont typeface="+mj-lt"/>
              <a:buAutoNum type="arabicPeriod"/>
            </a:pPr>
            <a:r>
              <a:rPr lang="en-US" b="0" i="0">
                <a:solidFill>
                  <a:srgbClr val="050E17"/>
                </a:solidFill>
                <a:effectLst/>
                <a:latin typeface="-apple-system"/>
              </a:rPr>
              <a:t>Classes: ES6 introduces class syntax, making it easier to work with object-oriented programming (OOP) patterns in JavaScript. Classes provide a more familiar and structured way to define objects and their behavior.</a:t>
            </a:r>
          </a:p>
          <a:p>
            <a:pPr algn="l">
              <a:buFont typeface="+mj-lt"/>
              <a:buAutoNum type="arabicPeriod"/>
            </a:pPr>
            <a:r>
              <a:rPr lang="en-US" b="0" i="0">
                <a:solidFill>
                  <a:srgbClr val="050E17"/>
                </a:solidFill>
                <a:effectLst/>
                <a:latin typeface="-apple-system"/>
              </a:rPr>
              <a:t>Modules: ES6 introduces a standardized module system using the import and export keywords. Modules allow for better code organization, encapsulation, and reusability, promoting a modular development approach.</a:t>
            </a:r>
          </a:p>
          <a:p>
            <a:pPr algn="l">
              <a:buFont typeface="+mj-lt"/>
              <a:buAutoNum type="arabicPeriod"/>
            </a:pPr>
            <a:r>
              <a:rPr lang="en-US" b="0" i="0">
                <a:solidFill>
                  <a:srgbClr val="050E17"/>
                </a:solidFill>
                <a:effectLst/>
                <a:latin typeface="-apple-system"/>
              </a:rPr>
              <a:t>Enhanced Array Manipulation: ES6 enhances array manipulation with features like the map, filter, reduce, and find methods. These methods provide more expressive ways to work with arrays, reducing the need for traditional for loops.</a:t>
            </a:r>
          </a:p>
          <a:p>
            <a:pPr algn="l">
              <a:buFont typeface="+mj-lt"/>
              <a:buAutoNum type="arabicPeriod"/>
            </a:pPr>
            <a:r>
              <a:rPr lang="en-US" b="0" i="0">
                <a:solidFill>
                  <a:srgbClr val="050E17"/>
                </a:solidFill>
                <a:effectLst/>
                <a:latin typeface="-apple-system"/>
              </a:rPr>
              <a:t>Promises: Promises provide a standardized way to handle asynchronous operations. They simplify asynchronous code flows, making it easier to handle complex scenarios like chaining multiple asynchronous operations or handling errors.</a:t>
            </a:r>
          </a:p>
          <a:p>
            <a:pPr algn="l">
              <a:buFont typeface="+mj-lt"/>
              <a:buAutoNum type="arabicPeriod"/>
            </a:pPr>
            <a:r>
              <a:rPr lang="en-US" b="0" i="0">
                <a:solidFill>
                  <a:srgbClr val="050E17"/>
                </a:solidFill>
                <a:effectLst/>
                <a:latin typeface="-apple-system"/>
              </a:rPr>
              <a:t>Enhanced Object Manipulation: ES6 introduces features like object shorthand notation, computed property names, and object destructuring, making object manipulation more concise and flexible.</a:t>
            </a:r>
          </a:p>
          <a:p>
            <a:pPr algn="l">
              <a:buFont typeface="+mj-lt"/>
              <a:buAutoNum type="arabicPeriod"/>
            </a:pPr>
            <a:r>
              <a:rPr lang="en-US" b="0" i="0">
                <a:solidFill>
                  <a:srgbClr val="050E17"/>
                </a:solidFill>
                <a:effectLst/>
                <a:latin typeface="-apple-system"/>
              </a:rPr>
              <a:t>Default Parameters: Default parameter values allow for specifying default values for function parameters. When a parameter is not explicitly passed, its default value is used instead.</a:t>
            </a:r>
          </a:p>
          <a:p>
            <a:pPr algn="l">
              <a:buFont typeface="+mj-lt"/>
              <a:buAutoNum type="arabicPeriod"/>
            </a:pPr>
            <a:r>
              <a:rPr lang="en-US" b="0" i="0">
                <a:solidFill>
                  <a:srgbClr val="050E17"/>
                </a:solidFill>
                <a:effectLst/>
                <a:latin typeface="-apple-system"/>
              </a:rPr>
              <a:t>Rest and Spread Operators: The rest (...) and spread (...) operators provide convenient ways to work with variadic function parameters, arrays, and objects. The rest operator allows for gathering remaining arguments into an array, while the spread operator allows for unpacking elements from arrays or objects.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32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75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263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20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52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426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Getting with ES6  and </a:t>
            </a:r>
            <a:br>
              <a:rPr lang="en-US" sz="4400" b="1">
                <a:latin typeface="Arial"/>
                <a:ea typeface="Arial"/>
                <a:cs typeface="Arial"/>
                <a:sym typeface="Arial"/>
              </a:rPr>
            </a:br>
            <a:r>
              <a:rPr lang="en-US" sz="4400" b="1">
                <a:latin typeface="Arial"/>
                <a:ea typeface="Arial"/>
                <a:cs typeface="Arial"/>
                <a:sym typeface="Arial"/>
              </a:rPr>
              <a:t>Rendering with JSX</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DC50-18F4-4EE3-A394-CD5FF7551F5D}"/>
              </a:ext>
            </a:extLst>
          </p:cNvPr>
          <p:cNvSpPr>
            <a:spLocks noGrp="1"/>
          </p:cNvSpPr>
          <p:nvPr>
            <p:ph type="title"/>
          </p:nvPr>
        </p:nvSpPr>
        <p:spPr/>
        <p:txBody>
          <a:bodyPr/>
          <a:lstStyle/>
          <a:p>
            <a:r>
              <a:rPr lang="en-US"/>
              <a:t>Arrow functions - 5</a:t>
            </a:r>
          </a:p>
        </p:txBody>
      </p:sp>
      <p:sp>
        <p:nvSpPr>
          <p:cNvPr id="3" name="Text Placeholder 2">
            <a:extLst>
              <a:ext uri="{FF2B5EF4-FFF2-40B4-BE49-F238E27FC236}">
                <a16:creationId xmlns:a16="http://schemas.microsoft.com/office/drawing/2014/main" id="{D9653024-0199-4C26-A9AB-81AF9EC4FE00}"/>
              </a:ext>
            </a:extLst>
          </p:cNvPr>
          <p:cNvSpPr>
            <a:spLocks noGrp="1"/>
          </p:cNvSpPr>
          <p:nvPr>
            <p:ph type="body" idx="1"/>
          </p:nvPr>
        </p:nvSpPr>
        <p:spPr/>
        <p:txBody>
          <a:bodyPr/>
          <a:lstStyle/>
          <a:p>
            <a:r>
              <a:rPr lang="en-US"/>
              <a:t>Arrow functions within object literals</a:t>
            </a:r>
          </a:p>
        </p:txBody>
      </p:sp>
      <p:sp>
        <p:nvSpPr>
          <p:cNvPr id="4" name="Slide Number Placeholder 3">
            <a:extLst>
              <a:ext uri="{FF2B5EF4-FFF2-40B4-BE49-F238E27FC236}">
                <a16:creationId xmlns:a16="http://schemas.microsoft.com/office/drawing/2014/main" id="{41F955D0-8FDA-4E5E-B39B-9BEC5ACD7E19}"/>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2F94E0F9-D263-47DB-8693-6AD2C8BA5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63EE3B-0638-4CC7-8D05-38438C4E0475}"/>
              </a:ext>
            </a:extLst>
          </p:cNvPr>
          <p:cNvPicPr>
            <a:picLocks noChangeAspect="1"/>
          </p:cNvPicPr>
          <p:nvPr/>
        </p:nvPicPr>
        <p:blipFill>
          <a:blip r:embed="rId4"/>
          <a:stretch>
            <a:fillRect/>
          </a:stretch>
        </p:blipFill>
        <p:spPr>
          <a:xfrm>
            <a:off x="838200" y="2370244"/>
            <a:ext cx="8470984" cy="1727570"/>
          </a:xfrm>
          <a:prstGeom prst="rect">
            <a:avLst/>
          </a:prstGeom>
        </p:spPr>
      </p:pic>
      <p:pic>
        <p:nvPicPr>
          <p:cNvPr id="9" name="Picture 8">
            <a:extLst>
              <a:ext uri="{FF2B5EF4-FFF2-40B4-BE49-F238E27FC236}">
                <a16:creationId xmlns:a16="http://schemas.microsoft.com/office/drawing/2014/main" id="{4E7ED2D6-0BFE-45E4-8B08-BAFA5B164038}"/>
              </a:ext>
            </a:extLst>
          </p:cNvPr>
          <p:cNvPicPr>
            <a:picLocks noChangeAspect="1"/>
          </p:cNvPicPr>
          <p:nvPr/>
        </p:nvPicPr>
        <p:blipFill rotWithShape="1">
          <a:blip r:embed="rId5"/>
          <a:srcRect t="24131"/>
          <a:stretch/>
        </p:blipFill>
        <p:spPr>
          <a:xfrm>
            <a:off x="838200" y="5227735"/>
            <a:ext cx="5827379" cy="277016"/>
          </a:xfrm>
          <a:prstGeom prst="rect">
            <a:avLst/>
          </a:prstGeom>
        </p:spPr>
      </p:pic>
      <p:sp>
        <p:nvSpPr>
          <p:cNvPr id="10" name="Arrow: Right 9">
            <a:extLst>
              <a:ext uri="{FF2B5EF4-FFF2-40B4-BE49-F238E27FC236}">
                <a16:creationId xmlns:a16="http://schemas.microsoft.com/office/drawing/2014/main" id="{BD833A3A-BB71-4668-A586-49CD6DC5716F}"/>
              </a:ext>
            </a:extLst>
          </p:cNvPr>
          <p:cNvSpPr/>
          <p:nvPr/>
        </p:nvSpPr>
        <p:spPr>
          <a:xfrm rot="5400000">
            <a:off x="3212934" y="447358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41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DE7E-98DF-4D41-8A52-EB54D72846BC}"/>
              </a:ext>
            </a:extLst>
          </p:cNvPr>
          <p:cNvSpPr>
            <a:spLocks noGrp="1"/>
          </p:cNvSpPr>
          <p:nvPr>
            <p:ph type="title"/>
          </p:nvPr>
        </p:nvSpPr>
        <p:spPr/>
        <p:txBody>
          <a:bodyPr/>
          <a:lstStyle/>
          <a:p>
            <a:r>
              <a:rPr lang="en-US"/>
              <a:t>Arrow functions - 6</a:t>
            </a:r>
          </a:p>
        </p:txBody>
      </p:sp>
      <p:sp>
        <p:nvSpPr>
          <p:cNvPr id="3" name="Text Placeholder 2">
            <a:extLst>
              <a:ext uri="{FF2B5EF4-FFF2-40B4-BE49-F238E27FC236}">
                <a16:creationId xmlns:a16="http://schemas.microsoft.com/office/drawing/2014/main" id="{D0355210-CDAE-4878-8504-457A4B665007}"/>
              </a:ext>
            </a:extLst>
          </p:cNvPr>
          <p:cNvSpPr>
            <a:spLocks noGrp="1"/>
          </p:cNvSpPr>
          <p:nvPr>
            <p:ph type="body" idx="1"/>
          </p:nvPr>
        </p:nvSpPr>
        <p:spPr/>
        <p:txBody>
          <a:bodyPr/>
          <a:lstStyle/>
          <a:p>
            <a:r>
              <a:rPr lang="en-US"/>
              <a:t>Use Promises and callbacks</a:t>
            </a:r>
          </a:p>
        </p:txBody>
      </p:sp>
      <p:sp>
        <p:nvSpPr>
          <p:cNvPr id="4" name="Slide Number Placeholder 3">
            <a:extLst>
              <a:ext uri="{FF2B5EF4-FFF2-40B4-BE49-F238E27FC236}">
                <a16:creationId xmlns:a16="http://schemas.microsoft.com/office/drawing/2014/main" id="{474E8254-A4A5-480B-91E0-21FABFF6A0B8}"/>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4D7102ED-24B7-4FEF-B2DB-978DB8C1EC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146FD01-7F97-49EB-80A9-52DC75B3F47D}"/>
              </a:ext>
            </a:extLst>
          </p:cNvPr>
          <p:cNvPicPr>
            <a:picLocks noChangeAspect="1"/>
          </p:cNvPicPr>
          <p:nvPr/>
        </p:nvPicPr>
        <p:blipFill>
          <a:blip r:embed="rId4"/>
          <a:stretch>
            <a:fillRect/>
          </a:stretch>
        </p:blipFill>
        <p:spPr>
          <a:xfrm>
            <a:off x="962355" y="2339599"/>
            <a:ext cx="5031243" cy="4141101"/>
          </a:xfrm>
          <a:prstGeom prst="rect">
            <a:avLst/>
          </a:prstGeom>
        </p:spPr>
      </p:pic>
      <p:pic>
        <p:nvPicPr>
          <p:cNvPr id="9" name="Picture 8">
            <a:extLst>
              <a:ext uri="{FF2B5EF4-FFF2-40B4-BE49-F238E27FC236}">
                <a16:creationId xmlns:a16="http://schemas.microsoft.com/office/drawing/2014/main" id="{B9809F21-E32E-44EE-BA53-B41D3B220A9F}"/>
              </a:ext>
            </a:extLst>
          </p:cNvPr>
          <p:cNvPicPr>
            <a:picLocks noChangeAspect="1"/>
          </p:cNvPicPr>
          <p:nvPr/>
        </p:nvPicPr>
        <p:blipFill>
          <a:blip r:embed="rId5"/>
          <a:stretch>
            <a:fillRect/>
          </a:stretch>
        </p:blipFill>
        <p:spPr>
          <a:xfrm>
            <a:off x="6336187" y="2339598"/>
            <a:ext cx="5569020" cy="4001043"/>
          </a:xfrm>
          <a:prstGeom prst="rect">
            <a:avLst/>
          </a:prstGeom>
        </p:spPr>
      </p:pic>
    </p:spTree>
    <p:extLst>
      <p:ext uri="{BB962C8B-B14F-4D97-AF65-F5344CB8AC3E}">
        <p14:creationId xmlns:p14="http://schemas.microsoft.com/office/powerpoint/2010/main" val="62456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D669-F5F5-4EEB-8DDE-75BBAA27CE1F}"/>
              </a:ext>
            </a:extLst>
          </p:cNvPr>
          <p:cNvSpPr>
            <a:spLocks noGrp="1"/>
          </p:cNvSpPr>
          <p:nvPr>
            <p:ph type="title"/>
          </p:nvPr>
        </p:nvSpPr>
        <p:spPr/>
        <p:txBody>
          <a:bodyPr/>
          <a:lstStyle/>
          <a:p>
            <a:r>
              <a:rPr lang="en-US"/>
              <a:t>Block-scoped constructs let and const</a:t>
            </a:r>
          </a:p>
        </p:txBody>
      </p:sp>
      <p:sp>
        <p:nvSpPr>
          <p:cNvPr id="3" name="Text Placeholder 2">
            <a:extLst>
              <a:ext uri="{FF2B5EF4-FFF2-40B4-BE49-F238E27FC236}">
                <a16:creationId xmlns:a16="http://schemas.microsoft.com/office/drawing/2014/main" id="{680729E2-0813-4F64-A30A-A6A300E5365F}"/>
              </a:ext>
            </a:extLst>
          </p:cNvPr>
          <p:cNvSpPr>
            <a:spLocks noGrp="1"/>
          </p:cNvSpPr>
          <p:nvPr>
            <p:ph type="body" idx="1"/>
          </p:nvPr>
        </p:nvSpPr>
        <p:spPr>
          <a:xfrm>
            <a:off x="838200" y="1535810"/>
            <a:ext cx="10515600" cy="4944889"/>
          </a:xfrm>
        </p:spPr>
        <p:txBody>
          <a:bodyPr>
            <a:normAutofit/>
          </a:bodyPr>
          <a:lstStyle/>
          <a:p>
            <a:pPr algn="just">
              <a:lnSpc>
                <a:spcPct val="150000"/>
              </a:lnSpc>
            </a:pPr>
            <a:r>
              <a:rPr lang="en-US"/>
              <a:t>This is one of the features defined with the keywords let and const. Variables only exist within the block scope of the Block Scope. These blocks are defined using curly braces. </a:t>
            </a:r>
          </a:p>
          <a:p>
            <a:pPr algn="just">
              <a:lnSpc>
                <a:spcPct val="150000"/>
              </a:lnSpc>
            </a:pPr>
            <a:r>
              <a:rPr lang="en-US"/>
              <a:t>In ES6, </a:t>
            </a:r>
            <a:r>
              <a:rPr lang="en-US" b="1"/>
              <a:t>let</a:t>
            </a:r>
            <a:r>
              <a:rPr lang="en-US"/>
              <a:t> is used to limit the scope of variables within the executing block. With the </a:t>
            </a:r>
            <a:r>
              <a:rPr lang="en-US" b="1"/>
              <a:t>const</a:t>
            </a:r>
            <a:r>
              <a:rPr lang="en-US"/>
              <a:t> keyword, it is an immutable variable and is usually limited to the scope of blocks, similar to let.</a:t>
            </a:r>
          </a:p>
        </p:txBody>
      </p:sp>
      <p:sp>
        <p:nvSpPr>
          <p:cNvPr id="4" name="Slide Number Placeholder 3">
            <a:extLst>
              <a:ext uri="{FF2B5EF4-FFF2-40B4-BE49-F238E27FC236}">
                <a16:creationId xmlns:a16="http://schemas.microsoft.com/office/drawing/2014/main" id="{4AE7805E-F863-4970-BDDF-9910C91729DA}"/>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3682D650-EEBB-4D68-B185-887D8CB63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9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2511-5A79-47BA-A4D1-4A2271745988}"/>
              </a:ext>
            </a:extLst>
          </p:cNvPr>
          <p:cNvSpPr>
            <a:spLocks noGrp="1"/>
          </p:cNvSpPr>
          <p:nvPr>
            <p:ph type="title"/>
          </p:nvPr>
        </p:nvSpPr>
        <p:spPr/>
        <p:txBody>
          <a:bodyPr/>
          <a:lstStyle/>
          <a:p>
            <a:r>
              <a:rPr lang="en-US"/>
              <a:t>let</a:t>
            </a:r>
          </a:p>
        </p:txBody>
      </p:sp>
      <p:sp>
        <p:nvSpPr>
          <p:cNvPr id="3" name="Text Placeholder 2">
            <a:extLst>
              <a:ext uri="{FF2B5EF4-FFF2-40B4-BE49-F238E27FC236}">
                <a16:creationId xmlns:a16="http://schemas.microsoft.com/office/drawing/2014/main" id="{3D2B4D42-4FDB-4D2E-B63B-690220F05E67}"/>
              </a:ext>
            </a:extLst>
          </p:cNvPr>
          <p:cNvSpPr>
            <a:spLocks noGrp="1"/>
          </p:cNvSpPr>
          <p:nvPr>
            <p:ph type="body" idx="1"/>
          </p:nvPr>
        </p:nvSpPr>
        <p:spPr/>
        <p:txBody>
          <a:bodyPr/>
          <a:lstStyle/>
          <a:p>
            <a:pPr algn="just"/>
            <a:r>
              <a:rPr lang="en-US"/>
              <a:t>The let keyword uses to declare variables with block scope. They are not accessible outside of that block.</a:t>
            </a:r>
          </a:p>
        </p:txBody>
      </p:sp>
      <p:sp>
        <p:nvSpPr>
          <p:cNvPr id="4" name="Slide Number Placeholder 3">
            <a:extLst>
              <a:ext uri="{FF2B5EF4-FFF2-40B4-BE49-F238E27FC236}">
                <a16:creationId xmlns:a16="http://schemas.microsoft.com/office/drawing/2014/main" id="{64F59A69-6D26-4647-91AF-3B2016D93314}"/>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F731956-8F85-4E4A-BBBE-CD844D223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EA77CF-E3F9-4EF7-80B1-4DA1FF0ECC18}"/>
              </a:ext>
            </a:extLst>
          </p:cNvPr>
          <p:cNvPicPr>
            <a:picLocks noChangeAspect="1"/>
          </p:cNvPicPr>
          <p:nvPr/>
        </p:nvPicPr>
        <p:blipFill>
          <a:blip r:embed="rId4"/>
          <a:stretch>
            <a:fillRect/>
          </a:stretch>
        </p:blipFill>
        <p:spPr>
          <a:xfrm>
            <a:off x="1348736" y="2776070"/>
            <a:ext cx="4529364" cy="3111079"/>
          </a:xfrm>
          <a:prstGeom prst="rect">
            <a:avLst/>
          </a:prstGeom>
        </p:spPr>
      </p:pic>
    </p:spTree>
    <p:extLst>
      <p:ext uri="{BB962C8B-B14F-4D97-AF65-F5344CB8AC3E}">
        <p14:creationId xmlns:p14="http://schemas.microsoft.com/office/powerpoint/2010/main" val="216306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8483-B06D-4F59-93F3-F30D9F0C3726}"/>
              </a:ext>
            </a:extLst>
          </p:cNvPr>
          <p:cNvSpPr>
            <a:spLocks noGrp="1"/>
          </p:cNvSpPr>
          <p:nvPr>
            <p:ph type="title"/>
          </p:nvPr>
        </p:nvSpPr>
        <p:spPr/>
        <p:txBody>
          <a:bodyPr/>
          <a:lstStyle/>
          <a:p>
            <a:r>
              <a:rPr lang="en-US"/>
              <a:t>const</a:t>
            </a:r>
          </a:p>
        </p:txBody>
      </p:sp>
      <p:sp>
        <p:nvSpPr>
          <p:cNvPr id="3" name="Text Placeholder 2">
            <a:extLst>
              <a:ext uri="{FF2B5EF4-FFF2-40B4-BE49-F238E27FC236}">
                <a16:creationId xmlns:a16="http://schemas.microsoft.com/office/drawing/2014/main" id="{89D4BD5D-B47D-428D-A01E-71112447ECC7}"/>
              </a:ext>
            </a:extLst>
          </p:cNvPr>
          <p:cNvSpPr>
            <a:spLocks noGrp="1"/>
          </p:cNvSpPr>
          <p:nvPr>
            <p:ph type="body" idx="1"/>
          </p:nvPr>
        </p:nvSpPr>
        <p:spPr/>
        <p:txBody>
          <a:bodyPr/>
          <a:lstStyle/>
          <a:p>
            <a:pPr algn="just"/>
            <a:r>
              <a:rPr lang="en-US"/>
              <a:t>The const keyword uses to declare constants with block scope. Constants, as the name implies, are variables that cannot be reassigned after they are defined.</a:t>
            </a:r>
          </a:p>
        </p:txBody>
      </p:sp>
      <p:sp>
        <p:nvSpPr>
          <p:cNvPr id="4" name="Slide Number Placeholder 3">
            <a:extLst>
              <a:ext uri="{FF2B5EF4-FFF2-40B4-BE49-F238E27FC236}">
                <a16:creationId xmlns:a16="http://schemas.microsoft.com/office/drawing/2014/main" id="{9D327886-E870-414E-83FC-5C14BBDAC6A0}"/>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67A0CA21-7608-43FA-8F4D-2B3BB02F8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0DC607-1AF8-4AA8-B37A-EF4D4D683B6C}"/>
              </a:ext>
            </a:extLst>
          </p:cNvPr>
          <p:cNvPicPr>
            <a:picLocks noChangeAspect="1"/>
          </p:cNvPicPr>
          <p:nvPr/>
        </p:nvPicPr>
        <p:blipFill>
          <a:blip r:embed="rId4"/>
          <a:stretch>
            <a:fillRect/>
          </a:stretch>
        </p:blipFill>
        <p:spPr>
          <a:xfrm>
            <a:off x="1210620" y="3132225"/>
            <a:ext cx="5795592" cy="3051700"/>
          </a:xfrm>
          <a:prstGeom prst="rect">
            <a:avLst/>
          </a:prstGeom>
        </p:spPr>
      </p:pic>
    </p:spTree>
    <p:extLst>
      <p:ext uri="{BB962C8B-B14F-4D97-AF65-F5344CB8AC3E}">
        <p14:creationId xmlns:p14="http://schemas.microsoft.com/office/powerpoint/2010/main" val="201563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779B-68C2-4AF0-B051-E6EB8F3ED9BB}"/>
              </a:ext>
            </a:extLst>
          </p:cNvPr>
          <p:cNvSpPr>
            <a:spLocks noGrp="1"/>
          </p:cNvSpPr>
          <p:nvPr>
            <p:ph type="title"/>
          </p:nvPr>
        </p:nvSpPr>
        <p:spPr/>
        <p:txBody>
          <a:bodyPr/>
          <a:lstStyle/>
          <a:p>
            <a:r>
              <a:rPr lang="en-US"/>
              <a:t>Rest parameter</a:t>
            </a:r>
          </a:p>
        </p:txBody>
      </p:sp>
      <p:sp>
        <p:nvSpPr>
          <p:cNvPr id="3" name="Text Placeholder 2">
            <a:extLst>
              <a:ext uri="{FF2B5EF4-FFF2-40B4-BE49-F238E27FC236}">
                <a16:creationId xmlns:a16="http://schemas.microsoft.com/office/drawing/2014/main" id="{8D0D9503-24F2-4891-A249-74CA698702F4}"/>
              </a:ext>
            </a:extLst>
          </p:cNvPr>
          <p:cNvSpPr>
            <a:spLocks noGrp="1"/>
          </p:cNvSpPr>
          <p:nvPr>
            <p:ph type="body" idx="1"/>
          </p:nvPr>
        </p:nvSpPr>
        <p:spPr/>
        <p:txBody>
          <a:bodyPr/>
          <a:lstStyle/>
          <a:p>
            <a:pPr algn="just"/>
            <a:r>
              <a:rPr lang="en-US"/>
              <a:t>Rest parameter allows a function to accept an indefinite number of arguments as an array. It is denoted by the ellipsis (...) followed by a parameter name. The rest parameter gathers all the remaining arguments passed to a function into an array, providing a convenient way to work with variable-length argument lists.</a:t>
            </a:r>
          </a:p>
        </p:txBody>
      </p:sp>
      <p:sp>
        <p:nvSpPr>
          <p:cNvPr id="4" name="Slide Number Placeholder 3">
            <a:extLst>
              <a:ext uri="{FF2B5EF4-FFF2-40B4-BE49-F238E27FC236}">
                <a16:creationId xmlns:a16="http://schemas.microsoft.com/office/drawing/2014/main" id="{14A2E3BA-4841-4F9A-A46A-0373E076FF94}"/>
              </a:ext>
            </a:extLst>
          </p:cNvPr>
          <p:cNvSpPr>
            <a:spLocks noGrp="1"/>
          </p:cNvSpPr>
          <p:nvPr>
            <p:ph type="sldNum" idx="12"/>
          </p:nvPr>
        </p:nvSpPr>
        <p:spPr/>
        <p:txBody>
          <a:bodyPr/>
          <a:lstStyle/>
          <a:p>
            <a:fld id="{00000000-1234-1234-1234-123412341234}" type="slidenum">
              <a:rPr lang="en-US" smtClean="0"/>
              <a:pPr/>
              <a:t>15</a:t>
            </a:fld>
            <a:endParaRPr lang="en-US"/>
          </a:p>
        </p:txBody>
      </p:sp>
      <p:pic>
        <p:nvPicPr>
          <p:cNvPr id="6" name="Picture 5">
            <a:extLst>
              <a:ext uri="{FF2B5EF4-FFF2-40B4-BE49-F238E27FC236}">
                <a16:creationId xmlns:a16="http://schemas.microsoft.com/office/drawing/2014/main" id="{448FC07F-1F6F-4C90-88B2-11C6DA33DE96}"/>
              </a:ext>
            </a:extLst>
          </p:cNvPr>
          <p:cNvPicPr>
            <a:picLocks noChangeAspect="1"/>
          </p:cNvPicPr>
          <p:nvPr/>
        </p:nvPicPr>
        <p:blipFill>
          <a:blip r:embed="rId3"/>
          <a:stretch>
            <a:fillRect/>
          </a:stretch>
        </p:blipFill>
        <p:spPr>
          <a:xfrm>
            <a:off x="1357657" y="4094210"/>
            <a:ext cx="5647369" cy="261470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F40DC8C-9AF3-4899-9FEA-FDB5EE8007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FE56-9A28-45E7-8E34-17C2910702D3}"/>
              </a:ext>
            </a:extLst>
          </p:cNvPr>
          <p:cNvSpPr>
            <a:spLocks noGrp="1"/>
          </p:cNvSpPr>
          <p:nvPr>
            <p:ph type="title"/>
          </p:nvPr>
        </p:nvSpPr>
        <p:spPr/>
        <p:txBody>
          <a:bodyPr/>
          <a:lstStyle/>
          <a:p>
            <a:r>
              <a:rPr lang="en-US"/>
              <a:t>Destructuring assignment</a:t>
            </a:r>
          </a:p>
        </p:txBody>
      </p:sp>
      <p:sp>
        <p:nvSpPr>
          <p:cNvPr id="3" name="Text Placeholder 2">
            <a:extLst>
              <a:ext uri="{FF2B5EF4-FFF2-40B4-BE49-F238E27FC236}">
                <a16:creationId xmlns:a16="http://schemas.microsoft.com/office/drawing/2014/main" id="{39BCBAC6-516C-41DB-990A-D2B995EFAA20}"/>
              </a:ext>
            </a:extLst>
          </p:cNvPr>
          <p:cNvSpPr>
            <a:spLocks noGrp="1"/>
          </p:cNvSpPr>
          <p:nvPr>
            <p:ph type="body" idx="1"/>
          </p:nvPr>
        </p:nvSpPr>
        <p:spPr/>
        <p:txBody>
          <a:bodyPr/>
          <a:lstStyle/>
          <a:p>
            <a:pPr algn="just"/>
            <a:r>
              <a:rPr lang="en-US"/>
              <a:t>Destructuring assignment allows you to extract values from arrays or objects and assign them to variables in a concise and structured way. It provides a convenient syntax for unpacking values from data structures.</a:t>
            </a:r>
          </a:p>
        </p:txBody>
      </p:sp>
      <p:sp>
        <p:nvSpPr>
          <p:cNvPr id="4" name="Slide Number Placeholder 3">
            <a:extLst>
              <a:ext uri="{FF2B5EF4-FFF2-40B4-BE49-F238E27FC236}">
                <a16:creationId xmlns:a16="http://schemas.microsoft.com/office/drawing/2014/main" id="{E7D0A911-6A52-4195-B437-FB19AD526DD2}"/>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Box 5">
            <a:extLst>
              <a:ext uri="{FF2B5EF4-FFF2-40B4-BE49-F238E27FC236}">
                <a16:creationId xmlns:a16="http://schemas.microsoft.com/office/drawing/2014/main" id="{E90A8562-29F4-4BB4-A0CF-4A573A17EC6C}"/>
              </a:ext>
            </a:extLst>
          </p:cNvPr>
          <p:cNvSpPr txBox="1"/>
          <p:nvPr/>
        </p:nvSpPr>
        <p:spPr>
          <a:xfrm>
            <a:off x="838200" y="3403703"/>
            <a:ext cx="6097656" cy="6207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Array Destructuring</a:t>
            </a:r>
          </a:p>
        </p:txBody>
      </p:sp>
      <p:sp>
        <p:nvSpPr>
          <p:cNvPr id="8" name="TextBox 7">
            <a:extLst>
              <a:ext uri="{FF2B5EF4-FFF2-40B4-BE49-F238E27FC236}">
                <a16:creationId xmlns:a16="http://schemas.microsoft.com/office/drawing/2014/main" id="{15786201-BC48-4AB1-9462-C1002913040E}"/>
              </a:ext>
            </a:extLst>
          </p:cNvPr>
          <p:cNvSpPr txBox="1"/>
          <p:nvPr/>
        </p:nvSpPr>
        <p:spPr>
          <a:xfrm>
            <a:off x="6269107" y="3376506"/>
            <a:ext cx="6097656" cy="3077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Object Destructuring</a:t>
            </a:r>
          </a:p>
        </p:txBody>
      </p:sp>
      <p:pic>
        <p:nvPicPr>
          <p:cNvPr id="10" name="Picture 9">
            <a:extLst>
              <a:ext uri="{FF2B5EF4-FFF2-40B4-BE49-F238E27FC236}">
                <a16:creationId xmlns:a16="http://schemas.microsoft.com/office/drawing/2014/main" id="{4802FA3B-D0E0-4019-908E-FFD3DD2A2C92}"/>
              </a:ext>
            </a:extLst>
          </p:cNvPr>
          <p:cNvPicPr>
            <a:picLocks noChangeAspect="1"/>
          </p:cNvPicPr>
          <p:nvPr/>
        </p:nvPicPr>
        <p:blipFill>
          <a:blip r:embed="rId3"/>
          <a:stretch>
            <a:fillRect/>
          </a:stretch>
        </p:blipFill>
        <p:spPr>
          <a:xfrm>
            <a:off x="875472" y="3932020"/>
            <a:ext cx="4799312" cy="2101032"/>
          </a:xfrm>
          <a:prstGeom prst="rect">
            <a:avLst/>
          </a:prstGeom>
        </p:spPr>
      </p:pic>
      <p:pic>
        <p:nvPicPr>
          <p:cNvPr id="12" name="Picture 11">
            <a:extLst>
              <a:ext uri="{FF2B5EF4-FFF2-40B4-BE49-F238E27FC236}">
                <a16:creationId xmlns:a16="http://schemas.microsoft.com/office/drawing/2014/main" id="{40DBCC26-00A1-4A5B-9216-3689FD2EDE3F}"/>
              </a:ext>
            </a:extLst>
          </p:cNvPr>
          <p:cNvPicPr>
            <a:picLocks noChangeAspect="1"/>
          </p:cNvPicPr>
          <p:nvPr/>
        </p:nvPicPr>
        <p:blipFill>
          <a:blip r:embed="rId4"/>
          <a:stretch>
            <a:fillRect/>
          </a:stretch>
        </p:blipFill>
        <p:spPr>
          <a:xfrm>
            <a:off x="6352605" y="3963982"/>
            <a:ext cx="3982685" cy="2516718"/>
          </a:xfrm>
          <a:prstGeom prst="rect">
            <a:avLst/>
          </a:prstGeom>
        </p:spPr>
      </p:pic>
      <p:pic>
        <p:nvPicPr>
          <p:cNvPr id="13" name="Picture 2" descr="Javascript ES6 Basics in 15 Minutes | by Mehdi Aoussiad | Weekly Webtips |  Medium">
            <a:extLst>
              <a:ext uri="{FF2B5EF4-FFF2-40B4-BE49-F238E27FC236}">
                <a16:creationId xmlns:a16="http://schemas.microsoft.com/office/drawing/2014/main" id="{16E71711-0F32-4EFC-97C5-8795EBD255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7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46BC-D8F9-437C-B5B1-48B4CFC810FE}"/>
              </a:ext>
            </a:extLst>
          </p:cNvPr>
          <p:cNvSpPr>
            <a:spLocks noGrp="1"/>
          </p:cNvSpPr>
          <p:nvPr>
            <p:ph type="title"/>
          </p:nvPr>
        </p:nvSpPr>
        <p:spPr/>
        <p:txBody>
          <a:bodyPr/>
          <a:lstStyle/>
          <a:p>
            <a:r>
              <a:rPr lang="en-US"/>
              <a:t>Default parameters</a:t>
            </a:r>
          </a:p>
        </p:txBody>
      </p:sp>
      <p:sp>
        <p:nvSpPr>
          <p:cNvPr id="3" name="Text Placeholder 2">
            <a:extLst>
              <a:ext uri="{FF2B5EF4-FFF2-40B4-BE49-F238E27FC236}">
                <a16:creationId xmlns:a16="http://schemas.microsoft.com/office/drawing/2014/main" id="{5ED1B8F9-977A-403A-A8D8-0B2413543219}"/>
              </a:ext>
            </a:extLst>
          </p:cNvPr>
          <p:cNvSpPr>
            <a:spLocks noGrp="1"/>
          </p:cNvSpPr>
          <p:nvPr>
            <p:ph type="body" idx="1"/>
          </p:nvPr>
        </p:nvSpPr>
        <p:spPr/>
        <p:txBody>
          <a:bodyPr/>
          <a:lstStyle/>
          <a:p>
            <a:pPr algn="just"/>
            <a:r>
              <a:rPr lang="en-US"/>
              <a:t>Default parameters allow assign default values to function parameters. If a parameter is not provided or is explicitly set to undefined, the default value will be used instead.</a:t>
            </a:r>
          </a:p>
          <a:p>
            <a:pPr algn="just"/>
            <a:r>
              <a:rPr lang="en-US"/>
              <a:t>Default parameters can also depend on the values of other parameters.</a:t>
            </a:r>
          </a:p>
        </p:txBody>
      </p:sp>
      <p:sp>
        <p:nvSpPr>
          <p:cNvPr id="4" name="Slide Number Placeholder 3">
            <a:extLst>
              <a:ext uri="{FF2B5EF4-FFF2-40B4-BE49-F238E27FC236}">
                <a16:creationId xmlns:a16="http://schemas.microsoft.com/office/drawing/2014/main" id="{3B882CC1-2228-46F2-BEA5-72434CA8120E}"/>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845002C3-B545-4DC5-B2A5-C0818986E2BE}"/>
              </a:ext>
            </a:extLst>
          </p:cNvPr>
          <p:cNvPicPr>
            <a:picLocks noChangeAspect="1"/>
          </p:cNvPicPr>
          <p:nvPr/>
        </p:nvPicPr>
        <p:blipFill>
          <a:blip r:embed="rId2"/>
          <a:stretch>
            <a:fillRect/>
          </a:stretch>
        </p:blipFill>
        <p:spPr>
          <a:xfrm>
            <a:off x="944936" y="4176841"/>
            <a:ext cx="5044328" cy="1710308"/>
          </a:xfrm>
          <a:prstGeom prst="rect">
            <a:avLst/>
          </a:prstGeom>
        </p:spPr>
      </p:pic>
      <p:pic>
        <p:nvPicPr>
          <p:cNvPr id="8" name="Picture 7">
            <a:extLst>
              <a:ext uri="{FF2B5EF4-FFF2-40B4-BE49-F238E27FC236}">
                <a16:creationId xmlns:a16="http://schemas.microsoft.com/office/drawing/2014/main" id="{B6879B20-F4CF-4037-9D18-052C49D90F58}"/>
              </a:ext>
            </a:extLst>
          </p:cNvPr>
          <p:cNvPicPr>
            <a:picLocks noChangeAspect="1"/>
          </p:cNvPicPr>
          <p:nvPr/>
        </p:nvPicPr>
        <p:blipFill>
          <a:blip r:embed="rId3"/>
          <a:stretch>
            <a:fillRect/>
          </a:stretch>
        </p:blipFill>
        <p:spPr>
          <a:xfrm>
            <a:off x="6096000" y="4176841"/>
            <a:ext cx="5738137" cy="1441743"/>
          </a:xfrm>
          <a:prstGeom prst="rect">
            <a:avLst/>
          </a:prstGeom>
        </p:spPr>
      </p:pic>
      <p:pic>
        <p:nvPicPr>
          <p:cNvPr id="9" name="Picture 2" descr="Javascript ES6 Basics in 15 Minutes | by Mehdi Aoussiad | Weekly Webtips |  Medium">
            <a:extLst>
              <a:ext uri="{FF2B5EF4-FFF2-40B4-BE49-F238E27FC236}">
                <a16:creationId xmlns:a16="http://schemas.microsoft.com/office/drawing/2014/main" id="{5A05C07C-30B3-4982-8310-E858A39A99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8B0-6EE0-4064-9634-3B86F08909EB}"/>
              </a:ext>
            </a:extLst>
          </p:cNvPr>
          <p:cNvSpPr>
            <a:spLocks noGrp="1"/>
          </p:cNvSpPr>
          <p:nvPr>
            <p:ph type="title"/>
          </p:nvPr>
        </p:nvSpPr>
        <p:spPr/>
        <p:txBody>
          <a:bodyPr/>
          <a:lstStyle/>
          <a:p>
            <a:r>
              <a:rPr lang="en-US"/>
              <a:t>Template literals or template strings</a:t>
            </a:r>
          </a:p>
        </p:txBody>
      </p:sp>
      <p:sp>
        <p:nvSpPr>
          <p:cNvPr id="3" name="Text Placeholder 2">
            <a:extLst>
              <a:ext uri="{FF2B5EF4-FFF2-40B4-BE49-F238E27FC236}">
                <a16:creationId xmlns:a16="http://schemas.microsoft.com/office/drawing/2014/main" id="{212554F2-207A-46BC-A2B2-B0453AA6C1B0}"/>
              </a:ext>
            </a:extLst>
          </p:cNvPr>
          <p:cNvSpPr>
            <a:spLocks noGrp="1"/>
          </p:cNvSpPr>
          <p:nvPr>
            <p:ph type="body" idx="1"/>
          </p:nvPr>
        </p:nvSpPr>
        <p:spPr/>
        <p:txBody>
          <a:bodyPr/>
          <a:lstStyle/>
          <a:p>
            <a:pPr algn="just"/>
            <a:r>
              <a:rPr lang="en-US"/>
              <a:t>Template literals are an enhanced syntax for creating strings in JavaScript, provide a more expressive and flexible way to work with strings.</a:t>
            </a:r>
          </a:p>
          <a:p>
            <a:pPr algn="just"/>
            <a:r>
              <a:rPr lang="en-US"/>
              <a:t>Include: </a:t>
            </a:r>
          </a:p>
        </p:txBody>
      </p:sp>
      <p:sp>
        <p:nvSpPr>
          <p:cNvPr id="4" name="Slide Number Placeholder 3">
            <a:extLst>
              <a:ext uri="{FF2B5EF4-FFF2-40B4-BE49-F238E27FC236}">
                <a16:creationId xmlns:a16="http://schemas.microsoft.com/office/drawing/2014/main" id="{AE3B10D8-C776-45CE-8BA9-1461766887AE}"/>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6" name="Picture 5">
            <a:extLst>
              <a:ext uri="{FF2B5EF4-FFF2-40B4-BE49-F238E27FC236}">
                <a16:creationId xmlns:a16="http://schemas.microsoft.com/office/drawing/2014/main" id="{941C2E7E-0B21-4D74-9051-C4F17BEEC487}"/>
              </a:ext>
            </a:extLst>
          </p:cNvPr>
          <p:cNvPicPr>
            <a:picLocks noChangeAspect="1"/>
          </p:cNvPicPr>
          <p:nvPr/>
        </p:nvPicPr>
        <p:blipFill>
          <a:blip r:embed="rId2"/>
          <a:stretch>
            <a:fillRect/>
          </a:stretch>
        </p:blipFill>
        <p:spPr>
          <a:xfrm>
            <a:off x="1050756" y="3836761"/>
            <a:ext cx="5685922" cy="1321316"/>
          </a:xfrm>
          <a:prstGeom prst="rect">
            <a:avLst/>
          </a:prstGeom>
        </p:spPr>
      </p:pic>
      <p:pic>
        <p:nvPicPr>
          <p:cNvPr id="8" name="Picture 7">
            <a:extLst>
              <a:ext uri="{FF2B5EF4-FFF2-40B4-BE49-F238E27FC236}">
                <a16:creationId xmlns:a16="http://schemas.microsoft.com/office/drawing/2014/main" id="{F3B8AA9F-49FE-4CDE-A3D3-484255B43DE6}"/>
              </a:ext>
            </a:extLst>
          </p:cNvPr>
          <p:cNvPicPr>
            <a:picLocks noChangeAspect="1"/>
          </p:cNvPicPr>
          <p:nvPr/>
        </p:nvPicPr>
        <p:blipFill>
          <a:blip r:embed="rId3"/>
          <a:stretch>
            <a:fillRect/>
          </a:stretch>
        </p:blipFill>
        <p:spPr>
          <a:xfrm>
            <a:off x="7685268" y="3836761"/>
            <a:ext cx="3320007" cy="2946865"/>
          </a:xfrm>
          <a:prstGeom prst="rect">
            <a:avLst/>
          </a:prstGeom>
        </p:spPr>
      </p:pic>
      <p:pic>
        <p:nvPicPr>
          <p:cNvPr id="10" name="Picture 9">
            <a:extLst>
              <a:ext uri="{FF2B5EF4-FFF2-40B4-BE49-F238E27FC236}">
                <a16:creationId xmlns:a16="http://schemas.microsoft.com/office/drawing/2014/main" id="{FC09AD3E-01E1-407E-A6E5-ED1626D8DD21}"/>
              </a:ext>
            </a:extLst>
          </p:cNvPr>
          <p:cNvPicPr>
            <a:picLocks noChangeAspect="1"/>
          </p:cNvPicPr>
          <p:nvPr/>
        </p:nvPicPr>
        <p:blipFill>
          <a:blip r:embed="rId4"/>
          <a:stretch>
            <a:fillRect/>
          </a:stretch>
        </p:blipFill>
        <p:spPr>
          <a:xfrm>
            <a:off x="1050756" y="5549086"/>
            <a:ext cx="4261703" cy="1234540"/>
          </a:xfrm>
          <a:prstGeom prst="rect">
            <a:avLst/>
          </a:prstGeom>
        </p:spPr>
      </p:pic>
      <p:sp>
        <p:nvSpPr>
          <p:cNvPr id="12" name="TextBox 11">
            <a:extLst>
              <a:ext uri="{FF2B5EF4-FFF2-40B4-BE49-F238E27FC236}">
                <a16:creationId xmlns:a16="http://schemas.microsoft.com/office/drawing/2014/main" id="{2BB337CA-A9F6-42DD-A32B-A8E3BF7CB230}"/>
              </a:ext>
            </a:extLst>
          </p:cNvPr>
          <p:cNvSpPr txBox="1"/>
          <p:nvPr/>
        </p:nvSpPr>
        <p:spPr>
          <a:xfrm>
            <a:off x="1050756" y="3421176"/>
            <a:ext cx="6094070" cy="400110"/>
          </a:xfrm>
          <a:prstGeom prst="rect">
            <a:avLst/>
          </a:prstGeom>
          <a:noFill/>
        </p:spPr>
        <p:txBody>
          <a:bodyPr wrap="square">
            <a:spAutoFit/>
          </a:bodyPr>
          <a:lstStyle/>
          <a:p>
            <a:pPr lvl="1" algn="just"/>
            <a:r>
              <a:rPr lang="en-US" sz="2000">
                <a:solidFill>
                  <a:srgbClr val="002060"/>
                </a:solidFill>
              </a:rPr>
              <a:t>Basic template literal</a:t>
            </a:r>
          </a:p>
        </p:txBody>
      </p:sp>
      <p:sp>
        <p:nvSpPr>
          <p:cNvPr id="14" name="TextBox 13">
            <a:extLst>
              <a:ext uri="{FF2B5EF4-FFF2-40B4-BE49-F238E27FC236}">
                <a16:creationId xmlns:a16="http://schemas.microsoft.com/office/drawing/2014/main" id="{A478DFA8-30CA-4D88-BEC5-37B25DC1D37D}"/>
              </a:ext>
            </a:extLst>
          </p:cNvPr>
          <p:cNvSpPr txBox="1"/>
          <p:nvPr/>
        </p:nvSpPr>
        <p:spPr>
          <a:xfrm>
            <a:off x="7632539" y="3460635"/>
            <a:ext cx="6094070" cy="400110"/>
          </a:xfrm>
          <a:prstGeom prst="rect">
            <a:avLst/>
          </a:prstGeom>
          <a:noFill/>
        </p:spPr>
        <p:txBody>
          <a:bodyPr wrap="square">
            <a:spAutoFit/>
          </a:bodyPr>
          <a:lstStyle/>
          <a:p>
            <a:pPr lvl="1" algn="just"/>
            <a:r>
              <a:rPr lang="en-US" sz="2000">
                <a:solidFill>
                  <a:srgbClr val="002060"/>
                </a:solidFill>
              </a:rPr>
              <a:t>Multi-line</a:t>
            </a:r>
            <a:r>
              <a:rPr lang="en-US"/>
              <a:t> </a:t>
            </a:r>
            <a:r>
              <a:rPr lang="en-US" sz="2000">
                <a:solidFill>
                  <a:srgbClr val="002060"/>
                </a:solidFill>
              </a:rPr>
              <a:t>template literal</a:t>
            </a:r>
          </a:p>
        </p:txBody>
      </p:sp>
      <p:sp>
        <p:nvSpPr>
          <p:cNvPr id="16" name="TextBox 15">
            <a:extLst>
              <a:ext uri="{FF2B5EF4-FFF2-40B4-BE49-F238E27FC236}">
                <a16:creationId xmlns:a16="http://schemas.microsoft.com/office/drawing/2014/main" id="{EBC42F40-4574-4777-B894-D16F2907EA4F}"/>
              </a:ext>
            </a:extLst>
          </p:cNvPr>
          <p:cNvSpPr txBox="1"/>
          <p:nvPr/>
        </p:nvSpPr>
        <p:spPr>
          <a:xfrm>
            <a:off x="1050756" y="5158077"/>
            <a:ext cx="6094070" cy="400110"/>
          </a:xfrm>
          <a:prstGeom prst="rect">
            <a:avLst/>
          </a:prstGeom>
          <a:noFill/>
        </p:spPr>
        <p:txBody>
          <a:bodyPr wrap="square">
            <a:spAutoFit/>
          </a:bodyPr>
          <a:lstStyle>
            <a:defPPr marR="0" lvl="0" algn="l" rtl="0">
              <a:lnSpc>
                <a:spcPct val="100000"/>
              </a:lnSpc>
              <a:spcBef>
                <a:spcPts val="0"/>
              </a:spcBef>
              <a:spcAft>
                <a:spcPts val="0"/>
              </a:spcAft>
            </a:defPPr>
            <a:lvl2pPr algn="just">
              <a:defRPr sz="2000">
                <a:solidFill>
                  <a:srgbClr val="002060"/>
                </a:solidFill>
              </a:defRPr>
            </a:lvl2pPr>
          </a:lstStyle>
          <a:p>
            <a:pPr lvl="1"/>
            <a:r>
              <a:rPr lang="en-US"/>
              <a:t>Expression evaluation in template literals</a:t>
            </a:r>
          </a:p>
        </p:txBody>
      </p:sp>
      <p:pic>
        <p:nvPicPr>
          <p:cNvPr id="17" name="Picture 2" descr="Javascript ES6 Basics in 15 Minutes | by Mehdi Aoussiad | Weekly Webtips |  Medium">
            <a:extLst>
              <a:ext uri="{FF2B5EF4-FFF2-40B4-BE49-F238E27FC236}">
                <a16:creationId xmlns:a16="http://schemas.microsoft.com/office/drawing/2014/main" id="{CB6731CF-4B11-45C0-814A-D5E78CD7C2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9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E396-A135-491B-82CA-34B3E816F12A}"/>
              </a:ext>
            </a:extLst>
          </p:cNvPr>
          <p:cNvSpPr>
            <a:spLocks noGrp="1"/>
          </p:cNvSpPr>
          <p:nvPr>
            <p:ph type="title"/>
          </p:nvPr>
        </p:nvSpPr>
        <p:spPr/>
        <p:txBody>
          <a:bodyPr/>
          <a:lstStyle/>
          <a:p>
            <a:r>
              <a:rPr lang="en-US"/>
              <a:t>Promises</a:t>
            </a:r>
          </a:p>
        </p:txBody>
      </p:sp>
      <p:sp>
        <p:nvSpPr>
          <p:cNvPr id="3" name="Text Placeholder 2">
            <a:extLst>
              <a:ext uri="{FF2B5EF4-FFF2-40B4-BE49-F238E27FC236}">
                <a16:creationId xmlns:a16="http://schemas.microsoft.com/office/drawing/2014/main" id="{0D1B1B87-480D-4A15-8F2A-461CD95DDC5D}"/>
              </a:ext>
            </a:extLst>
          </p:cNvPr>
          <p:cNvSpPr>
            <a:spLocks noGrp="1"/>
          </p:cNvSpPr>
          <p:nvPr>
            <p:ph type="body" idx="1"/>
          </p:nvPr>
        </p:nvSpPr>
        <p:spPr/>
        <p:txBody>
          <a:bodyPr/>
          <a:lstStyle/>
          <a:p>
            <a:pPr algn="just"/>
            <a:r>
              <a:rPr lang="en-US"/>
              <a:t>Promises handle asynchronous operations in JavaScript. </a:t>
            </a:r>
          </a:p>
          <a:p>
            <a:pPr algn="just"/>
            <a:r>
              <a:rPr lang="en-US"/>
              <a:t>A promise represents the eventual completion or failure of an asynchronous operation and allows you to write code that can handle the result of that operation asynchronously.</a:t>
            </a:r>
          </a:p>
          <a:p>
            <a:pPr algn="just"/>
            <a:r>
              <a:rPr lang="en-US"/>
              <a:t>Include:</a:t>
            </a:r>
          </a:p>
          <a:p>
            <a:pPr lvl="1" algn="just"/>
            <a:r>
              <a:rPr lang="en-US"/>
              <a:t>Creating a Promise</a:t>
            </a:r>
          </a:p>
          <a:p>
            <a:pPr lvl="1" algn="just"/>
            <a:r>
              <a:rPr lang="en-US"/>
              <a:t>Handling Promises</a:t>
            </a:r>
          </a:p>
          <a:p>
            <a:pPr lvl="1" algn="just"/>
            <a:r>
              <a:rPr lang="en-US"/>
              <a:t>Chaining Promises</a:t>
            </a:r>
          </a:p>
        </p:txBody>
      </p:sp>
      <p:sp>
        <p:nvSpPr>
          <p:cNvPr id="4" name="Slide Number Placeholder 3">
            <a:extLst>
              <a:ext uri="{FF2B5EF4-FFF2-40B4-BE49-F238E27FC236}">
                <a16:creationId xmlns:a16="http://schemas.microsoft.com/office/drawing/2014/main" id="{FC19033F-5B55-4E1A-A996-1097688913D8}"/>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95447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a:lnSpc>
                <a:spcPct val="120000"/>
              </a:lnSpc>
              <a:spcBef>
                <a:spcPts val="0"/>
              </a:spcBef>
              <a:buClr>
                <a:srgbClr val="973735"/>
              </a:buClr>
              <a:buSzPts val="1400"/>
              <a:buFont typeface="Noto Sans Symbols"/>
              <a:buChar char="◆"/>
            </a:pPr>
            <a:r>
              <a:rPr lang="en-US"/>
              <a:t>Overview ES6 – ECMAScript 6</a:t>
            </a:r>
          </a:p>
          <a:p>
            <a:pPr marL="342900">
              <a:lnSpc>
                <a:spcPct val="120000"/>
              </a:lnSpc>
              <a:spcBef>
                <a:spcPts val="0"/>
              </a:spcBef>
              <a:buClr>
                <a:srgbClr val="973735"/>
              </a:buClr>
              <a:buSzPts val="1400"/>
              <a:buFont typeface="Noto Sans Symbols"/>
              <a:buChar char="◆"/>
            </a:pPr>
            <a:r>
              <a:rPr lang="en-US"/>
              <a:t>Some features of ES6</a:t>
            </a:r>
          </a:p>
          <a:p>
            <a:pPr marL="342900" lvl="0" indent="-342900" algn="l" rtl="0">
              <a:lnSpc>
                <a:spcPct val="120000"/>
              </a:lnSpc>
              <a:spcBef>
                <a:spcPts val="0"/>
              </a:spcBef>
              <a:spcAft>
                <a:spcPts val="0"/>
              </a:spcAft>
              <a:buClr>
                <a:srgbClr val="973735"/>
              </a:buClr>
              <a:buSzPts val="1400"/>
              <a:buFont typeface="Noto Sans Symbols"/>
              <a:buChar char="◆"/>
            </a:pPr>
            <a:r>
              <a:rPr lang="en-US"/>
              <a:t>Overview JSX</a:t>
            </a:r>
          </a:p>
          <a:p>
            <a:pPr marL="800100" lvl="1">
              <a:lnSpc>
                <a:spcPct val="120000"/>
              </a:lnSpc>
              <a:spcBef>
                <a:spcPts val="0"/>
              </a:spcBef>
              <a:buClr>
                <a:srgbClr val="973735"/>
              </a:buClr>
              <a:buSzPts val="1400"/>
              <a:buFont typeface="Noto Sans Symbols"/>
              <a:buChar char="◆"/>
            </a:pPr>
            <a:r>
              <a:rPr lang="en-US"/>
              <a:t>JSX Content: Rendering HTML, Describing the UI structure</a:t>
            </a:r>
          </a:p>
          <a:p>
            <a:pPr marL="800100" lvl="1">
              <a:lnSpc>
                <a:spcPct val="120000"/>
              </a:lnSpc>
              <a:buClr>
                <a:srgbClr val="973735"/>
              </a:buClr>
              <a:buSzPts val="1400"/>
              <a:buFont typeface="Noto Sans Symbols"/>
              <a:buChar char="◆"/>
            </a:pPr>
            <a:r>
              <a:rPr lang="en-US"/>
              <a:t>Creating JSX elements</a:t>
            </a:r>
          </a:p>
          <a:p>
            <a:pPr marL="800100" lvl="1">
              <a:lnSpc>
                <a:spcPct val="120000"/>
              </a:lnSpc>
              <a:buClr>
                <a:srgbClr val="973735"/>
              </a:buClr>
              <a:buSzPts val="1400"/>
              <a:buFont typeface="Noto Sans Symbols"/>
              <a:buChar char="◆"/>
            </a:pPr>
            <a:r>
              <a:rPr lang="en-US"/>
              <a:t>Using JavaScript expressions</a:t>
            </a:r>
          </a:p>
          <a:p>
            <a:pPr marL="800100" lvl="1">
              <a:lnSpc>
                <a:spcPct val="120000"/>
              </a:lnSpc>
              <a:buClr>
                <a:srgbClr val="973735"/>
              </a:buClr>
              <a:buSzPts val="1400"/>
              <a:buFont typeface="Noto Sans Symbols"/>
              <a:buChar char="◆"/>
            </a:pPr>
            <a:r>
              <a:rPr lang="en-US"/>
              <a:t>Fragments of JSX</a:t>
            </a: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1/10/2024</a:t>
            </a:fld>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535810"/>
            <a:ext cx="10515600" cy="5096483"/>
          </a:xfrm>
        </p:spPr>
        <p:txBody>
          <a:bodyPr>
            <a:normAutofit/>
          </a:bodyPr>
          <a:lstStyle/>
          <a:p>
            <a:pPr algn="just"/>
            <a:r>
              <a:rPr lang="en-US"/>
              <a:t>Creating a Promise</a:t>
            </a:r>
          </a:p>
          <a:p>
            <a:pPr algn="just"/>
            <a:endParaRPr lang="en-US"/>
          </a:p>
          <a:p>
            <a:pPr algn="just"/>
            <a:endParaRPr lang="en-US"/>
          </a:p>
          <a:p>
            <a:pPr algn="just"/>
            <a:endParaRPr lang="en-US"/>
          </a:p>
          <a:p>
            <a:pPr algn="just"/>
            <a:endParaRPr lang="en-US"/>
          </a:p>
          <a:p>
            <a:pPr algn="just"/>
            <a:endParaRPr lang="en-US"/>
          </a:p>
          <a:p>
            <a:pPr algn="just"/>
            <a:r>
              <a:rPr lang="en-US"/>
              <a:t>Handling Promises</a:t>
            </a:r>
          </a:p>
          <a:p>
            <a:pPr algn="just"/>
            <a:endParaRPr lang="en-US"/>
          </a:p>
          <a:p>
            <a:pPr marL="114300" indent="0" algn="just">
              <a:buNone/>
            </a:pPr>
            <a:endParaRPr lang="en-US"/>
          </a:p>
          <a:p>
            <a:endParaRPr lang="en-US"/>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5" name="Picture 4">
            <a:extLst>
              <a:ext uri="{FF2B5EF4-FFF2-40B4-BE49-F238E27FC236}">
                <a16:creationId xmlns:a16="http://schemas.microsoft.com/office/drawing/2014/main" id="{5A674197-671A-465E-904D-64A60BFDB6BA}"/>
              </a:ext>
            </a:extLst>
          </p:cNvPr>
          <p:cNvPicPr>
            <a:picLocks noChangeAspect="1"/>
          </p:cNvPicPr>
          <p:nvPr/>
        </p:nvPicPr>
        <p:blipFill>
          <a:blip r:embed="rId2"/>
          <a:stretch>
            <a:fillRect/>
          </a:stretch>
        </p:blipFill>
        <p:spPr>
          <a:xfrm>
            <a:off x="1279743" y="2173617"/>
            <a:ext cx="5045829" cy="2490979"/>
          </a:xfrm>
          <a:prstGeom prst="rect">
            <a:avLst/>
          </a:prstGeom>
        </p:spPr>
      </p:pic>
      <p:pic>
        <p:nvPicPr>
          <p:cNvPr id="6" name="Picture 5">
            <a:extLst>
              <a:ext uri="{FF2B5EF4-FFF2-40B4-BE49-F238E27FC236}">
                <a16:creationId xmlns:a16="http://schemas.microsoft.com/office/drawing/2014/main" id="{AFAA58C5-4FA6-4936-B02B-2F2A1D46338E}"/>
              </a:ext>
            </a:extLst>
          </p:cNvPr>
          <p:cNvPicPr>
            <a:picLocks noChangeAspect="1"/>
          </p:cNvPicPr>
          <p:nvPr/>
        </p:nvPicPr>
        <p:blipFill>
          <a:blip r:embed="rId3"/>
          <a:stretch>
            <a:fillRect/>
          </a:stretch>
        </p:blipFill>
        <p:spPr>
          <a:xfrm>
            <a:off x="1279742" y="5189071"/>
            <a:ext cx="4466453" cy="1656754"/>
          </a:xfrm>
          <a:prstGeom prst="rect">
            <a:avLst/>
          </a:prstGeom>
        </p:spPr>
      </p:pic>
      <p:sp>
        <p:nvSpPr>
          <p:cNvPr id="8" name="TextBox 7">
            <a:extLst>
              <a:ext uri="{FF2B5EF4-FFF2-40B4-BE49-F238E27FC236}">
                <a16:creationId xmlns:a16="http://schemas.microsoft.com/office/drawing/2014/main" id="{1F715542-239C-49A7-A5C2-B8D048A33892}"/>
              </a:ext>
            </a:extLst>
          </p:cNvPr>
          <p:cNvSpPr txBox="1"/>
          <p:nvPr/>
        </p:nvSpPr>
        <p:spPr>
          <a:xfrm>
            <a:off x="7561163" y="1570580"/>
            <a:ext cx="6094070" cy="523220"/>
          </a:xfrm>
          <a:prstGeom prst="rect">
            <a:avLst/>
          </a:prstGeom>
          <a:noFill/>
        </p:spPr>
        <p:txBody>
          <a:bodyPr wrap="square">
            <a:spAutoFit/>
          </a:bodyPr>
          <a:lstStyle/>
          <a:p>
            <a:pPr marL="457200" indent="-457200" algn="just">
              <a:buFont typeface="Arial" panose="020B0604020202020204" pitchFamily="34" charset="0"/>
              <a:buChar char="•"/>
            </a:pPr>
            <a:r>
              <a:rPr lang="en-US" sz="2800">
                <a:solidFill>
                  <a:srgbClr val="002060"/>
                </a:solidFill>
              </a:rPr>
              <a:t>Chaining</a:t>
            </a:r>
            <a:r>
              <a:rPr lang="en-US"/>
              <a:t> </a:t>
            </a:r>
            <a:r>
              <a:rPr lang="en-US" sz="2800">
                <a:solidFill>
                  <a:srgbClr val="002060"/>
                </a:solidFill>
              </a:rPr>
              <a:t>Promises</a:t>
            </a:r>
          </a:p>
        </p:txBody>
      </p:sp>
      <p:pic>
        <p:nvPicPr>
          <p:cNvPr id="9" name="Picture 8">
            <a:extLst>
              <a:ext uri="{FF2B5EF4-FFF2-40B4-BE49-F238E27FC236}">
                <a16:creationId xmlns:a16="http://schemas.microsoft.com/office/drawing/2014/main" id="{4B3DA34B-C72B-4004-AD11-977F80079BA3}"/>
              </a:ext>
            </a:extLst>
          </p:cNvPr>
          <p:cNvPicPr>
            <a:picLocks noChangeAspect="1"/>
          </p:cNvPicPr>
          <p:nvPr/>
        </p:nvPicPr>
        <p:blipFill>
          <a:blip r:embed="rId4"/>
          <a:stretch>
            <a:fillRect/>
          </a:stretch>
        </p:blipFill>
        <p:spPr>
          <a:xfrm>
            <a:off x="7023004" y="2173617"/>
            <a:ext cx="5168996" cy="2490979"/>
          </a:xfrm>
          <a:prstGeom prst="rect">
            <a:avLst/>
          </a:prstGeom>
        </p:spPr>
      </p:pic>
    </p:spTree>
    <p:extLst>
      <p:ext uri="{BB962C8B-B14F-4D97-AF65-F5344CB8AC3E}">
        <p14:creationId xmlns:p14="http://schemas.microsoft.com/office/powerpoint/2010/main" val="426915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289929"/>
            <a:ext cx="10515600" cy="5096483"/>
          </a:xfrm>
        </p:spPr>
        <p:txBody>
          <a:bodyPr>
            <a:normAutofit/>
          </a:bodyPr>
          <a:lstStyle/>
          <a:p>
            <a:pPr algn="just"/>
            <a:r>
              <a:rPr lang="en-US" sz="2400" b="1"/>
              <a:t>Promise.all </a:t>
            </a:r>
            <a:r>
              <a:rPr lang="en-US" sz="2400"/>
              <a:t>allows you to handle multiple Promises at once and waits for all of them to complete before proceeding, for multiple asynchronous tasks to complete.</a:t>
            </a:r>
          </a:p>
          <a:p>
            <a:pPr algn="just"/>
            <a:r>
              <a:rPr lang="en-US" sz="2400"/>
              <a:t>Note that, if any promise from the array is rejected, Promise.all will also be rejected with the reason of the first rejected promise.</a:t>
            </a:r>
          </a:p>
          <a:p>
            <a:endParaRPr lang="en-US" sz="2400"/>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10" name="TextBox 9">
            <a:extLst>
              <a:ext uri="{FF2B5EF4-FFF2-40B4-BE49-F238E27FC236}">
                <a16:creationId xmlns:a16="http://schemas.microsoft.com/office/drawing/2014/main" id="{DCA6CDAC-B43E-432E-8BDB-7D38B2AA9C4C}"/>
              </a:ext>
            </a:extLst>
          </p:cNvPr>
          <p:cNvSpPr txBox="1"/>
          <p:nvPr/>
        </p:nvSpPr>
        <p:spPr>
          <a:xfrm>
            <a:off x="1048406" y="3429000"/>
            <a:ext cx="7923320" cy="3323987"/>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1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2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Result: ["Promise 1 resolved", "Promise 2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5265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Synchronous: </a:t>
            </a:r>
            <a:r>
              <a:rPr lang="en-US"/>
              <a:t>Tasks are performed </a:t>
            </a:r>
            <a:r>
              <a:rPr lang="en-US" i="1"/>
              <a:t>sequentially</a:t>
            </a:r>
            <a:r>
              <a:rPr lang="en-US"/>
              <a:t>. If a task takes a long time to complete, subsequent tasks will have to wait, causing a "blocking" state.</a:t>
            </a:r>
          </a:p>
          <a:p>
            <a:pPr algn="just"/>
            <a:endParaRPr lang="en-US" b="1"/>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8" name="TextBox 7">
            <a:extLst>
              <a:ext uri="{FF2B5EF4-FFF2-40B4-BE49-F238E27FC236}">
                <a16:creationId xmlns:a16="http://schemas.microsoft.com/office/drawing/2014/main" id="{7460D462-5789-485A-97D3-0F2CCB4D0862}"/>
              </a:ext>
            </a:extLst>
          </p:cNvPr>
          <p:cNvSpPr txBox="1"/>
          <p:nvPr/>
        </p:nvSpPr>
        <p:spPr>
          <a:xfrm>
            <a:off x="1093075" y="3177937"/>
            <a:ext cx="6232635" cy="2062103"/>
          </a:xfrm>
          <a:prstGeom prst="rect">
            <a:avLst/>
          </a:prstGeom>
          <a:solidFill>
            <a:schemeClr val="tx1"/>
          </a:solidFill>
        </p:spPr>
        <p:txBody>
          <a:bodyPr wrap="square">
            <a:spAutoFit/>
          </a:bodyPr>
          <a:lstStyle/>
          <a:p>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'Start'</a:t>
            </a:r>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CE9178"/>
                </a:solidFill>
                <a:effectLst/>
                <a:latin typeface="Consolas" panose="020B0609020204030204" pitchFamily="49" charset="0"/>
              </a:rPr>
              <a:t>''</a:t>
            </a:r>
            <a:r>
              <a:rPr lang="nn-NO" sz="1600" b="0">
                <a:solidFill>
                  <a:srgbClr val="CCCCCC"/>
                </a:solidFill>
                <a:effectLst/>
                <a:latin typeface="Consolas" panose="020B0609020204030204" pitchFamily="49" charset="0"/>
              </a:rPr>
              <a:t>;</a:t>
            </a:r>
          </a:p>
          <a:p>
            <a:r>
              <a:rPr lang="nn-NO" sz="1600" b="0">
                <a:solidFill>
                  <a:srgbClr val="C586C0"/>
                </a:solidFill>
                <a:effectLst/>
                <a:latin typeface="Consolas" panose="020B0609020204030204" pitchFamily="49" charset="0"/>
              </a:rPr>
              <a:t>for</a:t>
            </a:r>
            <a:r>
              <a:rPr lang="nn-NO" sz="1600" b="0">
                <a:solidFill>
                  <a:srgbClr val="CCCCCC"/>
                </a:solidFill>
                <a:effectLst/>
                <a:latin typeface="Consolas" panose="020B0609020204030204" pitchFamily="49" charset="0"/>
              </a:rPr>
              <a:t> (</a:t>
            </a: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&lt;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100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p>
          <a:p>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'Finished with data: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9529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 – cont’d</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Asynchronous</a:t>
            </a:r>
            <a:r>
              <a:rPr lang="en-US"/>
              <a:t>: Tasks can start and complete in any order. Perform tasks without having to wait for subsequent tasks to complete, which improves the performance and responsiveness of your application.</a:t>
            </a:r>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7" name="TextBox 6">
            <a:extLst>
              <a:ext uri="{FF2B5EF4-FFF2-40B4-BE49-F238E27FC236}">
                <a16:creationId xmlns:a16="http://schemas.microsoft.com/office/drawing/2014/main" id="{9FF9185B-C53F-4FC7-AF01-436DA975B3FF}"/>
              </a:ext>
            </a:extLst>
          </p:cNvPr>
          <p:cNvSpPr txBox="1"/>
          <p:nvPr/>
        </p:nvSpPr>
        <p:spPr>
          <a:xfrm>
            <a:off x="231228" y="4143211"/>
            <a:ext cx="6096000" cy="2031325"/>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E2CAFEF-12E2-48F8-AFAA-CF0A1BFA5BD7}"/>
              </a:ext>
            </a:extLst>
          </p:cNvPr>
          <p:cNvSpPr txBox="1"/>
          <p:nvPr/>
        </p:nvSpPr>
        <p:spPr>
          <a:xfrm>
            <a:off x="6578736" y="4143211"/>
            <a:ext cx="5466118" cy="2677656"/>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async</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await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254B2338-B7EC-4255-B897-CD0826D02EE9}"/>
              </a:ext>
            </a:extLst>
          </p:cNvPr>
          <p:cNvSpPr txBox="1"/>
          <p:nvPr/>
        </p:nvSpPr>
        <p:spPr>
          <a:xfrm>
            <a:off x="147146" y="3451386"/>
            <a:ext cx="6096000" cy="461665"/>
          </a:xfrm>
          <a:prstGeom prst="rect">
            <a:avLst/>
          </a:prstGeom>
          <a:noFill/>
        </p:spPr>
        <p:txBody>
          <a:bodyPr wrap="square">
            <a:spAutoFit/>
          </a:bodyPr>
          <a:lstStyle/>
          <a:p>
            <a:r>
              <a:rPr lang="en-US" sz="2400" b="1">
                <a:solidFill>
                  <a:srgbClr val="002060"/>
                </a:solidFill>
              </a:rPr>
              <a:t>Promise:</a:t>
            </a:r>
          </a:p>
        </p:txBody>
      </p:sp>
      <p:sp>
        <p:nvSpPr>
          <p:cNvPr id="12" name="TextBox 11">
            <a:extLst>
              <a:ext uri="{FF2B5EF4-FFF2-40B4-BE49-F238E27FC236}">
                <a16:creationId xmlns:a16="http://schemas.microsoft.com/office/drawing/2014/main" id="{0A643E27-6765-4B0A-A37D-B49C8CE888DA}"/>
              </a:ext>
            </a:extLst>
          </p:cNvPr>
          <p:cNvSpPr txBox="1"/>
          <p:nvPr/>
        </p:nvSpPr>
        <p:spPr>
          <a:xfrm>
            <a:off x="6578736" y="3451386"/>
            <a:ext cx="6096000" cy="461665"/>
          </a:xfrm>
          <a:prstGeom prst="rect">
            <a:avLst/>
          </a:prstGeom>
          <a:noFill/>
        </p:spPr>
        <p:txBody>
          <a:bodyPr wrap="square">
            <a:spAutoFit/>
          </a:bodyPr>
          <a:lstStyle/>
          <a:p>
            <a:r>
              <a:rPr lang="en-US" sz="2400" b="1">
                <a:solidFill>
                  <a:srgbClr val="002060"/>
                </a:solidFill>
              </a:rPr>
              <a:t>Async/Await:</a:t>
            </a:r>
          </a:p>
        </p:txBody>
      </p:sp>
    </p:spTree>
    <p:extLst>
      <p:ext uri="{BB962C8B-B14F-4D97-AF65-F5344CB8AC3E}">
        <p14:creationId xmlns:p14="http://schemas.microsoft.com/office/powerpoint/2010/main" val="220215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061-EF0A-43B9-996F-7D81C78785E4}"/>
              </a:ext>
            </a:extLst>
          </p:cNvPr>
          <p:cNvSpPr>
            <a:spLocks noGrp="1"/>
          </p:cNvSpPr>
          <p:nvPr>
            <p:ph type="title"/>
          </p:nvPr>
        </p:nvSpPr>
        <p:spPr/>
        <p:txBody>
          <a:bodyPr/>
          <a:lstStyle/>
          <a:p>
            <a:r>
              <a:rPr lang="en-US"/>
              <a:t>Classes</a:t>
            </a:r>
          </a:p>
        </p:txBody>
      </p:sp>
      <p:sp>
        <p:nvSpPr>
          <p:cNvPr id="3" name="Text Placeholder 2">
            <a:extLst>
              <a:ext uri="{FF2B5EF4-FFF2-40B4-BE49-F238E27FC236}">
                <a16:creationId xmlns:a16="http://schemas.microsoft.com/office/drawing/2014/main" id="{0E294A7D-0B59-48C8-9F03-20D666D34FC7}"/>
              </a:ext>
            </a:extLst>
          </p:cNvPr>
          <p:cNvSpPr>
            <a:spLocks noGrp="1"/>
          </p:cNvSpPr>
          <p:nvPr>
            <p:ph type="body" idx="1"/>
          </p:nvPr>
        </p:nvSpPr>
        <p:spPr>
          <a:xfrm>
            <a:off x="838200" y="1535810"/>
            <a:ext cx="10515600" cy="4944889"/>
          </a:xfrm>
        </p:spPr>
        <p:txBody>
          <a:bodyPr>
            <a:normAutofit/>
          </a:bodyPr>
          <a:lstStyle/>
          <a:p>
            <a:pPr algn="just"/>
            <a:r>
              <a:rPr lang="en-US"/>
              <a:t>Classes provide a syntactic sugar for creating objects and implementing object-oriented programming (OOP) concepts in JavaScript. Classes provide a way to define blueprints for creating objects with shared properties and methods.</a:t>
            </a:r>
          </a:p>
          <a:p>
            <a:pPr algn="just"/>
            <a:r>
              <a:rPr lang="en-US"/>
              <a:t>Include:</a:t>
            </a:r>
          </a:p>
          <a:p>
            <a:pPr lvl="1" algn="just"/>
            <a:r>
              <a:rPr lang="en-US" b="1"/>
              <a:t>Class Declaration</a:t>
            </a:r>
            <a:r>
              <a:rPr lang="en-US"/>
              <a:t>: Classes are declared using the class keyword followed by the class name.</a:t>
            </a:r>
          </a:p>
          <a:p>
            <a:pPr lvl="1" algn="just"/>
            <a:r>
              <a:rPr lang="en-US" b="1"/>
              <a:t>Creating Objects</a:t>
            </a:r>
            <a:r>
              <a:rPr lang="en-US"/>
              <a:t>: To create an object from a class, we use the new keyword followed by the class name and any necessary arguments for the constructor.</a:t>
            </a:r>
          </a:p>
          <a:p>
            <a:pPr lvl="1" algn="just"/>
            <a:r>
              <a:rPr lang="en-US" b="1"/>
              <a:t>Inheritance</a:t>
            </a:r>
            <a:r>
              <a:rPr lang="en-US"/>
              <a:t>: Classes support inheritance, allowing you to create a new class based on an existing class.</a:t>
            </a:r>
          </a:p>
        </p:txBody>
      </p:sp>
      <p:sp>
        <p:nvSpPr>
          <p:cNvPr id="4" name="Slide Number Placeholder 3">
            <a:extLst>
              <a:ext uri="{FF2B5EF4-FFF2-40B4-BE49-F238E27FC236}">
                <a16:creationId xmlns:a16="http://schemas.microsoft.com/office/drawing/2014/main" id="{6D62618E-B811-4EF4-9D86-A725D8B03507}"/>
              </a:ext>
            </a:extLst>
          </p:cNvPr>
          <p:cNvSpPr>
            <a:spLocks noGrp="1"/>
          </p:cNvSpPr>
          <p:nvPr>
            <p:ph type="sldNum" idx="12"/>
          </p:nvPr>
        </p:nvSpPr>
        <p:spPr/>
        <p:txBody>
          <a:bodyPr/>
          <a:lstStyle/>
          <a:p>
            <a:fld id="{00000000-1234-1234-1234-123412341234}" type="slidenum">
              <a:rPr lang="en-US" smtClean="0"/>
              <a:pPr/>
              <a:t>24</a:t>
            </a:fld>
            <a:endParaRPr lang="en-US"/>
          </a:p>
        </p:txBody>
      </p:sp>
    </p:spTree>
    <p:extLst>
      <p:ext uri="{BB962C8B-B14F-4D97-AF65-F5344CB8AC3E}">
        <p14:creationId xmlns:p14="http://schemas.microsoft.com/office/powerpoint/2010/main" val="2663207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576F-3607-46EF-BA4C-2D77B6AA4864}"/>
              </a:ext>
            </a:extLst>
          </p:cNvPr>
          <p:cNvSpPr>
            <a:spLocks noGrp="1"/>
          </p:cNvSpPr>
          <p:nvPr>
            <p:ph type="title"/>
          </p:nvPr>
        </p:nvSpPr>
        <p:spPr/>
        <p:txBody>
          <a:bodyPr/>
          <a:lstStyle/>
          <a:p>
            <a:r>
              <a:rPr lang="en-US"/>
              <a:t>Classes - cont’d</a:t>
            </a:r>
          </a:p>
        </p:txBody>
      </p:sp>
      <p:sp>
        <p:nvSpPr>
          <p:cNvPr id="3" name="Text Placeholder 2">
            <a:extLst>
              <a:ext uri="{FF2B5EF4-FFF2-40B4-BE49-F238E27FC236}">
                <a16:creationId xmlns:a16="http://schemas.microsoft.com/office/drawing/2014/main" id="{DCEDC1C0-E5FC-4659-ADA8-33937825BEE2}"/>
              </a:ext>
            </a:extLst>
          </p:cNvPr>
          <p:cNvSpPr>
            <a:spLocks noGrp="1"/>
          </p:cNvSpPr>
          <p:nvPr>
            <p:ph type="body" idx="1"/>
          </p:nvPr>
        </p:nvSpPr>
        <p:spPr>
          <a:xfrm>
            <a:off x="838200" y="1535811"/>
            <a:ext cx="3826397" cy="767551"/>
          </a:xfrm>
        </p:spPr>
        <p:txBody>
          <a:bodyPr/>
          <a:lstStyle/>
          <a:p>
            <a:r>
              <a:rPr lang="en-US"/>
              <a:t>Class Declaration</a:t>
            </a:r>
          </a:p>
        </p:txBody>
      </p:sp>
      <p:sp>
        <p:nvSpPr>
          <p:cNvPr id="4" name="Slide Number Placeholder 3">
            <a:extLst>
              <a:ext uri="{FF2B5EF4-FFF2-40B4-BE49-F238E27FC236}">
                <a16:creationId xmlns:a16="http://schemas.microsoft.com/office/drawing/2014/main" id="{20A122F3-12B3-430B-ACDB-CD9F0E178236}"/>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2">
            <a:extLst>
              <a:ext uri="{FF2B5EF4-FFF2-40B4-BE49-F238E27FC236}">
                <a16:creationId xmlns:a16="http://schemas.microsoft.com/office/drawing/2014/main" id="{7F60ABBD-667C-4D52-B8A6-97EAB44A05B8}"/>
              </a:ext>
            </a:extLst>
          </p:cNvPr>
          <p:cNvSpPr txBox="1">
            <a:spLocks/>
          </p:cNvSpPr>
          <p:nvPr/>
        </p:nvSpPr>
        <p:spPr>
          <a:xfrm>
            <a:off x="6879702" y="1535811"/>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Creating Objects</a:t>
            </a:r>
          </a:p>
        </p:txBody>
      </p:sp>
      <p:sp>
        <p:nvSpPr>
          <p:cNvPr id="6" name="Text Placeholder 2">
            <a:extLst>
              <a:ext uri="{FF2B5EF4-FFF2-40B4-BE49-F238E27FC236}">
                <a16:creationId xmlns:a16="http://schemas.microsoft.com/office/drawing/2014/main" id="{F87B8A33-4A38-4BAC-B678-D0BC8A47B5C7}"/>
              </a:ext>
            </a:extLst>
          </p:cNvPr>
          <p:cNvSpPr txBox="1">
            <a:spLocks/>
          </p:cNvSpPr>
          <p:nvPr/>
        </p:nvSpPr>
        <p:spPr>
          <a:xfrm>
            <a:off x="6879702" y="2914394"/>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Inheritance</a:t>
            </a:r>
          </a:p>
        </p:txBody>
      </p:sp>
      <p:pic>
        <p:nvPicPr>
          <p:cNvPr id="8" name="Picture 7">
            <a:extLst>
              <a:ext uri="{FF2B5EF4-FFF2-40B4-BE49-F238E27FC236}">
                <a16:creationId xmlns:a16="http://schemas.microsoft.com/office/drawing/2014/main" id="{20365AE3-FBBD-4C32-8594-05FE006AE2C9}"/>
              </a:ext>
            </a:extLst>
          </p:cNvPr>
          <p:cNvPicPr>
            <a:picLocks noChangeAspect="1"/>
          </p:cNvPicPr>
          <p:nvPr/>
        </p:nvPicPr>
        <p:blipFill>
          <a:blip r:embed="rId2"/>
          <a:stretch>
            <a:fillRect/>
          </a:stretch>
        </p:blipFill>
        <p:spPr>
          <a:xfrm>
            <a:off x="838199" y="2160341"/>
            <a:ext cx="4589357" cy="2735749"/>
          </a:xfrm>
          <a:prstGeom prst="rect">
            <a:avLst/>
          </a:prstGeom>
        </p:spPr>
      </p:pic>
      <p:pic>
        <p:nvPicPr>
          <p:cNvPr id="10" name="Picture 9">
            <a:extLst>
              <a:ext uri="{FF2B5EF4-FFF2-40B4-BE49-F238E27FC236}">
                <a16:creationId xmlns:a16="http://schemas.microsoft.com/office/drawing/2014/main" id="{28EBF392-FB26-4525-AF11-05557D22E1DB}"/>
              </a:ext>
            </a:extLst>
          </p:cNvPr>
          <p:cNvPicPr>
            <a:picLocks noChangeAspect="1"/>
          </p:cNvPicPr>
          <p:nvPr/>
        </p:nvPicPr>
        <p:blipFill>
          <a:blip r:embed="rId3"/>
          <a:stretch>
            <a:fillRect/>
          </a:stretch>
        </p:blipFill>
        <p:spPr>
          <a:xfrm>
            <a:off x="6850551" y="2288163"/>
            <a:ext cx="5137432" cy="562570"/>
          </a:xfrm>
          <a:prstGeom prst="rect">
            <a:avLst/>
          </a:prstGeom>
        </p:spPr>
      </p:pic>
      <p:pic>
        <p:nvPicPr>
          <p:cNvPr id="12" name="Picture 11">
            <a:extLst>
              <a:ext uri="{FF2B5EF4-FFF2-40B4-BE49-F238E27FC236}">
                <a16:creationId xmlns:a16="http://schemas.microsoft.com/office/drawing/2014/main" id="{F7654CA7-00BE-4A03-BE70-C0A836530D66}"/>
              </a:ext>
            </a:extLst>
          </p:cNvPr>
          <p:cNvPicPr>
            <a:picLocks noChangeAspect="1"/>
          </p:cNvPicPr>
          <p:nvPr/>
        </p:nvPicPr>
        <p:blipFill>
          <a:blip r:embed="rId4"/>
          <a:stretch>
            <a:fillRect/>
          </a:stretch>
        </p:blipFill>
        <p:spPr>
          <a:xfrm>
            <a:off x="6879702" y="3745605"/>
            <a:ext cx="5146460" cy="562569"/>
          </a:xfrm>
          <a:prstGeom prst="rect">
            <a:avLst/>
          </a:prstGeom>
        </p:spPr>
      </p:pic>
    </p:spTree>
    <p:extLst>
      <p:ext uri="{BB962C8B-B14F-4D97-AF65-F5344CB8AC3E}">
        <p14:creationId xmlns:p14="http://schemas.microsoft.com/office/powerpoint/2010/main" val="260366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What is JSX?</a:t>
            </a:r>
          </a:p>
        </p:txBody>
      </p:sp>
    </p:spTree>
    <p:extLst>
      <p:ext uri="{BB962C8B-B14F-4D97-AF65-F5344CB8AC3E}">
        <p14:creationId xmlns:p14="http://schemas.microsoft.com/office/powerpoint/2010/main" val="281805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XML/HTML markup syntax that's embedded in JavaScript code and used to declare React components.</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language used to describe UIs built using React. </a:t>
            </a:r>
          </a:p>
          <a:p>
            <a:pPr marL="342900" algn="just">
              <a:lnSpc>
                <a:spcPct val="120000"/>
              </a:lnSpc>
              <a:spcBef>
                <a:spcPts val="0"/>
              </a:spcBef>
              <a:buClr>
                <a:srgbClr val="973735"/>
              </a:buClr>
              <a:buSzPct val="50000"/>
              <a:buFont typeface="Noto Sans Symbols"/>
              <a:buChar char="◆"/>
            </a:pPr>
            <a:r>
              <a:rPr lang="en-US" sz="2700">
                <a:latin typeface="Calibri" panose="020F0502020204030204" pitchFamily="34" charset="0"/>
                <a:ea typeface="Calibri" panose="020F0502020204030204" pitchFamily="34" charset="0"/>
                <a:cs typeface="Times New Roman" panose="02020603050405020304" pitchFamily="18" charset="0"/>
              </a:rPr>
              <a:t>In this section, we'll cover the following: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Your first JSX content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Rendering HTML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Describing the UI structure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Creating your own JSX elements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Using JavaScript expressions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Fragments of JSX</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JSX?</a:t>
            </a:r>
            <a:endParaRPr sz="3200" b="1">
              <a:solidFill>
                <a:srgbClr val="002060"/>
              </a:solidFill>
              <a:latin typeface="Arial"/>
              <a:ea typeface="Arial"/>
              <a:cs typeface="Arial"/>
              <a:sym typeface="Arial"/>
            </a:endParaRPr>
          </a:p>
        </p:txBody>
      </p:sp>
      <p:sp>
        <p:nvSpPr>
          <p:cNvPr id="7" name="Google Shape;100;p2">
            <a:extLst>
              <a:ext uri="{FF2B5EF4-FFF2-40B4-BE49-F238E27FC236}">
                <a16:creationId xmlns:a16="http://schemas.microsoft.com/office/drawing/2014/main" id="{D4665228-3BA4-4205-A79F-03CB174A0796}"/>
              </a:ext>
            </a:extLst>
          </p:cNvPr>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1/10/2024</a:t>
            </a:fld>
            <a:endParaRPr sz="120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6FB2EA6-7B38-482B-8DAF-842BBDF3FCF5}"/>
              </a:ext>
            </a:extLst>
          </p:cNvPr>
          <p:cNvPicPr>
            <a:picLocks noChangeAspect="1"/>
          </p:cNvPicPr>
          <p:nvPr/>
        </p:nvPicPr>
        <p:blipFill rotWithShape="1">
          <a:blip r:embed="rId3"/>
          <a:srcRect l="12134" t="10748" r="11810" b="9677"/>
          <a:stretch/>
        </p:blipFill>
        <p:spPr>
          <a:xfrm>
            <a:off x="6432331" y="3617468"/>
            <a:ext cx="4910958" cy="268857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758-8776-4AF9-9688-415459C091C8}"/>
              </a:ext>
            </a:extLst>
          </p:cNvPr>
          <p:cNvSpPr>
            <a:spLocks noGrp="1"/>
          </p:cNvSpPr>
          <p:nvPr>
            <p:ph type="title"/>
          </p:nvPr>
        </p:nvSpPr>
        <p:spPr/>
        <p:txBody>
          <a:bodyPr/>
          <a:lstStyle/>
          <a:p>
            <a:r>
              <a:rPr lang="en-US"/>
              <a:t>JSX Content: Hello JSX</a:t>
            </a:r>
          </a:p>
        </p:txBody>
      </p:sp>
      <p:sp>
        <p:nvSpPr>
          <p:cNvPr id="3" name="Text Placeholder 2">
            <a:extLst>
              <a:ext uri="{FF2B5EF4-FFF2-40B4-BE49-F238E27FC236}">
                <a16:creationId xmlns:a16="http://schemas.microsoft.com/office/drawing/2014/main" id="{147726B3-A9FC-4B4F-91B2-589C6882D1A1}"/>
              </a:ext>
            </a:extLst>
          </p:cNvPr>
          <p:cNvSpPr>
            <a:spLocks noGrp="1"/>
          </p:cNvSpPr>
          <p:nvPr>
            <p:ph type="body" idx="1"/>
          </p:nvPr>
        </p:nvSpPr>
        <p:spPr/>
        <p:txBody>
          <a:bodyPr>
            <a:normAutofit fontScale="92500" lnSpcReduction="10000"/>
          </a:bodyPr>
          <a:lstStyle/>
          <a:p>
            <a:r>
              <a:rPr lang="en-US" sz="2400">
                <a:latin typeface="Calibri" panose="020F0502020204030204" pitchFamily="34" charset="0"/>
                <a:ea typeface="Calibri" panose="020F0502020204030204" pitchFamily="34" charset="0"/>
                <a:cs typeface="Times New Roman" panose="02020603050405020304" pitchFamily="18" charset="0"/>
              </a:rPr>
              <a:t>Your first application:</a:t>
            </a:r>
          </a:p>
          <a:p>
            <a:endParaRPr lang="en-US" sz="3600"/>
          </a:p>
          <a:p>
            <a:endParaRPr lang="en-US" sz="3600"/>
          </a:p>
          <a:p>
            <a:endParaRPr lang="en-US" sz="3600"/>
          </a:p>
          <a:p>
            <a:endParaRPr lang="en-US" sz="3600"/>
          </a:p>
          <a:p>
            <a:pPr algn="just"/>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effectLst/>
                <a:latin typeface="Calibri" panose="020F0502020204030204" pitchFamily="34" charset="0"/>
                <a:ea typeface="Calibri" panose="020F0502020204030204" pitchFamily="34" charset="0"/>
                <a:cs typeface="Times New Roman" panose="02020603050405020304" pitchFamily="18" charset="0"/>
              </a:rPr>
              <a:t>The render() function takes JSX as an argument and renders it to the DOM node passed to ReactDOM.createRoot().</a:t>
            </a:r>
          </a:p>
          <a:p>
            <a:pPr algn="just"/>
            <a:r>
              <a:rPr lang="en-US" sz="2400">
                <a:latin typeface="Calibri" panose="020F0502020204030204" pitchFamily="34" charset="0"/>
                <a:ea typeface="Calibri" panose="020F0502020204030204" pitchFamily="34" charset="0"/>
                <a:cs typeface="Times New Roman" panose="02020603050405020304" pitchFamily="18" charset="0"/>
              </a:rPr>
              <a:t>This example is to show the basic steps involved in getting JSX rendered onto the page</a:t>
            </a:r>
          </a:p>
        </p:txBody>
      </p:sp>
      <p:sp>
        <p:nvSpPr>
          <p:cNvPr id="4" name="Slide Number Placeholder 3">
            <a:extLst>
              <a:ext uri="{FF2B5EF4-FFF2-40B4-BE49-F238E27FC236}">
                <a16:creationId xmlns:a16="http://schemas.microsoft.com/office/drawing/2014/main" id="{C95B9EE9-2485-4759-9E40-D20530103538}"/>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a16="http://schemas.microsoft.com/office/drawing/2014/main" id="{864C2343-688C-4F90-ADDD-DE915E5359A2}"/>
              </a:ext>
            </a:extLst>
          </p:cNvPr>
          <p:cNvPicPr>
            <a:picLocks noChangeAspect="1"/>
          </p:cNvPicPr>
          <p:nvPr/>
        </p:nvPicPr>
        <p:blipFill>
          <a:blip r:embed="rId2"/>
          <a:stretch>
            <a:fillRect/>
          </a:stretch>
        </p:blipFill>
        <p:spPr>
          <a:xfrm>
            <a:off x="1381832" y="2148883"/>
            <a:ext cx="7292630" cy="2318014"/>
          </a:xfrm>
          <a:prstGeom prst="rect">
            <a:avLst/>
          </a:prstGeom>
        </p:spPr>
      </p:pic>
      <p:pic>
        <p:nvPicPr>
          <p:cNvPr id="8" name="Picture 7">
            <a:extLst>
              <a:ext uri="{FF2B5EF4-FFF2-40B4-BE49-F238E27FC236}">
                <a16:creationId xmlns:a16="http://schemas.microsoft.com/office/drawing/2014/main" id="{7EB0F7FF-F65A-43ED-B677-B3C5B7ED5ED4}"/>
              </a:ext>
            </a:extLst>
          </p:cNvPr>
          <p:cNvPicPr>
            <a:picLocks noChangeAspect="1"/>
          </p:cNvPicPr>
          <p:nvPr/>
        </p:nvPicPr>
        <p:blipFill>
          <a:blip r:embed="rId3"/>
          <a:stretch>
            <a:fillRect/>
          </a:stretch>
        </p:blipFill>
        <p:spPr>
          <a:xfrm>
            <a:off x="8876099" y="2159143"/>
            <a:ext cx="3234337" cy="1269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193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868917" cy="4499944"/>
          </a:xfrm>
        </p:spPr>
        <p:txBody>
          <a:bodyPr/>
          <a:lstStyle/>
          <a:p>
            <a:r>
              <a:rPr lang="en-US"/>
              <a:t>Built-in HTML tags</a:t>
            </a:r>
          </a:p>
          <a:p>
            <a:pPr lvl="1" algn="just">
              <a:lnSpc>
                <a:spcPct val="150000"/>
              </a:lnSpc>
            </a:pPr>
            <a:r>
              <a:rPr lang="en-US"/>
              <a:t>HTML elements rendered using JSX closely follow regular HTML element syntax with a few subtle differences regarding case-sensitivity and attributes.</a:t>
            </a:r>
          </a:p>
          <a:p>
            <a:pPr lvl="1" algn="just"/>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29</a:t>
            </a:fld>
            <a:endParaRPr lang="en-US"/>
          </a:p>
        </p:txBody>
      </p:sp>
      <p:pic>
        <p:nvPicPr>
          <p:cNvPr id="6" name="Picture 5">
            <a:extLst>
              <a:ext uri="{FF2B5EF4-FFF2-40B4-BE49-F238E27FC236}">
                <a16:creationId xmlns:a16="http://schemas.microsoft.com/office/drawing/2014/main" id="{3CE2736F-EF23-49EA-A661-32F05F9095B5}"/>
              </a:ext>
            </a:extLst>
          </p:cNvPr>
          <p:cNvPicPr>
            <a:picLocks noChangeAspect="1"/>
          </p:cNvPicPr>
          <p:nvPr/>
        </p:nvPicPr>
        <p:blipFill>
          <a:blip r:embed="rId2"/>
          <a:stretch>
            <a:fillRect/>
          </a:stretch>
        </p:blipFill>
        <p:spPr>
          <a:xfrm>
            <a:off x="6190593" y="1195642"/>
            <a:ext cx="5660464" cy="3327298"/>
          </a:xfrm>
          <a:prstGeom prst="rect">
            <a:avLst/>
          </a:prstGeom>
        </p:spPr>
      </p:pic>
    </p:spTree>
    <p:extLst>
      <p:ext uri="{BB962C8B-B14F-4D97-AF65-F5344CB8AC3E}">
        <p14:creationId xmlns:p14="http://schemas.microsoft.com/office/powerpoint/2010/main" val="6890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3923-FB9E-4457-B359-9F48C55638FC}"/>
              </a:ext>
            </a:extLst>
          </p:cNvPr>
          <p:cNvSpPr>
            <a:spLocks noGrp="1"/>
          </p:cNvSpPr>
          <p:nvPr>
            <p:ph type="title"/>
          </p:nvPr>
        </p:nvSpPr>
        <p:spPr/>
        <p:txBody>
          <a:bodyPr/>
          <a:lstStyle/>
          <a:p>
            <a:r>
              <a:rPr lang="en-US"/>
              <a:t>What is ES6?</a:t>
            </a:r>
          </a:p>
        </p:txBody>
      </p:sp>
      <p:sp>
        <p:nvSpPr>
          <p:cNvPr id="3" name="Text Placeholder 2">
            <a:extLst>
              <a:ext uri="{FF2B5EF4-FFF2-40B4-BE49-F238E27FC236}">
                <a16:creationId xmlns:a16="http://schemas.microsoft.com/office/drawing/2014/main" id="{641F6CB1-9895-4231-8482-EDD0E8A0EA4F}"/>
              </a:ext>
            </a:extLst>
          </p:cNvPr>
          <p:cNvSpPr>
            <a:spLocks noGrp="1"/>
          </p:cNvSpPr>
          <p:nvPr>
            <p:ph type="body" idx="1"/>
          </p:nvPr>
        </p:nvSpPr>
        <p:spPr>
          <a:xfrm>
            <a:off x="838199" y="1535810"/>
            <a:ext cx="10893973" cy="4944889"/>
          </a:xfrm>
        </p:spPr>
        <p:txBody>
          <a:bodyPr>
            <a:normAutofit fontScale="85000" lnSpcReduction="20000"/>
          </a:bodyPr>
          <a:lstStyle/>
          <a:p>
            <a:pPr algn="just">
              <a:lnSpc>
                <a:spcPct val="150000"/>
              </a:lnSpc>
            </a:pPr>
            <a:r>
              <a:rPr lang="en-US"/>
              <a:t>ES6 (ECMAScript 6) is the latest version of the ECMAScript standard. ECMAScript was proposed by the European Computer Manufacturers Association to serve as the standard for the JavaScript programming language. </a:t>
            </a:r>
          </a:p>
          <a:p>
            <a:pPr algn="just">
              <a:lnSpc>
                <a:spcPct val="150000"/>
              </a:lnSpc>
            </a:pPr>
            <a:r>
              <a:rPr lang="en-US"/>
              <a:t>Currently, there are several web browsers available, and if each browser were to run JavaScript differently, websites would not be able to function consistently across all these browsers. </a:t>
            </a:r>
          </a:p>
          <a:p>
            <a:pPr algn="just">
              <a:lnSpc>
                <a:spcPct val="150000"/>
              </a:lnSpc>
            </a:pPr>
            <a:r>
              <a:rPr lang="en-US"/>
              <a:t>Therefore, there is a need for a common standard to ensure that these browsers develop based on these standards.</a:t>
            </a:r>
          </a:p>
        </p:txBody>
      </p:sp>
      <p:sp>
        <p:nvSpPr>
          <p:cNvPr id="4" name="Slide Number Placeholder 3">
            <a:extLst>
              <a:ext uri="{FF2B5EF4-FFF2-40B4-BE49-F238E27FC236}">
                <a16:creationId xmlns:a16="http://schemas.microsoft.com/office/drawing/2014/main" id="{1634BA5A-89AE-4443-9976-6BEF5AB2EBFB}"/>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1026" name="Picture 2" descr="Javascript ES6 Basics in 15 Minutes | by Mehdi Aoussiad | Weekly Webtips |  Medium">
            <a:extLst>
              <a:ext uri="{FF2B5EF4-FFF2-40B4-BE49-F238E27FC236}">
                <a16:creationId xmlns:a16="http://schemas.microsoft.com/office/drawing/2014/main" id="{59BF28C2-8ABA-4FD8-9189-3ADD1B2BF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9128582" y="1863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3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 - cont’d</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763814" cy="4351338"/>
          </a:xfrm>
        </p:spPr>
        <p:txBody>
          <a:bodyPr/>
          <a:lstStyle/>
          <a:p>
            <a:r>
              <a:rPr lang="en-US"/>
              <a:t>HTML tag conventions</a:t>
            </a:r>
          </a:p>
          <a:p>
            <a:pPr lvl="1" algn="just">
              <a:lnSpc>
                <a:spcPct val="150000"/>
              </a:lnSpc>
            </a:pPr>
            <a:r>
              <a:rPr lang="en-US"/>
              <a:t>Tag names are case-sensitive and non-HTML elements are capitalized.</a:t>
            </a:r>
          </a:p>
          <a:p>
            <a:pPr lvl="1" algn="just">
              <a:lnSpc>
                <a:spcPct val="150000"/>
              </a:lnSpc>
            </a:pPr>
            <a:r>
              <a:rPr lang="en-US"/>
              <a:t>React doesn't know about the &lt;Button&gt; element; it only knows about &lt;button&gt;</a:t>
            </a:r>
          </a:p>
          <a:p>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30</a:t>
            </a:fld>
            <a:endParaRPr lang="en-US"/>
          </a:p>
        </p:txBody>
      </p:sp>
      <p:pic>
        <p:nvPicPr>
          <p:cNvPr id="7" name="Picture 6">
            <a:extLst>
              <a:ext uri="{FF2B5EF4-FFF2-40B4-BE49-F238E27FC236}">
                <a16:creationId xmlns:a16="http://schemas.microsoft.com/office/drawing/2014/main" id="{3E1FD9D5-5A07-45AC-8E1A-20DBB1095F7D}"/>
              </a:ext>
            </a:extLst>
          </p:cNvPr>
          <p:cNvPicPr>
            <a:picLocks noChangeAspect="1"/>
          </p:cNvPicPr>
          <p:nvPr/>
        </p:nvPicPr>
        <p:blipFill>
          <a:blip r:embed="rId2"/>
          <a:stretch>
            <a:fillRect/>
          </a:stretch>
        </p:blipFill>
        <p:spPr>
          <a:xfrm>
            <a:off x="5791200" y="1270235"/>
            <a:ext cx="6317007" cy="3948129"/>
          </a:xfrm>
          <a:prstGeom prst="rect">
            <a:avLst/>
          </a:prstGeom>
        </p:spPr>
      </p:pic>
    </p:spTree>
    <p:extLst>
      <p:ext uri="{BB962C8B-B14F-4D97-AF65-F5344CB8AC3E}">
        <p14:creationId xmlns:p14="http://schemas.microsoft.com/office/powerpoint/2010/main" val="377780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AAD4-C680-42D1-8C75-B12A01800F18}"/>
              </a:ext>
            </a:extLst>
          </p:cNvPr>
          <p:cNvSpPr>
            <a:spLocks noGrp="1"/>
          </p:cNvSpPr>
          <p:nvPr>
            <p:ph type="title"/>
          </p:nvPr>
        </p:nvSpPr>
        <p:spPr/>
        <p:txBody>
          <a:bodyPr/>
          <a:lstStyle/>
          <a:p>
            <a:r>
              <a:rPr lang="en-US"/>
              <a:t>JSX Content: Declarative UI structures </a:t>
            </a:r>
          </a:p>
        </p:txBody>
      </p:sp>
      <p:sp>
        <p:nvSpPr>
          <p:cNvPr id="3" name="Text Placeholder 2">
            <a:extLst>
              <a:ext uri="{FF2B5EF4-FFF2-40B4-BE49-F238E27FC236}">
                <a16:creationId xmlns:a16="http://schemas.microsoft.com/office/drawing/2014/main" id="{788763AA-4A60-4872-9120-F6DF0EAA1BE4}"/>
              </a:ext>
            </a:extLst>
          </p:cNvPr>
          <p:cNvSpPr>
            <a:spLocks noGrp="1"/>
          </p:cNvSpPr>
          <p:nvPr>
            <p:ph type="body" idx="1"/>
          </p:nvPr>
        </p:nvSpPr>
        <p:spPr/>
        <p:txBody>
          <a:bodyPr>
            <a:normAutofit lnSpcReduction="10000"/>
          </a:bodyPr>
          <a:lstStyle/>
          <a:p>
            <a:pPr>
              <a:lnSpc>
                <a:spcPct val="150000"/>
              </a:lnSpc>
            </a:pPr>
            <a:r>
              <a:rPr lang="en-US"/>
              <a:t>The JSX content was short and simple.</a:t>
            </a:r>
          </a:p>
          <a:p>
            <a:pPr>
              <a:lnSpc>
                <a:spcPct val="150000"/>
              </a:lnSpc>
            </a:pPr>
            <a:r>
              <a:rPr lang="en-US"/>
              <a:t>It described what to render, not how to render it.</a:t>
            </a:r>
          </a:p>
          <a:p>
            <a:pPr algn="just">
              <a:lnSpc>
                <a:spcPct val="150000"/>
              </a:lnSpc>
            </a:pPr>
            <a:r>
              <a:rPr lang="en-US"/>
              <a:t>React supports the standard HTML tags that you would find on any HTML page.</a:t>
            </a:r>
          </a:p>
          <a:p>
            <a:pPr algn="just">
              <a:lnSpc>
                <a:spcPct val="150000"/>
              </a:lnSpc>
            </a:pPr>
            <a:r>
              <a:rPr lang="en-US"/>
              <a:t>React has unique conventions that should be followed when using HTML tags.</a:t>
            </a:r>
          </a:p>
        </p:txBody>
      </p:sp>
      <p:sp>
        <p:nvSpPr>
          <p:cNvPr id="4" name="Slide Number Placeholder 3">
            <a:extLst>
              <a:ext uri="{FF2B5EF4-FFF2-40B4-BE49-F238E27FC236}">
                <a16:creationId xmlns:a16="http://schemas.microsoft.com/office/drawing/2014/main" id="{DB636DB7-52D5-41CC-827B-9568DB0C1E34}"/>
              </a:ext>
            </a:extLst>
          </p:cNvPr>
          <p:cNvSpPr>
            <a:spLocks noGrp="1"/>
          </p:cNvSpPr>
          <p:nvPr>
            <p:ph type="sldNum" idx="12"/>
          </p:nvPr>
        </p:nvSpPr>
        <p:spPr/>
        <p:txBody>
          <a:bodyPr/>
          <a:lstStyle/>
          <a:p>
            <a:fld id="{00000000-1234-1234-1234-123412341234}" type="slidenum">
              <a:rPr lang="en-US" smtClean="0"/>
              <a:pPr/>
              <a:t>31</a:t>
            </a:fld>
            <a:endParaRPr lang="en-US"/>
          </a:p>
        </p:txBody>
      </p:sp>
    </p:spTree>
    <p:extLst>
      <p:ext uri="{BB962C8B-B14F-4D97-AF65-F5344CB8AC3E}">
        <p14:creationId xmlns:p14="http://schemas.microsoft.com/office/powerpoint/2010/main" val="155305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3BD-6358-40AF-8744-F2DD22A922DC}"/>
              </a:ext>
            </a:extLst>
          </p:cNvPr>
          <p:cNvSpPr>
            <a:spLocks noGrp="1"/>
          </p:cNvSpPr>
          <p:nvPr>
            <p:ph type="title"/>
          </p:nvPr>
        </p:nvSpPr>
        <p:spPr/>
        <p:txBody>
          <a:bodyPr/>
          <a:lstStyle/>
          <a:p>
            <a:r>
              <a:rPr lang="en-US"/>
              <a:t>Describing the UI structure – cont’d</a:t>
            </a:r>
          </a:p>
        </p:txBody>
      </p:sp>
      <p:sp>
        <p:nvSpPr>
          <p:cNvPr id="3" name="Text Placeholder 2">
            <a:extLst>
              <a:ext uri="{FF2B5EF4-FFF2-40B4-BE49-F238E27FC236}">
                <a16:creationId xmlns:a16="http://schemas.microsoft.com/office/drawing/2014/main" id="{3F0B19DE-15E1-43AF-B8D3-753C9C066698}"/>
              </a:ext>
            </a:extLst>
          </p:cNvPr>
          <p:cNvSpPr>
            <a:spLocks noGrp="1"/>
          </p:cNvSpPr>
          <p:nvPr>
            <p:ph type="body" idx="1"/>
          </p:nvPr>
        </p:nvSpPr>
        <p:spPr>
          <a:xfrm>
            <a:off x="838200" y="1535811"/>
            <a:ext cx="5069355" cy="4351338"/>
          </a:xfrm>
        </p:spPr>
        <p:txBody>
          <a:bodyPr/>
          <a:lstStyle/>
          <a:p>
            <a:pPr algn="just"/>
            <a:r>
              <a:rPr lang="en-US"/>
              <a:t>This JSX markup describes a fairly sophisticated UI structure.</a:t>
            </a:r>
          </a:p>
          <a:p>
            <a:pPr algn="just"/>
            <a:r>
              <a:rPr lang="en-US"/>
              <a:t>It's easier to read than imperative code because it's XML, and XML is good for concisely expressing a hierarchical structure</a:t>
            </a:r>
          </a:p>
        </p:txBody>
      </p:sp>
      <p:sp>
        <p:nvSpPr>
          <p:cNvPr id="4" name="Slide Number Placeholder 3">
            <a:extLst>
              <a:ext uri="{FF2B5EF4-FFF2-40B4-BE49-F238E27FC236}">
                <a16:creationId xmlns:a16="http://schemas.microsoft.com/office/drawing/2014/main" id="{3F25B2E8-FD6E-4651-854D-401C9DDC8919}"/>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5" name="Picture 4">
            <a:extLst>
              <a:ext uri="{FF2B5EF4-FFF2-40B4-BE49-F238E27FC236}">
                <a16:creationId xmlns:a16="http://schemas.microsoft.com/office/drawing/2014/main" id="{6537D029-9BB8-453C-A65B-800B70F10280}"/>
              </a:ext>
            </a:extLst>
          </p:cNvPr>
          <p:cNvPicPr/>
          <p:nvPr/>
        </p:nvPicPr>
        <p:blipFill>
          <a:blip r:embed="rId2"/>
          <a:stretch>
            <a:fillRect/>
          </a:stretch>
        </p:blipFill>
        <p:spPr>
          <a:xfrm>
            <a:off x="6096000" y="1766483"/>
            <a:ext cx="5943600" cy="4143375"/>
          </a:xfrm>
          <a:prstGeom prst="rect">
            <a:avLst/>
          </a:prstGeom>
        </p:spPr>
      </p:pic>
      <p:pic>
        <p:nvPicPr>
          <p:cNvPr id="6" name="Picture 5">
            <a:extLst>
              <a:ext uri="{FF2B5EF4-FFF2-40B4-BE49-F238E27FC236}">
                <a16:creationId xmlns:a16="http://schemas.microsoft.com/office/drawing/2014/main" id="{26935780-BCAB-41F5-A5C3-343C63A4E436}"/>
              </a:ext>
            </a:extLst>
          </p:cNvPr>
          <p:cNvPicPr/>
          <p:nvPr/>
        </p:nvPicPr>
        <p:blipFill>
          <a:blip r:embed="rId3"/>
          <a:stretch>
            <a:fillRect/>
          </a:stretch>
        </p:blipFill>
        <p:spPr>
          <a:xfrm>
            <a:off x="2463577" y="5139262"/>
            <a:ext cx="1394460" cy="1524000"/>
          </a:xfrm>
          <a:prstGeom prst="rect">
            <a:avLst/>
          </a:prstGeom>
          <a:ln>
            <a:noFill/>
          </a:ln>
          <a:effectLst>
            <a:outerShdw blurRad="292100" dist="139700" dir="2700000" algn="tl" rotWithShape="0">
              <a:srgbClr val="333333">
                <a:alpha val="65000"/>
              </a:srgbClr>
            </a:outerShdw>
          </a:effectLst>
        </p:spPr>
      </p:pic>
      <p:sp>
        <p:nvSpPr>
          <p:cNvPr id="7" name="Arrow: Right 6">
            <a:extLst>
              <a:ext uri="{FF2B5EF4-FFF2-40B4-BE49-F238E27FC236}">
                <a16:creationId xmlns:a16="http://schemas.microsoft.com/office/drawing/2014/main" id="{FD402B73-2D5F-4DA1-9164-1201CDFB3DC4}"/>
              </a:ext>
            </a:extLst>
          </p:cNvPr>
          <p:cNvSpPr/>
          <p:nvPr/>
        </p:nvSpPr>
        <p:spPr>
          <a:xfrm flipH="1">
            <a:off x="4748060" y="5322189"/>
            <a:ext cx="599090"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311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Components are the fundamental building blocks of React</a:t>
            </a:r>
          </a:p>
          <a:p>
            <a:r>
              <a:rPr lang="en-US"/>
              <a:t>Encapsulating HTML: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33</a:t>
            </a:fld>
            <a:endParaRPr lang="en-US"/>
          </a:p>
        </p:txBody>
      </p:sp>
      <p:pic>
        <p:nvPicPr>
          <p:cNvPr id="6" name="Picture 5">
            <a:extLst>
              <a:ext uri="{FF2B5EF4-FFF2-40B4-BE49-F238E27FC236}">
                <a16:creationId xmlns:a16="http://schemas.microsoft.com/office/drawing/2014/main" id="{7E829B00-69B1-468C-BED4-A0328FCB16EA}"/>
              </a:ext>
            </a:extLst>
          </p:cNvPr>
          <p:cNvPicPr>
            <a:picLocks noChangeAspect="1"/>
          </p:cNvPicPr>
          <p:nvPr/>
        </p:nvPicPr>
        <p:blipFill>
          <a:blip r:embed="rId2"/>
          <a:stretch>
            <a:fillRect/>
          </a:stretch>
        </p:blipFill>
        <p:spPr>
          <a:xfrm>
            <a:off x="1401805" y="2736489"/>
            <a:ext cx="6340389" cy="3276884"/>
          </a:xfrm>
          <a:prstGeom prst="rect">
            <a:avLst/>
          </a:prstGeom>
        </p:spPr>
      </p:pic>
      <p:pic>
        <p:nvPicPr>
          <p:cNvPr id="7" name="Picture 6">
            <a:extLst>
              <a:ext uri="{FF2B5EF4-FFF2-40B4-BE49-F238E27FC236}">
                <a16:creationId xmlns:a16="http://schemas.microsoft.com/office/drawing/2014/main" id="{049E9F43-3D2F-44C3-A56E-803A512A77BF}"/>
              </a:ext>
            </a:extLst>
          </p:cNvPr>
          <p:cNvPicPr/>
          <p:nvPr/>
        </p:nvPicPr>
        <p:blipFill>
          <a:blip r:embed="rId3"/>
          <a:stretch>
            <a:fillRect/>
          </a:stretch>
        </p:blipFill>
        <p:spPr>
          <a:xfrm>
            <a:off x="8890155" y="2736489"/>
            <a:ext cx="2335009" cy="1026214"/>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543CCE0-E74C-46A7-B4AA-FC2AB42EED29}"/>
              </a:ext>
            </a:extLst>
          </p:cNvPr>
          <p:cNvSpPr/>
          <p:nvPr/>
        </p:nvSpPr>
        <p:spPr>
          <a:xfrm>
            <a:off x="7891581" y="316361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976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 - cont’d</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Nested elements: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8" name="Picture 7">
            <a:extLst>
              <a:ext uri="{FF2B5EF4-FFF2-40B4-BE49-F238E27FC236}">
                <a16:creationId xmlns:a16="http://schemas.microsoft.com/office/drawing/2014/main" id="{47BF6218-B645-413A-9277-6E1EF4F74654}"/>
              </a:ext>
            </a:extLst>
          </p:cNvPr>
          <p:cNvPicPr/>
          <p:nvPr/>
        </p:nvPicPr>
        <p:blipFill>
          <a:blip r:embed="rId2"/>
          <a:stretch>
            <a:fillRect/>
          </a:stretch>
        </p:blipFill>
        <p:spPr>
          <a:xfrm>
            <a:off x="7299220" y="1341660"/>
            <a:ext cx="4130040" cy="2887980"/>
          </a:xfrm>
          <a:prstGeom prst="rect">
            <a:avLst/>
          </a:prstGeom>
        </p:spPr>
      </p:pic>
      <p:pic>
        <p:nvPicPr>
          <p:cNvPr id="9" name="Picture 8">
            <a:extLst>
              <a:ext uri="{FF2B5EF4-FFF2-40B4-BE49-F238E27FC236}">
                <a16:creationId xmlns:a16="http://schemas.microsoft.com/office/drawing/2014/main" id="{8C4F47D2-F3F4-4688-B55E-FC0FC2D19117}"/>
              </a:ext>
            </a:extLst>
          </p:cNvPr>
          <p:cNvPicPr/>
          <p:nvPr/>
        </p:nvPicPr>
        <p:blipFill>
          <a:blip r:embed="rId3"/>
          <a:stretch>
            <a:fillRect/>
          </a:stretch>
        </p:blipFill>
        <p:spPr>
          <a:xfrm>
            <a:off x="1323121" y="2358930"/>
            <a:ext cx="5387340" cy="1851660"/>
          </a:xfrm>
          <a:prstGeom prst="rect">
            <a:avLst/>
          </a:prstGeom>
        </p:spPr>
      </p:pic>
      <p:pic>
        <p:nvPicPr>
          <p:cNvPr id="10" name="Picture 9">
            <a:extLst>
              <a:ext uri="{FF2B5EF4-FFF2-40B4-BE49-F238E27FC236}">
                <a16:creationId xmlns:a16="http://schemas.microsoft.com/office/drawing/2014/main" id="{DB961BBC-2CF1-4CB3-9F84-77A6C5052C24}"/>
              </a:ext>
            </a:extLst>
          </p:cNvPr>
          <p:cNvPicPr/>
          <p:nvPr/>
        </p:nvPicPr>
        <p:blipFill>
          <a:blip r:embed="rId4"/>
          <a:stretch>
            <a:fillRect/>
          </a:stretch>
        </p:blipFill>
        <p:spPr>
          <a:xfrm>
            <a:off x="1323121" y="4405218"/>
            <a:ext cx="5943600" cy="2305050"/>
          </a:xfrm>
          <a:prstGeom prst="rect">
            <a:avLst/>
          </a:prstGeom>
        </p:spPr>
      </p:pic>
      <p:pic>
        <p:nvPicPr>
          <p:cNvPr id="11" name="Picture 10">
            <a:extLst>
              <a:ext uri="{FF2B5EF4-FFF2-40B4-BE49-F238E27FC236}">
                <a16:creationId xmlns:a16="http://schemas.microsoft.com/office/drawing/2014/main" id="{D8F11E22-16FB-4754-B90E-905C109D5FB9}"/>
              </a:ext>
            </a:extLst>
          </p:cNvPr>
          <p:cNvPicPr/>
          <p:nvPr/>
        </p:nvPicPr>
        <p:blipFill>
          <a:blip r:embed="rId5"/>
          <a:stretch>
            <a:fillRect/>
          </a:stretch>
        </p:blipFill>
        <p:spPr>
          <a:xfrm>
            <a:off x="8897040" y="4569809"/>
            <a:ext cx="2532220" cy="1317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5D05682-4A6B-4CE2-8428-E52C1137670B}"/>
              </a:ext>
            </a:extLst>
          </p:cNvPr>
          <p:cNvPicPr>
            <a:picLocks noChangeAspect="1"/>
          </p:cNvPicPr>
          <p:nvPr/>
        </p:nvPicPr>
        <p:blipFill>
          <a:blip r:embed="rId6"/>
          <a:stretch>
            <a:fillRect/>
          </a:stretch>
        </p:blipFill>
        <p:spPr>
          <a:xfrm>
            <a:off x="4729655" y="1306256"/>
            <a:ext cx="1980806" cy="785863"/>
          </a:xfrm>
          <a:prstGeom prst="rect">
            <a:avLst/>
          </a:prstGeom>
        </p:spPr>
      </p:pic>
      <p:sp>
        <p:nvSpPr>
          <p:cNvPr id="13" name="Arrow: Right 12">
            <a:extLst>
              <a:ext uri="{FF2B5EF4-FFF2-40B4-BE49-F238E27FC236}">
                <a16:creationId xmlns:a16="http://schemas.microsoft.com/office/drawing/2014/main" id="{478310E4-C9C0-4ADC-8502-B44FC8CD45A6}"/>
              </a:ext>
            </a:extLst>
          </p:cNvPr>
          <p:cNvSpPr/>
          <p:nvPr/>
        </p:nvSpPr>
        <p:spPr>
          <a:xfrm>
            <a:off x="7767145" y="5034455"/>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93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571-8C32-4663-AEC1-19327B173AE0}"/>
              </a:ext>
            </a:extLst>
          </p:cNvPr>
          <p:cNvSpPr>
            <a:spLocks noGrp="1"/>
          </p:cNvSpPr>
          <p:nvPr>
            <p:ph type="title"/>
          </p:nvPr>
        </p:nvSpPr>
        <p:spPr/>
        <p:txBody>
          <a:bodyPr/>
          <a:lstStyle/>
          <a:p>
            <a:r>
              <a:rPr lang="en-US"/>
              <a:t>Creating your own JSX elements – cont’d</a:t>
            </a:r>
          </a:p>
        </p:txBody>
      </p:sp>
      <p:sp>
        <p:nvSpPr>
          <p:cNvPr id="4" name="Slide Number Placeholder 3">
            <a:extLst>
              <a:ext uri="{FF2B5EF4-FFF2-40B4-BE49-F238E27FC236}">
                <a16:creationId xmlns:a16="http://schemas.microsoft.com/office/drawing/2014/main" id="{D3F764A6-C91A-44F7-83AA-712E33FC8A51}"/>
              </a:ext>
            </a:extLst>
          </p:cNvPr>
          <p:cNvSpPr>
            <a:spLocks noGrp="1"/>
          </p:cNvSpPr>
          <p:nvPr>
            <p:ph type="sldNum" idx="12"/>
          </p:nvPr>
        </p:nvSpPr>
        <p:spPr/>
        <p:txBody>
          <a:bodyPr/>
          <a:lstStyle/>
          <a:p>
            <a:fld id="{00000000-1234-1234-1234-123412341234}" type="slidenum">
              <a:rPr lang="en-US" smtClean="0"/>
              <a:pPr/>
              <a:t>35</a:t>
            </a:fld>
            <a:endParaRPr lang="en-US"/>
          </a:p>
        </p:txBody>
      </p:sp>
      <p:pic>
        <p:nvPicPr>
          <p:cNvPr id="5" name="Picture 4">
            <a:extLst>
              <a:ext uri="{FF2B5EF4-FFF2-40B4-BE49-F238E27FC236}">
                <a16:creationId xmlns:a16="http://schemas.microsoft.com/office/drawing/2014/main" id="{33BC143F-976C-4F58-A266-D50BB4960B45}"/>
              </a:ext>
            </a:extLst>
          </p:cNvPr>
          <p:cNvPicPr/>
          <p:nvPr/>
        </p:nvPicPr>
        <p:blipFill>
          <a:blip r:embed="rId2"/>
          <a:stretch>
            <a:fillRect/>
          </a:stretch>
        </p:blipFill>
        <p:spPr>
          <a:xfrm>
            <a:off x="1492469" y="3855022"/>
            <a:ext cx="5943600" cy="2275205"/>
          </a:xfrm>
          <a:prstGeom prst="rect">
            <a:avLst/>
          </a:prstGeom>
        </p:spPr>
      </p:pic>
      <p:pic>
        <p:nvPicPr>
          <p:cNvPr id="6" name="Picture 5">
            <a:extLst>
              <a:ext uri="{FF2B5EF4-FFF2-40B4-BE49-F238E27FC236}">
                <a16:creationId xmlns:a16="http://schemas.microsoft.com/office/drawing/2014/main" id="{D93C0E29-7BFE-43C5-BEDB-98B89D61BDA7}"/>
              </a:ext>
            </a:extLst>
          </p:cNvPr>
          <p:cNvPicPr/>
          <p:nvPr/>
        </p:nvPicPr>
        <p:blipFill>
          <a:blip r:embed="rId3"/>
          <a:stretch>
            <a:fillRect/>
          </a:stretch>
        </p:blipFill>
        <p:spPr>
          <a:xfrm>
            <a:off x="8534400" y="1195642"/>
            <a:ext cx="3657600" cy="5318760"/>
          </a:xfrm>
          <a:prstGeom prst="rect">
            <a:avLst/>
          </a:prstGeom>
        </p:spPr>
      </p:pic>
      <p:sp>
        <p:nvSpPr>
          <p:cNvPr id="9" name="Text Placeholder 2">
            <a:extLst>
              <a:ext uri="{FF2B5EF4-FFF2-40B4-BE49-F238E27FC236}">
                <a16:creationId xmlns:a16="http://schemas.microsoft.com/office/drawing/2014/main" id="{AE157048-014A-46F1-A034-15A1AF4A811F}"/>
              </a:ext>
            </a:extLst>
          </p:cNvPr>
          <p:cNvSpPr>
            <a:spLocks noGrp="1"/>
          </p:cNvSpPr>
          <p:nvPr>
            <p:ph type="body" idx="1"/>
          </p:nvPr>
        </p:nvSpPr>
        <p:spPr>
          <a:xfrm>
            <a:off x="838200" y="1535811"/>
            <a:ext cx="7580586" cy="4351338"/>
          </a:xfrm>
        </p:spPr>
        <p:txBody>
          <a:bodyPr/>
          <a:lstStyle/>
          <a:p>
            <a:pPr algn="just"/>
            <a:r>
              <a:rPr lang="en-US"/>
              <a:t>A namespace provides an organizational unit for your components so that related components can share the same namespace prefix</a:t>
            </a:r>
          </a:p>
          <a:p>
            <a:pPr lvl="1" algn="just"/>
            <a:r>
              <a:rPr lang="en-US"/>
              <a:t>MyComponent is part of MyNamespace</a:t>
            </a:r>
          </a:p>
        </p:txBody>
      </p:sp>
    </p:spTree>
    <p:extLst>
      <p:ext uri="{BB962C8B-B14F-4D97-AF65-F5344CB8AC3E}">
        <p14:creationId xmlns:p14="http://schemas.microsoft.com/office/powerpoint/2010/main" val="3546437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4: Demo about Namespace in JSX</a:t>
            </a:r>
          </a:p>
        </p:txBody>
      </p:sp>
    </p:spTree>
    <p:extLst>
      <p:ext uri="{BB962C8B-B14F-4D97-AF65-F5344CB8AC3E}">
        <p14:creationId xmlns:p14="http://schemas.microsoft.com/office/powerpoint/2010/main" val="3888328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3EFC-5CC9-47EB-A85E-4F9A65D1DE6C}"/>
              </a:ext>
            </a:extLst>
          </p:cNvPr>
          <p:cNvSpPr>
            <a:spLocks noGrp="1"/>
          </p:cNvSpPr>
          <p:nvPr>
            <p:ph type="title"/>
          </p:nvPr>
        </p:nvSpPr>
        <p:spPr/>
        <p:txBody>
          <a:bodyPr/>
          <a:lstStyle/>
          <a:p>
            <a:r>
              <a:rPr lang="en-US"/>
              <a:t>Using JavaScript expressions</a:t>
            </a:r>
          </a:p>
        </p:txBody>
      </p:sp>
      <p:sp>
        <p:nvSpPr>
          <p:cNvPr id="3" name="Text Placeholder 2">
            <a:extLst>
              <a:ext uri="{FF2B5EF4-FFF2-40B4-BE49-F238E27FC236}">
                <a16:creationId xmlns:a16="http://schemas.microsoft.com/office/drawing/2014/main" id="{D1FF2EED-B9AC-40E0-802B-8147CC03AD37}"/>
              </a:ext>
            </a:extLst>
          </p:cNvPr>
          <p:cNvSpPr>
            <a:spLocks noGrp="1"/>
          </p:cNvSpPr>
          <p:nvPr>
            <p:ph type="body" idx="1"/>
          </p:nvPr>
        </p:nvSpPr>
        <p:spPr/>
        <p:txBody>
          <a:bodyPr/>
          <a:lstStyle/>
          <a:p>
            <a:pPr>
              <a:lnSpc>
                <a:spcPct val="150000"/>
              </a:lnSpc>
            </a:pPr>
            <a:r>
              <a:rPr lang="en-US"/>
              <a:t>How to map collections of data to JSX elements?</a:t>
            </a:r>
          </a:p>
          <a:p>
            <a:pPr lvl="1">
              <a:lnSpc>
                <a:spcPct val="150000"/>
              </a:lnSpc>
            </a:pPr>
            <a:r>
              <a:rPr lang="en-US"/>
              <a:t>Dynamic property values and text</a:t>
            </a:r>
          </a:p>
          <a:p>
            <a:pPr lvl="1">
              <a:lnSpc>
                <a:spcPct val="150000"/>
              </a:lnSpc>
            </a:pPr>
            <a:r>
              <a:rPr lang="en-US"/>
              <a:t>Mapping collections to elements</a:t>
            </a:r>
          </a:p>
        </p:txBody>
      </p:sp>
      <p:sp>
        <p:nvSpPr>
          <p:cNvPr id="4" name="Slide Number Placeholder 3">
            <a:extLst>
              <a:ext uri="{FF2B5EF4-FFF2-40B4-BE49-F238E27FC236}">
                <a16:creationId xmlns:a16="http://schemas.microsoft.com/office/drawing/2014/main" id="{13594192-AF52-493A-81C2-D97D91658C1A}"/>
              </a:ext>
            </a:extLst>
          </p:cNvPr>
          <p:cNvSpPr>
            <a:spLocks noGrp="1"/>
          </p:cNvSpPr>
          <p:nvPr>
            <p:ph type="sldNum" idx="12"/>
          </p:nvPr>
        </p:nvSpPr>
        <p:spPr/>
        <p:txBody>
          <a:bodyPr/>
          <a:lstStyle/>
          <a:p>
            <a:fld id="{00000000-1234-1234-1234-123412341234}" type="slidenum">
              <a:rPr lang="en-US" smtClean="0"/>
              <a:pPr/>
              <a:t>37</a:t>
            </a:fld>
            <a:endParaRPr lang="en-US"/>
          </a:p>
        </p:txBody>
      </p:sp>
    </p:spTree>
    <p:extLst>
      <p:ext uri="{BB962C8B-B14F-4D97-AF65-F5344CB8AC3E}">
        <p14:creationId xmlns:p14="http://schemas.microsoft.com/office/powerpoint/2010/main" val="402419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76-BBC3-4C30-8803-2FF24005850F}"/>
              </a:ext>
            </a:extLst>
          </p:cNvPr>
          <p:cNvSpPr>
            <a:spLocks noGrp="1"/>
          </p:cNvSpPr>
          <p:nvPr>
            <p:ph type="title"/>
          </p:nvPr>
        </p:nvSpPr>
        <p:spPr/>
        <p:txBody>
          <a:bodyPr/>
          <a:lstStyle/>
          <a:p>
            <a:r>
              <a:rPr lang="en-US"/>
              <a:t>Dynamic property values and text</a:t>
            </a:r>
          </a:p>
        </p:txBody>
      </p:sp>
      <p:sp>
        <p:nvSpPr>
          <p:cNvPr id="3" name="Text Placeholder 2">
            <a:extLst>
              <a:ext uri="{FF2B5EF4-FFF2-40B4-BE49-F238E27FC236}">
                <a16:creationId xmlns:a16="http://schemas.microsoft.com/office/drawing/2014/main" id="{1F38ECAD-EEC4-44C7-8978-01111DAE1677}"/>
              </a:ext>
            </a:extLst>
          </p:cNvPr>
          <p:cNvSpPr>
            <a:spLocks noGrp="1"/>
          </p:cNvSpPr>
          <p:nvPr>
            <p:ph type="body" idx="1"/>
          </p:nvPr>
        </p:nvSpPr>
        <p:spPr>
          <a:xfrm>
            <a:off x="838201" y="1535811"/>
            <a:ext cx="5846378" cy="4351338"/>
          </a:xfrm>
        </p:spPr>
        <p:txBody>
          <a:bodyPr>
            <a:normAutofit fontScale="70000" lnSpcReduction="20000"/>
          </a:bodyPr>
          <a:lstStyle/>
          <a:p>
            <a:pPr algn="just">
              <a:lnSpc>
                <a:spcPct val="130000"/>
              </a:lnSpc>
            </a:pPr>
            <a:r>
              <a:rPr lang="en-US"/>
              <a:t>React is just the view layer.</a:t>
            </a:r>
          </a:p>
          <a:p>
            <a:pPr algn="just">
              <a:lnSpc>
                <a:spcPct val="130000"/>
              </a:lnSpc>
            </a:pPr>
            <a:r>
              <a:rPr lang="en-US"/>
              <a:t>What the JavaScript expression syntax looks like in JSX markup?</a:t>
            </a:r>
          </a:p>
          <a:p>
            <a:pPr algn="just">
              <a:lnSpc>
                <a:spcPct val="130000"/>
              </a:lnSpc>
            </a:pPr>
            <a:r>
              <a:rPr lang="en-US"/>
              <a:t>Anything that is a valid JavaScript expression, including nested JSX, can go in between the braces: {}</a:t>
            </a:r>
          </a:p>
          <a:p>
            <a:pPr algn="just">
              <a:lnSpc>
                <a:spcPct val="130000"/>
              </a:lnSpc>
            </a:pPr>
            <a:r>
              <a:rPr lang="en-US"/>
              <a:t>Primitive JavaScript values are straightforward to use in JSX syntax. But what if you have an object or array that you need to transform into JSX elements?</a:t>
            </a:r>
          </a:p>
        </p:txBody>
      </p:sp>
      <p:sp>
        <p:nvSpPr>
          <p:cNvPr id="4" name="Slide Number Placeholder 3">
            <a:extLst>
              <a:ext uri="{FF2B5EF4-FFF2-40B4-BE49-F238E27FC236}">
                <a16:creationId xmlns:a16="http://schemas.microsoft.com/office/drawing/2014/main" id="{E7158065-1163-43F4-BB17-56C4AD5E4A2E}"/>
              </a:ext>
            </a:extLst>
          </p:cNvPr>
          <p:cNvSpPr>
            <a:spLocks noGrp="1"/>
          </p:cNvSpPr>
          <p:nvPr>
            <p:ph type="sldNum" idx="12"/>
          </p:nvPr>
        </p:nvSpPr>
        <p:spPr/>
        <p:txBody>
          <a:bodyPr/>
          <a:lstStyle/>
          <a:p>
            <a:fld id="{00000000-1234-1234-1234-123412341234}" type="slidenum">
              <a:rPr lang="en-US" smtClean="0"/>
              <a:pPr/>
              <a:t>38</a:t>
            </a:fld>
            <a:endParaRPr lang="en-US"/>
          </a:p>
        </p:txBody>
      </p:sp>
      <p:pic>
        <p:nvPicPr>
          <p:cNvPr id="6" name="Picture 5">
            <a:extLst>
              <a:ext uri="{FF2B5EF4-FFF2-40B4-BE49-F238E27FC236}">
                <a16:creationId xmlns:a16="http://schemas.microsoft.com/office/drawing/2014/main" id="{FF40B0BC-917B-4770-9555-91225EE0443F}"/>
              </a:ext>
            </a:extLst>
          </p:cNvPr>
          <p:cNvPicPr>
            <a:picLocks noChangeAspect="1"/>
          </p:cNvPicPr>
          <p:nvPr/>
        </p:nvPicPr>
        <p:blipFill>
          <a:blip r:embed="rId2"/>
          <a:stretch>
            <a:fillRect/>
          </a:stretch>
        </p:blipFill>
        <p:spPr>
          <a:xfrm>
            <a:off x="6807320" y="1746829"/>
            <a:ext cx="5303980" cy="2796782"/>
          </a:xfrm>
          <a:prstGeom prst="rect">
            <a:avLst/>
          </a:prstGeom>
        </p:spPr>
      </p:pic>
      <p:pic>
        <p:nvPicPr>
          <p:cNvPr id="8" name="Picture 7">
            <a:extLst>
              <a:ext uri="{FF2B5EF4-FFF2-40B4-BE49-F238E27FC236}">
                <a16:creationId xmlns:a16="http://schemas.microsoft.com/office/drawing/2014/main" id="{FAC161A0-EE41-47CA-B1C3-235F19F2CA4F}"/>
              </a:ext>
            </a:extLst>
          </p:cNvPr>
          <p:cNvPicPr>
            <a:picLocks noChangeAspect="1"/>
          </p:cNvPicPr>
          <p:nvPr/>
        </p:nvPicPr>
        <p:blipFill>
          <a:blip r:embed="rId3"/>
          <a:stretch>
            <a:fillRect/>
          </a:stretch>
        </p:blipFill>
        <p:spPr>
          <a:xfrm>
            <a:off x="6775788" y="5038871"/>
            <a:ext cx="5303981" cy="415998"/>
          </a:xfrm>
          <a:prstGeom prst="rect">
            <a:avLst/>
          </a:prstGeom>
        </p:spPr>
      </p:pic>
    </p:spTree>
    <p:extLst>
      <p:ext uri="{BB962C8B-B14F-4D97-AF65-F5344CB8AC3E}">
        <p14:creationId xmlns:p14="http://schemas.microsoft.com/office/powerpoint/2010/main" val="2204284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BB6B-8F11-4262-8D22-ECD4A68AD000}"/>
              </a:ext>
            </a:extLst>
          </p:cNvPr>
          <p:cNvSpPr>
            <a:spLocks noGrp="1"/>
          </p:cNvSpPr>
          <p:nvPr>
            <p:ph type="title"/>
          </p:nvPr>
        </p:nvSpPr>
        <p:spPr/>
        <p:txBody>
          <a:bodyPr/>
          <a:lstStyle/>
          <a:p>
            <a:r>
              <a:rPr lang="en-US"/>
              <a:t>Mapping collections to elements</a:t>
            </a:r>
          </a:p>
        </p:txBody>
      </p:sp>
      <p:sp>
        <p:nvSpPr>
          <p:cNvPr id="3" name="Text Placeholder 2">
            <a:extLst>
              <a:ext uri="{FF2B5EF4-FFF2-40B4-BE49-F238E27FC236}">
                <a16:creationId xmlns:a16="http://schemas.microsoft.com/office/drawing/2014/main" id="{A3EDACFA-BBA8-4636-B5CC-30E6F936B08D}"/>
              </a:ext>
            </a:extLst>
          </p:cNvPr>
          <p:cNvSpPr>
            <a:spLocks noGrp="1"/>
          </p:cNvSpPr>
          <p:nvPr>
            <p:ph type="body" idx="1"/>
          </p:nvPr>
        </p:nvSpPr>
        <p:spPr>
          <a:xfrm>
            <a:off x="564931" y="1399176"/>
            <a:ext cx="4332890" cy="4351338"/>
          </a:xfrm>
        </p:spPr>
        <p:txBody>
          <a:bodyPr/>
          <a:lstStyle/>
          <a:p>
            <a:pPr algn="just"/>
            <a:r>
              <a:rPr lang="en-US"/>
              <a:t>When you need to add or remove elements based on JavaScript collections?</a:t>
            </a:r>
          </a:p>
          <a:p>
            <a:pPr lvl="1" algn="just"/>
            <a:r>
              <a:rPr lang="en-US"/>
              <a:t>Using dynamically control JSX elements is to map them from a collection</a:t>
            </a:r>
          </a:p>
        </p:txBody>
      </p:sp>
      <p:sp>
        <p:nvSpPr>
          <p:cNvPr id="4" name="Slide Number Placeholder 3">
            <a:extLst>
              <a:ext uri="{FF2B5EF4-FFF2-40B4-BE49-F238E27FC236}">
                <a16:creationId xmlns:a16="http://schemas.microsoft.com/office/drawing/2014/main" id="{AC6CB8C6-BAFA-4565-820D-BD4F1E47F60E}"/>
              </a:ext>
            </a:extLst>
          </p:cNvPr>
          <p:cNvSpPr>
            <a:spLocks noGrp="1"/>
          </p:cNvSpPr>
          <p:nvPr>
            <p:ph type="sldNum" idx="12"/>
          </p:nvPr>
        </p:nvSpPr>
        <p:spPr/>
        <p:txBody>
          <a:bodyPr/>
          <a:lstStyle/>
          <a:p>
            <a:fld id="{00000000-1234-1234-1234-123412341234}" type="slidenum">
              <a:rPr lang="en-US" smtClean="0"/>
              <a:pPr/>
              <a:t>39</a:t>
            </a:fld>
            <a:endParaRPr lang="en-US"/>
          </a:p>
        </p:txBody>
      </p:sp>
      <p:pic>
        <p:nvPicPr>
          <p:cNvPr id="6" name="Picture 5">
            <a:extLst>
              <a:ext uri="{FF2B5EF4-FFF2-40B4-BE49-F238E27FC236}">
                <a16:creationId xmlns:a16="http://schemas.microsoft.com/office/drawing/2014/main" id="{1F7C506B-CA0D-438B-9FB1-2679A58C1E0D}"/>
              </a:ext>
            </a:extLst>
          </p:cNvPr>
          <p:cNvPicPr>
            <a:picLocks noChangeAspect="1"/>
          </p:cNvPicPr>
          <p:nvPr/>
        </p:nvPicPr>
        <p:blipFill>
          <a:blip r:embed="rId2"/>
          <a:stretch>
            <a:fillRect/>
          </a:stretch>
        </p:blipFill>
        <p:spPr>
          <a:xfrm>
            <a:off x="5273886" y="1551973"/>
            <a:ext cx="6824348" cy="4351338"/>
          </a:xfrm>
          <a:prstGeom prst="rect">
            <a:avLst/>
          </a:prstGeom>
        </p:spPr>
      </p:pic>
      <p:pic>
        <p:nvPicPr>
          <p:cNvPr id="7" name="Picture 6">
            <a:extLst>
              <a:ext uri="{FF2B5EF4-FFF2-40B4-BE49-F238E27FC236}">
                <a16:creationId xmlns:a16="http://schemas.microsoft.com/office/drawing/2014/main" id="{82330D87-B013-4162-839B-681625CA0019}"/>
              </a:ext>
            </a:extLst>
          </p:cNvPr>
          <p:cNvPicPr/>
          <p:nvPr/>
        </p:nvPicPr>
        <p:blipFill>
          <a:blip r:embed="rId3"/>
          <a:stretch>
            <a:fillRect/>
          </a:stretch>
        </p:blipFill>
        <p:spPr>
          <a:xfrm>
            <a:off x="3222162" y="4267200"/>
            <a:ext cx="1295400" cy="2590800"/>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0B9101B-7BD7-4F40-9AAF-E99158024195}"/>
              </a:ext>
            </a:extLst>
          </p:cNvPr>
          <p:cNvSpPr/>
          <p:nvPr/>
        </p:nvSpPr>
        <p:spPr>
          <a:xfrm flipH="1">
            <a:off x="4648731" y="5269637"/>
            <a:ext cx="409904"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60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5813-B23A-4DE0-8333-CE8435087662}"/>
              </a:ext>
            </a:extLst>
          </p:cNvPr>
          <p:cNvSpPr>
            <a:spLocks noGrp="1"/>
          </p:cNvSpPr>
          <p:nvPr>
            <p:ph type="title"/>
          </p:nvPr>
        </p:nvSpPr>
        <p:spPr/>
        <p:txBody>
          <a:bodyPr/>
          <a:lstStyle/>
          <a:p>
            <a:r>
              <a:rPr lang="en-US"/>
              <a:t>The history of ECMAScript</a:t>
            </a:r>
          </a:p>
        </p:txBody>
      </p:sp>
      <p:sp>
        <p:nvSpPr>
          <p:cNvPr id="3" name="Text Placeholder 2">
            <a:extLst>
              <a:ext uri="{FF2B5EF4-FFF2-40B4-BE49-F238E27FC236}">
                <a16:creationId xmlns:a16="http://schemas.microsoft.com/office/drawing/2014/main" id="{B65723D4-7606-4DF5-8B58-7C7AA3DC21D5}"/>
              </a:ext>
            </a:extLst>
          </p:cNvPr>
          <p:cNvSpPr>
            <a:spLocks noGrp="1"/>
          </p:cNvSpPr>
          <p:nvPr>
            <p:ph type="body" idx="1"/>
          </p:nvPr>
        </p:nvSpPr>
        <p:spPr>
          <a:xfrm>
            <a:off x="838200" y="1535810"/>
            <a:ext cx="10515600" cy="4944889"/>
          </a:xfrm>
        </p:spPr>
        <p:txBody>
          <a:bodyPr>
            <a:normAutofit/>
          </a:bodyPr>
          <a:lstStyle/>
          <a:p>
            <a:pPr algn="just"/>
            <a:r>
              <a:rPr lang="en-US"/>
              <a:t>1995: LiveScript is born. </a:t>
            </a:r>
          </a:p>
          <a:p>
            <a:pPr algn="just"/>
            <a:r>
              <a:rPr lang="en-US"/>
              <a:t>1997: The ECMAScript standard is established. </a:t>
            </a:r>
          </a:p>
          <a:p>
            <a:pPr algn="just"/>
            <a:r>
              <a:rPr lang="en-US"/>
              <a:t>1999: ES3 is released. 2000-2005: XMLHttpRequest, also known as AJAX, gains popularity, leading to the rise of applications like Outlook Web Access (2000) and Oddpost (2002), Gmail (2004), and Google Maps (2005). </a:t>
            </a:r>
          </a:p>
          <a:p>
            <a:pPr algn="just"/>
            <a:r>
              <a:rPr lang="en-US"/>
              <a:t>2009: ES5 is released (currently the most widely used version) with features like forEach, Object.keys, Object.create (by Douglas Crockford), and JSON standardization. </a:t>
            </a:r>
          </a:p>
          <a:p>
            <a:pPr algn="just"/>
            <a:r>
              <a:rPr lang="en-US"/>
              <a:t>2015: ES6/ECMAScript 2015 is released.</a:t>
            </a:r>
          </a:p>
        </p:txBody>
      </p:sp>
      <p:sp>
        <p:nvSpPr>
          <p:cNvPr id="4" name="Slide Number Placeholder 3">
            <a:extLst>
              <a:ext uri="{FF2B5EF4-FFF2-40B4-BE49-F238E27FC236}">
                <a16:creationId xmlns:a16="http://schemas.microsoft.com/office/drawing/2014/main" id="{B41C238E-87B4-48B0-9BF2-13FFE70E05B7}"/>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BE480BA-E610-420A-BB4D-D436FBF30B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17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DC86-7901-4686-A056-F6A7CE3C0812}"/>
              </a:ext>
            </a:extLst>
          </p:cNvPr>
          <p:cNvSpPr>
            <a:spLocks noGrp="1"/>
          </p:cNvSpPr>
          <p:nvPr>
            <p:ph type="title"/>
          </p:nvPr>
        </p:nvSpPr>
        <p:spPr/>
        <p:txBody>
          <a:bodyPr/>
          <a:lstStyle/>
          <a:p>
            <a:r>
              <a:rPr lang="en-US"/>
              <a:t>Fragments of JSX</a:t>
            </a:r>
          </a:p>
        </p:txBody>
      </p:sp>
      <p:sp>
        <p:nvSpPr>
          <p:cNvPr id="3" name="Text Placeholder 2">
            <a:extLst>
              <a:ext uri="{FF2B5EF4-FFF2-40B4-BE49-F238E27FC236}">
                <a16:creationId xmlns:a16="http://schemas.microsoft.com/office/drawing/2014/main" id="{F118BFAC-7CF5-4CE5-A674-2DB3D6B6DC9D}"/>
              </a:ext>
            </a:extLst>
          </p:cNvPr>
          <p:cNvSpPr>
            <a:spLocks noGrp="1"/>
          </p:cNvSpPr>
          <p:nvPr>
            <p:ph type="body" idx="1"/>
          </p:nvPr>
        </p:nvSpPr>
        <p:spPr/>
        <p:txBody>
          <a:bodyPr/>
          <a:lstStyle/>
          <a:p>
            <a:pPr algn="just">
              <a:lnSpc>
                <a:spcPct val="150000"/>
              </a:lnSpc>
            </a:pPr>
            <a:r>
              <a:rPr lang="en-US"/>
              <a:t>Fragments are a way to group together chunks of markup without having to add unnecessary structure to your page.</a:t>
            </a:r>
          </a:p>
          <a:p>
            <a:pPr algn="just">
              <a:lnSpc>
                <a:spcPct val="150000"/>
              </a:lnSpc>
            </a:pPr>
            <a:r>
              <a:rPr lang="en-US"/>
              <a:t>When a component renders a fragment, React knows to render the fragment's child element wherever the component is used</a:t>
            </a:r>
          </a:p>
        </p:txBody>
      </p:sp>
      <p:sp>
        <p:nvSpPr>
          <p:cNvPr id="4" name="Slide Number Placeholder 3">
            <a:extLst>
              <a:ext uri="{FF2B5EF4-FFF2-40B4-BE49-F238E27FC236}">
                <a16:creationId xmlns:a16="http://schemas.microsoft.com/office/drawing/2014/main" id="{DEA00B7A-FF93-4364-82CC-28F5D0DB6E19}"/>
              </a:ext>
            </a:extLst>
          </p:cNvPr>
          <p:cNvSpPr>
            <a:spLocks noGrp="1"/>
          </p:cNvSpPr>
          <p:nvPr>
            <p:ph type="sldNum" idx="12"/>
          </p:nvPr>
        </p:nvSpPr>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2342941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117-2BAB-4F4F-8CAB-2D1352461E28}"/>
              </a:ext>
            </a:extLst>
          </p:cNvPr>
          <p:cNvSpPr>
            <a:spLocks noGrp="1"/>
          </p:cNvSpPr>
          <p:nvPr>
            <p:ph type="title"/>
          </p:nvPr>
        </p:nvSpPr>
        <p:spPr/>
        <p:txBody>
          <a:bodyPr/>
          <a:lstStyle/>
          <a:p>
            <a:r>
              <a:rPr lang="en-US"/>
              <a:t>Fragments of JSX – cont’d</a:t>
            </a:r>
          </a:p>
        </p:txBody>
      </p:sp>
      <p:sp>
        <p:nvSpPr>
          <p:cNvPr id="3" name="Text Placeholder 2">
            <a:extLst>
              <a:ext uri="{FF2B5EF4-FFF2-40B4-BE49-F238E27FC236}">
                <a16:creationId xmlns:a16="http://schemas.microsoft.com/office/drawing/2014/main" id="{43A1AD8B-AAEE-48EB-A970-7C9175DEBEFE}"/>
              </a:ext>
            </a:extLst>
          </p:cNvPr>
          <p:cNvSpPr>
            <a:spLocks noGrp="1"/>
          </p:cNvSpPr>
          <p:nvPr>
            <p:ph type="body" idx="1"/>
          </p:nvPr>
        </p:nvSpPr>
        <p:spPr>
          <a:xfrm>
            <a:off x="838199" y="1535811"/>
            <a:ext cx="5835869" cy="4351338"/>
          </a:xfrm>
        </p:spPr>
        <p:txBody>
          <a:bodyPr>
            <a:normAutofit/>
          </a:bodyPr>
          <a:lstStyle/>
          <a:p>
            <a:pPr algn="just"/>
            <a:r>
              <a:rPr lang="en-US" sz="2400"/>
              <a:t>Instead of wrapping the component content in &lt;div&gt;, the &lt;&gt; element is used. This is a special type of element that indicates that only its children need to be rendered.</a:t>
            </a:r>
          </a:p>
        </p:txBody>
      </p:sp>
      <p:sp>
        <p:nvSpPr>
          <p:cNvPr id="4" name="Slide Number Placeholder 3">
            <a:extLst>
              <a:ext uri="{FF2B5EF4-FFF2-40B4-BE49-F238E27FC236}">
                <a16:creationId xmlns:a16="http://schemas.microsoft.com/office/drawing/2014/main" id="{2827F28F-FDB9-4A51-869B-1B0EC2398C9B}"/>
              </a:ext>
            </a:extLst>
          </p:cNvPr>
          <p:cNvSpPr>
            <a:spLocks noGrp="1"/>
          </p:cNvSpPr>
          <p:nvPr>
            <p:ph type="sldNum" idx="12"/>
          </p:nvPr>
        </p:nvSpPr>
        <p:spPr/>
        <p:txBody>
          <a:bodyPr/>
          <a:lstStyle/>
          <a:p>
            <a:fld id="{00000000-1234-1234-1234-123412341234}" type="slidenum">
              <a:rPr lang="en-US" smtClean="0"/>
              <a:pPr/>
              <a:t>41</a:t>
            </a:fld>
            <a:endParaRPr lang="en-US"/>
          </a:p>
        </p:txBody>
      </p:sp>
      <p:pic>
        <p:nvPicPr>
          <p:cNvPr id="5" name="Picture 4">
            <a:extLst>
              <a:ext uri="{FF2B5EF4-FFF2-40B4-BE49-F238E27FC236}">
                <a16:creationId xmlns:a16="http://schemas.microsoft.com/office/drawing/2014/main" id="{3DCD7696-1888-464D-9D97-1F6196582E81}"/>
              </a:ext>
            </a:extLst>
          </p:cNvPr>
          <p:cNvPicPr/>
          <p:nvPr/>
        </p:nvPicPr>
        <p:blipFill>
          <a:blip r:embed="rId2"/>
          <a:stretch>
            <a:fillRect/>
          </a:stretch>
        </p:blipFill>
        <p:spPr>
          <a:xfrm>
            <a:off x="1340068" y="3842257"/>
            <a:ext cx="5439104" cy="2523601"/>
          </a:xfrm>
          <a:prstGeom prst="rect">
            <a:avLst/>
          </a:prstGeom>
        </p:spPr>
      </p:pic>
      <p:pic>
        <p:nvPicPr>
          <p:cNvPr id="6" name="Picture 5">
            <a:extLst>
              <a:ext uri="{FF2B5EF4-FFF2-40B4-BE49-F238E27FC236}">
                <a16:creationId xmlns:a16="http://schemas.microsoft.com/office/drawing/2014/main" id="{A295339A-95B8-4C07-AEA1-D681FAECB8D3}"/>
              </a:ext>
            </a:extLst>
          </p:cNvPr>
          <p:cNvPicPr/>
          <p:nvPr/>
        </p:nvPicPr>
        <p:blipFill>
          <a:blip r:embed="rId3"/>
          <a:stretch>
            <a:fillRect/>
          </a:stretch>
        </p:blipFill>
        <p:spPr>
          <a:xfrm>
            <a:off x="6948936" y="1310483"/>
            <a:ext cx="5079414" cy="2423160"/>
          </a:xfrm>
          <a:prstGeom prst="rect">
            <a:avLst/>
          </a:prstGeom>
        </p:spPr>
      </p:pic>
      <p:pic>
        <p:nvPicPr>
          <p:cNvPr id="7" name="Picture 6">
            <a:extLst>
              <a:ext uri="{FF2B5EF4-FFF2-40B4-BE49-F238E27FC236}">
                <a16:creationId xmlns:a16="http://schemas.microsoft.com/office/drawing/2014/main" id="{5DE528F2-28AA-43FC-9113-523C63847963}"/>
              </a:ext>
            </a:extLst>
          </p:cNvPr>
          <p:cNvPicPr/>
          <p:nvPr/>
        </p:nvPicPr>
        <p:blipFill>
          <a:blip r:embed="rId4"/>
          <a:stretch>
            <a:fillRect/>
          </a:stretch>
        </p:blipFill>
        <p:spPr>
          <a:xfrm>
            <a:off x="6948936" y="3849814"/>
            <a:ext cx="5079414" cy="2516045"/>
          </a:xfrm>
          <a:prstGeom prst="rect">
            <a:avLst/>
          </a:prstGeom>
        </p:spPr>
      </p:pic>
    </p:spTree>
    <p:extLst>
      <p:ext uri="{BB962C8B-B14F-4D97-AF65-F5344CB8AC3E}">
        <p14:creationId xmlns:p14="http://schemas.microsoft.com/office/powerpoint/2010/main" val="332859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1: JSX and ES6</a:t>
            </a:r>
          </a:p>
        </p:txBody>
      </p:sp>
    </p:spTree>
    <p:extLst>
      <p:ext uri="{BB962C8B-B14F-4D97-AF65-F5344CB8AC3E}">
        <p14:creationId xmlns:p14="http://schemas.microsoft.com/office/powerpoint/2010/main" val="2032905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ES6 – ECMAScript 6</a:t>
            </a:r>
          </a:p>
          <a:p>
            <a:pPr marL="800100" lvl="1">
              <a:lnSpc>
                <a:spcPct val="120000"/>
              </a:lnSpc>
              <a:spcBef>
                <a:spcPts val="0"/>
              </a:spcBef>
              <a:buClr>
                <a:srgbClr val="973735"/>
              </a:buClr>
              <a:buSzPts val="1400"/>
              <a:buFont typeface="Noto Sans Symbols"/>
              <a:buChar char="◆"/>
            </a:pPr>
            <a:r>
              <a:rPr lang="en-US"/>
              <a:t>Some features of ES6</a:t>
            </a:r>
          </a:p>
          <a:p>
            <a:pPr marL="800100" lvl="1">
              <a:lnSpc>
                <a:spcPct val="120000"/>
              </a:lnSpc>
              <a:spcBef>
                <a:spcPts val="0"/>
              </a:spcBef>
              <a:buClr>
                <a:srgbClr val="973735"/>
              </a:buClr>
              <a:buSzPts val="1400"/>
              <a:buFont typeface="Noto Sans Symbols"/>
              <a:buChar char="◆"/>
            </a:pPr>
            <a:r>
              <a:rPr lang="en-US"/>
              <a:t>Overview JSX</a:t>
            </a:r>
          </a:p>
          <a:p>
            <a:pPr marL="1257300" lvl="2">
              <a:lnSpc>
                <a:spcPct val="120000"/>
              </a:lnSpc>
              <a:spcBef>
                <a:spcPts val="0"/>
              </a:spcBef>
              <a:buClr>
                <a:srgbClr val="973735"/>
              </a:buClr>
              <a:buSzPts val="1400"/>
              <a:buFont typeface="Noto Sans Symbols"/>
              <a:buChar char="◆"/>
            </a:pPr>
            <a:r>
              <a:rPr lang="en-US"/>
              <a:t>JSX Content: Rendering HTML, Describing the UI structure</a:t>
            </a:r>
          </a:p>
          <a:p>
            <a:pPr marL="1257300" lvl="2">
              <a:lnSpc>
                <a:spcPct val="120000"/>
              </a:lnSpc>
              <a:buClr>
                <a:srgbClr val="973735"/>
              </a:buClr>
              <a:buSzPts val="1400"/>
              <a:buFont typeface="Noto Sans Symbols"/>
              <a:buChar char="◆"/>
            </a:pPr>
            <a:r>
              <a:rPr lang="en-US"/>
              <a:t>Creating JSX elements</a:t>
            </a:r>
          </a:p>
          <a:p>
            <a:pPr marL="1257300" lvl="2">
              <a:lnSpc>
                <a:spcPct val="120000"/>
              </a:lnSpc>
              <a:buClr>
                <a:srgbClr val="973735"/>
              </a:buClr>
              <a:buSzPts val="1400"/>
              <a:buFont typeface="Noto Sans Symbols"/>
              <a:buChar char="◆"/>
            </a:pPr>
            <a:r>
              <a:rPr lang="en-US"/>
              <a:t>Using JavaScript expressions</a:t>
            </a:r>
          </a:p>
          <a:p>
            <a:pPr marL="1257300" lvl="2">
              <a:lnSpc>
                <a:spcPct val="120000"/>
              </a:lnSpc>
              <a:buClr>
                <a:srgbClr val="973735"/>
              </a:buClr>
              <a:buSzPts val="1400"/>
              <a:buFont typeface="Noto Sans Symbols"/>
              <a:buChar char="◆"/>
            </a:pPr>
            <a:r>
              <a:rPr lang="en-US"/>
              <a:t>Fragments of JSX</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3A5-603F-4A1F-ADB0-91C396EFE15F}"/>
              </a:ext>
            </a:extLst>
          </p:cNvPr>
          <p:cNvSpPr>
            <a:spLocks noGrp="1"/>
          </p:cNvSpPr>
          <p:nvPr>
            <p:ph type="title"/>
          </p:nvPr>
        </p:nvSpPr>
        <p:spPr/>
        <p:txBody>
          <a:bodyPr/>
          <a:lstStyle/>
          <a:p>
            <a:r>
              <a:rPr lang="en-US"/>
              <a:t>Some features of ES6</a:t>
            </a:r>
          </a:p>
        </p:txBody>
      </p:sp>
      <p:sp>
        <p:nvSpPr>
          <p:cNvPr id="3" name="Text Placeholder 2">
            <a:extLst>
              <a:ext uri="{FF2B5EF4-FFF2-40B4-BE49-F238E27FC236}">
                <a16:creationId xmlns:a16="http://schemas.microsoft.com/office/drawing/2014/main" id="{78B10029-4481-4A96-9F21-2B83B4DA22B4}"/>
              </a:ext>
            </a:extLst>
          </p:cNvPr>
          <p:cNvSpPr>
            <a:spLocks noGrp="1"/>
          </p:cNvSpPr>
          <p:nvPr>
            <p:ph type="body" idx="1"/>
          </p:nvPr>
        </p:nvSpPr>
        <p:spPr>
          <a:xfrm>
            <a:off x="838200" y="1535810"/>
            <a:ext cx="10515600" cy="4944889"/>
          </a:xfrm>
        </p:spPr>
        <p:txBody>
          <a:bodyPr>
            <a:normAutofit lnSpcReduction="10000"/>
          </a:bodyPr>
          <a:lstStyle/>
          <a:p>
            <a:r>
              <a:rPr lang="en-US"/>
              <a:t>Arrow Functions</a:t>
            </a:r>
          </a:p>
          <a:p>
            <a:r>
              <a:rPr lang="en-US"/>
              <a:t>Template Literals</a:t>
            </a:r>
          </a:p>
          <a:p>
            <a:r>
              <a:rPr lang="en-US"/>
              <a:t>Destructuring Assignment</a:t>
            </a:r>
          </a:p>
          <a:p>
            <a:r>
              <a:rPr lang="en-US"/>
              <a:t>Classes</a:t>
            </a:r>
          </a:p>
          <a:p>
            <a:r>
              <a:rPr lang="en-US"/>
              <a:t>Modules</a:t>
            </a:r>
          </a:p>
          <a:p>
            <a:r>
              <a:rPr lang="en-US"/>
              <a:t>Enhanced Array Manipulation</a:t>
            </a:r>
          </a:p>
          <a:p>
            <a:r>
              <a:rPr lang="en-US"/>
              <a:t>Promises</a:t>
            </a:r>
          </a:p>
          <a:p>
            <a:r>
              <a:rPr lang="en-US"/>
              <a:t>Enhanced Object Manipulation</a:t>
            </a:r>
          </a:p>
          <a:p>
            <a:r>
              <a:rPr lang="en-US"/>
              <a:t>Default Parameters</a:t>
            </a:r>
          </a:p>
          <a:p>
            <a:r>
              <a:rPr lang="en-US"/>
              <a:t>Rest and Spread Operators</a:t>
            </a:r>
          </a:p>
        </p:txBody>
      </p:sp>
      <p:sp>
        <p:nvSpPr>
          <p:cNvPr id="4" name="Slide Number Placeholder 3">
            <a:extLst>
              <a:ext uri="{FF2B5EF4-FFF2-40B4-BE49-F238E27FC236}">
                <a16:creationId xmlns:a16="http://schemas.microsoft.com/office/drawing/2014/main" id="{15336460-5C46-4FE9-9A50-C98DF4A03C65}"/>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13ACBD3F-8B15-4124-BD59-7EC413B83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6D21-074D-4572-9AC6-428D163F8C6E}"/>
              </a:ext>
            </a:extLst>
          </p:cNvPr>
          <p:cNvSpPr>
            <a:spLocks noGrp="1"/>
          </p:cNvSpPr>
          <p:nvPr>
            <p:ph type="title"/>
          </p:nvPr>
        </p:nvSpPr>
        <p:spPr/>
        <p:txBody>
          <a:bodyPr/>
          <a:lstStyle/>
          <a:p>
            <a:r>
              <a:rPr lang="en-US"/>
              <a:t>Arrow functions</a:t>
            </a:r>
          </a:p>
        </p:txBody>
      </p:sp>
      <p:sp>
        <p:nvSpPr>
          <p:cNvPr id="3" name="Text Placeholder 2">
            <a:extLst>
              <a:ext uri="{FF2B5EF4-FFF2-40B4-BE49-F238E27FC236}">
                <a16:creationId xmlns:a16="http://schemas.microsoft.com/office/drawing/2014/main" id="{D9A5CAC6-5D6C-4FC2-B008-5FA68B321A2E}"/>
              </a:ext>
            </a:extLst>
          </p:cNvPr>
          <p:cNvSpPr>
            <a:spLocks noGrp="1"/>
          </p:cNvSpPr>
          <p:nvPr>
            <p:ph type="body" idx="1"/>
          </p:nvPr>
        </p:nvSpPr>
        <p:spPr/>
        <p:txBody>
          <a:bodyPr>
            <a:normAutofit lnSpcReduction="10000"/>
          </a:bodyPr>
          <a:lstStyle/>
          <a:p>
            <a:pPr algn="just"/>
            <a:r>
              <a:rPr lang="en-US"/>
              <a:t>This syntaxs provide a shorter and more expressive way to define functions compared to traditional function expressions.</a:t>
            </a:r>
          </a:p>
          <a:p>
            <a:pPr algn="just"/>
            <a:r>
              <a:rPr lang="en-US" b="1"/>
              <a:t>Syntax</a:t>
            </a:r>
            <a:r>
              <a:rPr lang="en-US"/>
              <a:t>:</a:t>
            </a:r>
          </a:p>
          <a:p>
            <a:pPr marL="114300" indent="0" algn="just">
              <a:buNone/>
            </a:pPr>
            <a:r>
              <a:rPr lang="en-US"/>
              <a:t>Arrow functions have a simplified syntax with the following structure:</a:t>
            </a:r>
          </a:p>
          <a:p>
            <a:pPr marL="571500" lvl="1" indent="0" algn="just">
              <a:buNone/>
            </a:pPr>
            <a:r>
              <a:rPr lang="en-US" i="1"/>
              <a:t>(parameter1, parameter2, ..., parameterN) =&gt; { </a:t>
            </a:r>
          </a:p>
          <a:p>
            <a:pPr marL="571500" lvl="1" indent="0" algn="just">
              <a:buNone/>
            </a:pPr>
            <a:r>
              <a:rPr lang="en-US" i="1"/>
              <a:t>   // function body</a:t>
            </a:r>
          </a:p>
          <a:p>
            <a:pPr marL="571500" lvl="1" indent="0" algn="just">
              <a:buNone/>
            </a:pPr>
            <a:r>
              <a:rPr lang="en-US" i="1"/>
              <a:t>}</a:t>
            </a:r>
          </a:p>
          <a:p>
            <a:pPr marL="120650" lvl="1" indent="0" algn="just">
              <a:buNone/>
            </a:pPr>
            <a:r>
              <a:rPr lang="en-US" sz="2800">
                <a:solidFill>
                  <a:srgbClr val="002060"/>
                </a:solidFill>
              </a:rPr>
              <a:t>or</a:t>
            </a:r>
          </a:p>
          <a:p>
            <a:pPr marL="571500" lvl="1" indent="0" algn="just">
              <a:buNone/>
            </a:pPr>
            <a:r>
              <a:rPr lang="en-US" i="1"/>
              <a:t>(parameter1, parameter2, ..., parameterN) =&gt; expression</a:t>
            </a:r>
          </a:p>
        </p:txBody>
      </p:sp>
      <p:sp>
        <p:nvSpPr>
          <p:cNvPr id="4" name="Slide Number Placeholder 3">
            <a:extLst>
              <a:ext uri="{FF2B5EF4-FFF2-40B4-BE49-F238E27FC236}">
                <a16:creationId xmlns:a16="http://schemas.microsoft.com/office/drawing/2014/main" id="{41988C00-E6A9-4A54-843A-CF9406D0D48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F5F2CA1F-05EC-43FB-A03A-F89833600E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2666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4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D72B-A966-4AB6-A995-834D987F6F7E}"/>
              </a:ext>
            </a:extLst>
          </p:cNvPr>
          <p:cNvSpPr>
            <a:spLocks noGrp="1"/>
          </p:cNvSpPr>
          <p:nvPr>
            <p:ph type="title"/>
          </p:nvPr>
        </p:nvSpPr>
        <p:spPr/>
        <p:txBody>
          <a:bodyPr/>
          <a:lstStyle/>
          <a:p>
            <a:r>
              <a:rPr lang="en-US"/>
              <a:t>Arrow functions - 2</a:t>
            </a:r>
          </a:p>
        </p:txBody>
      </p:sp>
      <p:sp>
        <p:nvSpPr>
          <p:cNvPr id="3" name="Text Placeholder 2">
            <a:extLst>
              <a:ext uri="{FF2B5EF4-FFF2-40B4-BE49-F238E27FC236}">
                <a16:creationId xmlns:a16="http://schemas.microsoft.com/office/drawing/2014/main" id="{FA8B3A41-0FA7-4C02-90BC-3E3D9426C248}"/>
              </a:ext>
            </a:extLst>
          </p:cNvPr>
          <p:cNvSpPr>
            <a:spLocks noGrp="1"/>
          </p:cNvSpPr>
          <p:nvPr>
            <p:ph type="body" idx="1"/>
          </p:nvPr>
        </p:nvSpPr>
        <p:spPr/>
        <p:txBody>
          <a:bodyPr/>
          <a:lstStyle/>
          <a:p>
            <a:r>
              <a:rPr lang="en-US"/>
              <a:t>Arrow function with multiple parameters</a:t>
            </a:r>
          </a:p>
        </p:txBody>
      </p:sp>
      <p:sp>
        <p:nvSpPr>
          <p:cNvPr id="4" name="Slide Number Placeholder 3">
            <a:extLst>
              <a:ext uri="{FF2B5EF4-FFF2-40B4-BE49-F238E27FC236}">
                <a16:creationId xmlns:a16="http://schemas.microsoft.com/office/drawing/2014/main" id="{97259BE7-6F10-4E67-87FE-D72CE4204A4C}"/>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255F5073-503B-4078-97C4-9842AA07D07F}"/>
              </a:ext>
            </a:extLst>
          </p:cNvPr>
          <p:cNvPicPr>
            <a:picLocks noChangeAspect="1"/>
          </p:cNvPicPr>
          <p:nvPr/>
        </p:nvPicPr>
        <p:blipFill>
          <a:blip r:embed="rId3"/>
          <a:stretch>
            <a:fillRect/>
          </a:stretch>
        </p:blipFill>
        <p:spPr>
          <a:xfrm>
            <a:off x="8959033" y="3008417"/>
            <a:ext cx="2936188" cy="828876"/>
          </a:xfrm>
          <a:prstGeom prst="rect">
            <a:avLst/>
          </a:prstGeom>
        </p:spPr>
      </p:pic>
      <p:sp>
        <p:nvSpPr>
          <p:cNvPr id="9" name="Arrow: Right 8">
            <a:extLst>
              <a:ext uri="{FF2B5EF4-FFF2-40B4-BE49-F238E27FC236}">
                <a16:creationId xmlns:a16="http://schemas.microsoft.com/office/drawing/2014/main" id="{4B2B1267-8C43-40B1-A627-A1FED3B47497}"/>
              </a:ext>
            </a:extLst>
          </p:cNvPr>
          <p:cNvSpPr/>
          <p:nvPr/>
        </p:nvSpPr>
        <p:spPr>
          <a:xfrm>
            <a:off x="8245399" y="323366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Javascript ES6 Basics in 15 Minutes | by Mehdi Aoussiad | Weekly Webtips |  Medium">
            <a:extLst>
              <a:ext uri="{FF2B5EF4-FFF2-40B4-BE49-F238E27FC236}">
                <a16:creationId xmlns:a16="http://schemas.microsoft.com/office/drawing/2014/main" id="{4B877DBC-BC40-428A-BB07-0E92B33246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75F1639-0763-4A2B-A707-14BB68BB40B0}"/>
              </a:ext>
            </a:extLst>
          </p:cNvPr>
          <p:cNvPicPr>
            <a:picLocks noChangeAspect="1"/>
          </p:cNvPicPr>
          <p:nvPr/>
        </p:nvPicPr>
        <p:blipFill rotWithShape="1">
          <a:blip r:embed="rId5"/>
          <a:srcRect t="24820"/>
          <a:stretch/>
        </p:blipFill>
        <p:spPr>
          <a:xfrm>
            <a:off x="968270" y="2446751"/>
            <a:ext cx="6965372" cy="2529457"/>
          </a:xfrm>
          <a:prstGeom prst="rect">
            <a:avLst/>
          </a:prstGeom>
        </p:spPr>
      </p:pic>
    </p:spTree>
    <p:extLst>
      <p:ext uri="{BB962C8B-B14F-4D97-AF65-F5344CB8AC3E}">
        <p14:creationId xmlns:p14="http://schemas.microsoft.com/office/powerpoint/2010/main" val="20410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E041-2BBF-42EC-9D63-781E6B974D44}"/>
              </a:ext>
            </a:extLst>
          </p:cNvPr>
          <p:cNvSpPr>
            <a:spLocks noGrp="1"/>
          </p:cNvSpPr>
          <p:nvPr>
            <p:ph type="title"/>
          </p:nvPr>
        </p:nvSpPr>
        <p:spPr/>
        <p:txBody>
          <a:bodyPr/>
          <a:lstStyle/>
          <a:p>
            <a:r>
              <a:rPr lang="en-US"/>
              <a:t>Arrow functions - 3</a:t>
            </a:r>
          </a:p>
        </p:txBody>
      </p:sp>
      <p:sp>
        <p:nvSpPr>
          <p:cNvPr id="3" name="Text Placeholder 2">
            <a:extLst>
              <a:ext uri="{FF2B5EF4-FFF2-40B4-BE49-F238E27FC236}">
                <a16:creationId xmlns:a16="http://schemas.microsoft.com/office/drawing/2014/main" id="{4EA790FE-F8E2-4494-ADB9-38E3D6E88745}"/>
              </a:ext>
            </a:extLst>
          </p:cNvPr>
          <p:cNvSpPr>
            <a:spLocks noGrp="1"/>
          </p:cNvSpPr>
          <p:nvPr>
            <p:ph type="body" idx="1"/>
          </p:nvPr>
        </p:nvSpPr>
        <p:spPr/>
        <p:txBody>
          <a:bodyPr/>
          <a:lstStyle/>
          <a:p>
            <a:r>
              <a:rPr lang="en-US"/>
              <a:t>Arrow function with a single parameter</a:t>
            </a:r>
          </a:p>
        </p:txBody>
      </p:sp>
      <p:sp>
        <p:nvSpPr>
          <p:cNvPr id="4" name="Slide Number Placeholder 3">
            <a:extLst>
              <a:ext uri="{FF2B5EF4-FFF2-40B4-BE49-F238E27FC236}">
                <a16:creationId xmlns:a16="http://schemas.microsoft.com/office/drawing/2014/main" id="{B7558919-F74B-48A4-89A6-D26D8F3444A1}"/>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C709A3F0-77F6-4B23-84F2-5C6A7218894C}"/>
              </a:ext>
            </a:extLst>
          </p:cNvPr>
          <p:cNvPicPr>
            <a:picLocks noChangeAspect="1"/>
          </p:cNvPicPr>
          <p:nvPr/>
        </p:nvPicPr>
        <p:blipFill>
          <a:blip r:embed="rId3"/>
          <a:stretch>
            <a:fillRect/>
          </a:stretch>
        </p:blipFill>
        <p:spPr>
          <a:xfrm>
            <a:off x="964589" y="2424914"/>
            <a:ext cx="6183902" cy="2195213"/>
          </a:xfrm>
          <a:prstGeom prst="rect">
            <a:avLst/>
          </a:prstGeom>
        </p:spPr>
      </p:pic>
      <p:sp>
        <p:nvSpPr>
          <p:cNvPr id="7" name="Arrow: Right 6">
            <a:extLst>
              <a:ext uri="{FF2B5EF4-FFF2-40B4-BE49-F238E27FC236}">
                <a16:creationId xmlns:a16="http://schemas.microsoft.com/office/drawing/2014/main" id="{0C1F427D-EA24-424F-AAB0-3B73D9A7A068}"/>
              </a:ext>
            </a:extLst>
          </p:cNvPr>
          <p:cNvSpPr/>
          <p:nvPr/>
        </p:nvSpPr>
        <p:spPr>
          <a:xfrm>
            <a:off x="7379125" y="330904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D9EE075-4BD2-4EBC-94A7-EF6F9940E031}"/>
              </a:ext>
            </a:extLst>
          </p:cNvPr>
          <p:cNvPicPr>
            <a:picLocks noChangeAspect="1"/>
          </p:cNvPicPr>
          <p:nvPr/>
        </p:nvPicPr>
        <p:blipFill>
          <a:blip r:embed="rId4"/>
          <a:stretch>
            <a:fillRect/>
          </a:stretch>
        </p:blipFill>
        <p:spPr>
          <a:xfrm>
            <a:off x="8774341" y="2892213"/>
            <a:ext cx="1368280" cy="1073574"/>
          </a:xfrm>
          <a:prstGeom prst="rect">
            <a:avLst/>
          </a:prstGeom>
        </p:spPr>
      </p:pic>
      <p:pic>
        <p:nvPicPr>
          <p:cNvPr id="10" name="Picture 2" descr="Javascript ES6 Basics in 15 Minutes | by Mehdi Aoussiad | Weekly Webtips |  Medium">
            <a:extLst>
              <a:ext uri="{FF2B5EF4-FFF2-40B4-BE49-F238E27FC236}">
                <a16:creationId xmlns:a16="http://schemas.microsoft.com/office/drawing/2014/main" id="{2CAE425D-B1C4-4C70-AB94-1C50ADE5D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4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C4FC-F849-41FC-90CB-5917FA33301D}"/>
              </a:ext>
            </a:extLst>
          </p:cNvPr>
          <p:cNvSpPr>
            <a:spLocks noGrp="1"/>
          </p:cNvSpPr>
          <p:nvPr>
            <p:ph type="title"/>
          </p:nvPr>
        </p:nvSpPr>
        <p:spPr/>
        <p:txBody>
          <a:bodyPr/>
          <a:lstStyle/>
          <a:p>
            <a:r>
              <a:rPr lang="en-US"/>
              <a:t>Arrow functions - 4</a:t>
            </a:r>
          </a:p>
        </p:txBody>
      </p:sp>
      <p:sp>
        <p:nvSpPr>
          <p:cNvPr id="3" name="Text Placeholder 2">
            <a:extLst>
              <a:ext uri="{FF2B5EF4-FFF2-40B4-BE49-F238E27FC236}">
                <a16:creationId xmlns:a16="http://schemas.microsoft.com/office/drawing/2014/main" id="{1F3B0059-50E7-44EB-8A1C-CC3BD6AD683B}"/>
              </a:ext>
            </a:extLst>
          </p:cNvPr>
          <p:cNvSpPr>
            <a:spLocks noGrp="1"/>
          </p:cNvSpPr>
          <p:nvPr>
            <p:ph type="body" idx="1"/>
          </p:nvPr>
        </p:nvSpPr>
        <p:spPr/>
        <p:txBody>
          <a:bodyPr/>
          <a:lstStyle/>
          <a:p>
            <a:r>
              <a:rPr lang="en-US"/>
              <a:t>Arrow function without any parameters</a:t>
            </a:r>
          </a:p>
        </p:txBody>
      </p:sp>
      <p:sp>
        <p:nvSpPr>
          <p:cNvPr id="4" name="Slide Number Placeholder 3">
            <a:extLst>
              <a:ext uri="{FF2B5EF4-FFF2-40B4-BE49-F238E27FC236}">
                <a16:creationId xmlns:a16="http://schemas.microsoft.com/office/drawing/2014/main" id="{B78D8F25-EB30-4BDA-8AF0-463D95DF35C9}"/>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171CF3BC-404C-47DF-80B7-CF569D01E5B9}"/>
              </a:ext>
            </a:extLst>
          </p:cNvPr>
          <p:cNvPicPr>
            <a:picLocks noChangeAspect="1"/>
          </p:cNvPicPr>
          <p:nvPr/>
        </p:nvPicPr>
        <p:blipFill>
          <a:blip r:embed="rId3"/>
          <a:stretch>
            <a:fillRect/>
          </a:stretch>
        </p:blipFill>
        <p:spPr>
          <a:xfrm>
            <a:off x="987658" y="2363689"/>
            <a:ext cx="6931835" cy="216833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AF0FF57-B2AB-4CB1-9479-49003A7EFC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31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3266</TotalTime>
  <Words>2547</Words>
  <Application>Microsoft Office PowerPoint</Application>
  <PresentationFormat>Widescreen</PresentationFormat>
  <Paragraphs>285</Paragraphs>
  <Slides>43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-apple-system</vt:lpstr>
      <vt:lpstr>Arial</vt:lpstr>
      <vt:lpstr>Calibri</vt:lpstr>
      <vt:lpstr>Consolas</vt:lpstr>
      <vt:lpstr>Noto Sans Symbols</vt:lpstr>
      <vt:lpstr>Office Theme</vt:lpstr>
      <vt:lpstr>Getting with ES6  and  Rendering with JSX</vt:lpstr>
      <vt:lpstr>Objectives </vt:lpstr>
      <vt:lpstr>What is ES6?</vt:lpstr>
      <vt:lpstr>The history of ECMAScript</vt:lpstr>
      <vt:lpstr>Some features of ES6</vt:lpstr>
      <vt:lpstr>Arrow functions</vt:lpstr>
      <vt:lpstr>Arrow functions - 2</vt:lpstr>
      <vt:lpstr>Arrow functions - 3</vt:lpstr>
      <vt:lpstr>Arrow functions - 4</vt:lpstr>
      <vt:lpstr>Arrow functions - 5</vt:lpstr>
      <vt:lpstr>Arrow functions - 6</vt:lpstr>
      <vt:lpstr>Block-scoped constructs let and const</vt:lpstr>
      <vt:lpstr>let</vt:lpstr>
      <vt:lpstr>const</vt:lpstr>
      <vt:lpstr>Rest parameter</vt:lpstr>
      <vt:lpstr>Destructuring assignment</vt:lpstr>
      <vt:lpstr>Default parameters</vt:lpstr>
      <vt:lpstr>Template literals or template strings</vt:lpstr>
      <vt:lpstr>Promises</vt:lpstr>
      <vt:lpstr>Promises - cont’d</vt:lpstr>
      <vt:lpstr>Promises - cont’d</vt:lpstr>
      <vt:lpstr>Sync vs Async</vt:lpstr>
      <vt:lpstr>Sync vs Async – cont’d</vt:lpstr>
      <vt:lpstr>Classes</vt:lpstr>
      <vt:lpstr>Classes - cont’d</vt:lpstr>
      <vt:lpstr>PowerPoint Presentation</vt:lpstr>
      <vt:lpstr>PowerPoint Presentation</vt:lpstr>
      <vt:lpstr>JSX Content: Hello JSX</vt:lpstr>
      <vt:lpstr>Rendering HTML</vt:lpstr>
      <vt:lpstr>Rendering HTML - cont’d</vt:lpstr>
      <vt:lpstr>JSX Content: Declarative UI structures </vt:lpstr>
      <vt:lpstr>Describing the UI structure – cont’d</vt:lpstr>
      <vt:lpstr>Creating your own JSX elements</vt:lpstr>
      <vt:lpstr>Creating your own JSX elements - cont’d</vt:lpstr>
      <vt:lpstr>Creating your own JSX elements – cont’d</vt:lpstr>
      <vt:lpstr>PowerPoint Presentation</vt:lpstr>
      <vt:lpstr>Using JavaScript expressions</vt:lpstr>
      <vt:lpstr>Dynamic property values and text</vt:lpstr>
      <vt:lpstr>Mapping collections to elements</vt:lpstr>
      <vt:lpstr>Fragments of JSX</vt:lpstr>
      <vt:lpstr>Fragments of JSX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vanh vanh</cp:lastModifiedBy>
  <cp:revision>207</cp:revision>
  <dcterms:created xsi:type="dcterms:W3CDTF">2021-01-25T08:25:31Z</dcterms:created>
  <dcterms:modified xsi:type="dcterms:W3CDTF">2024-01-10T09:32:12Z</dcterms:modified>
</cp:coreProperties>
</file>