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handoutMasterIdLst>
    <p:handoutMasterId r:id="rId48"/>
  </p:handoutMasterIdLst>
  <p:sldIdLst>
    <p:sldId id="256" r:id="rId2"/>
    <p:sldId id="257" r:id="rId3"/>
    <p:sldId id="406" r:id="rId4"/>
    <p:sldId id="407" r:id="rId5"/>
    <p:sldId id="408" r:id="rId6"/>
    <p:sldId id="409" r:id="rId7"/>
    <p:sldId id="410" r:id="rId8"/>
    <p:sldId id="411" r:id="rId9"/>
    <p:sldId id="412" r:id="rId10"/>
    <p:sldId id="413" r:id="rId11"/>
    <p:sldId id="414" r:id="rId12"/>
    <p:sldId id="415" r:id="rId13"/>
    <p:sldId id="417" r:id="rId14"/>
    <p:sldId id="405" r:id="rId15"/>
    <p:sldId id="416" r:id="rId16"/>
    <p:sldId id="418" r:id="rId17"/>
    <p:sldId id="420" r:id="rId18"/>
    <p:sldId id="421" r:id="rId19"/>
    <p:sldId id="422" r:id="rId20"/>
    <p:sldId id="423" r:id="rId21"/>
    <p:sldId id="424" r:id="rId22"/>
    <p:sldId id="419" r:id="rId23"/>
    <p:sldId id="446" r:id="rId24"/>
    <p:sldId id="441" r:id="rId25"/>
    <p:sldId id="442" r:id="rId26"/>
    <p:sldId id="443" r:id="rId27"/>
    <p:sldId id="444" r:id="rId28"/>
    <p:sldId id="445" r:id="rId29"/>
    <p:sldId id="425" r:id="rId30"/>
    <p:sldId id="426" r:id="rId31"/>
    <p:sldId id="428" r:id="rId32"/>
    <p:sldId id="432" r:id="rId33"/>
    <p:sldId id="430" r:id="rId34"/>
    <p:sldId id="431" r:id="rId35"/>
    <p:sldId id="433" r:id="rId36"/>
    <p:sldId id="429" r:id="rId37"/>
    <p:sldId id="434" r:id="rId38"/>
    <p:sldId id="437" r:id="rId39"/>
    <p:sldId id="435" r:id="rId40"/>
    <p:sldId id="438" r:id="rId41"/>
    <p:sldId id="439" r:id="rId42"/>
    <p:sldId id="440" r:id="rId43"/>
    <p:sldId id="436" r:id="rId44"/>
    <p:sldId id="383" r:id="rId45"/>
    <p:sldId id="328"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8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example, if you were to just make the API call as part of your component function, you would likely introduce race conditions and other difficult-to-fix buggy behavior.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494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act.dev/warnings/invalid-hook-call-warn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Introducing Hooks</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7C62-E931-494F-BB9B-51E08DD096EB}"/>
              </a:ext>
            </a:extLst>
          </p:cNvPr>
          <p:cNvSpPr>
            <a:spLocks noGrp="1"/>
          </p:cNvSpPr>
          <p:nvPr>
            <p:ph type="title"/>
          </p:nvPr>
        </p:nvSpPr>
        <p:spPr/>
        <p:txBody>
          <a:bodyPr/>
          <a:lstStyle/>
          <a:p>
            <a:r>
              <a:rPr lang="en-US"/>
              <a:t>Maintaining state using Hooks</a:t>
            </a:r>
          </a:p>
        </p:txBody>
      </p:sp>
      <p:sp>
        <p:nvSpPr>
          <p:cNvPr id="3" name="Text Placeholder 2">
            <a:extLst>
              <a:ext uri="{FF2B5EF4-FFF2-40B4-BE49-F238E27FC236}">
                <a16:creationId xmlns:a16="http://schemas.microsoft.com/office/drawing/2014/main" id="{072D75DD-5857-46CD-975A-CA58035378F2}"/>
              </a:ext>
            </a:extLst>
          </p:cNvPr>
          <p:cNvSpPr>
            <a:spLocks noGrp="1"/>
          </p:cNvSpPr>
          <p:nvPr>
            <p:ph type="body" idx="1"/>
          </p:nvPr>
        </p:nvSpPr>
        <p:spPr/>
        <p:txBody>
          <a:bodyPr/>
          <a:lstStyle/>
          <a:p>
            <a:pPr algn="just"/>
            <a:r>
              <a:rPr lang="en-US"/>
              <a:t>The first React Hook API that we'll look at is called </a:t>
            </a:r>
            <a:r>
              <a:rPr lang="en-US" b="1"/>
              <a:t>useState</a:t>
            </a:r>
            <a:r>
              <a:rPr lang="en-US"/>
              <a:t>(), which enables your functional React components to be stateful.</a:t>
            </a:r>
          </a:p>
          <a:p>
            <a:pPr algn="just"/>
            <a:r>
              <a:rPr lang="en-US"/>
              <a:t>Before Hooks were introduced to React, our only option for creating stateful components was to use a class so that we could access the setState() method.</a:t>
            </a:r>
          </a:p>
          <a:p>
            <a:pPr algn="just"/>
            <a:r>
              <a:rPr lang="en-US"/>
              <a:t>useState include:</a:t>
            </a:r>
          </a:p>
          <a:p>
            <a:pPr lvl="1" algn="just"/>
            <a:r>
              <a:rPr lang="en-US"/>
              <a:t>Initial state values</a:t>
            </a:r>
          </a:p>
          <a:p>
            <a:pPr lvl="1" algn="just"/>
            <a:r>
              <a:rPr lang="en-US"/>
              <a:t>Updating state values</a:t>
            </a:r>
          </a:p>
          <a:p>
            <a:pPr lvl="1" algn="just"/>
            <a:endParaRPr lang="en-US"/>
          </a:p>
        </p:txBody>
      </p:sp>
      <p:sp>
        <p:nvSpPr>
          <p:cNvPr id="4" name="Slide Number Placeholder 3">
            <a:extLst>
              <a:ext uri="{FF2B5EF4-FFF2-40B4-BE49-F238E27FC236}">
                <a16:creationId xmlns:a16="http://schemas.microsoft.com/office/drawing/2014/main" id="{1CC6B046-6573-4A6E-B586-5DC1C887D8B9}"/>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359266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32B-0A71-4696-938C-FAA00B818DC2}"/>
              </a:ext>
            </a:extLst>
          </p:cNvPr>
          <p:cNvSpPr>
            <a:spLocks noGrp="1"/>
          </p:cNvSpPr>
          <p:nvPr>
            <p:ph type="title"/>
          </p:nvPr>
        </p:nvSpPr>
        <p:spPr/>
        <p:txBody>
          <a:bodyPr/>
          <a:lstStyle/>
          <a:p>
            <a:r>
              <a:rPr lang="en-US"/>
              <a:t>Maintaining state using Hooks – cont’d</a:t>
            </a:r>
          </a:p>
        </p:txBody>
      </p:sp>
      <p:sp>
        <p:nvSpPr>
          <p:cNvPr id="3" name="Text Placeholder 2">
            <a:extLst>
              <a:ext uri="{FF2B5EF4-FFF2-40B4-BE49-F238E27FC236}">
                <a16:creationId xmlns:a16="http://schemas.microsoft.com/office/drawing/2014/main" id="{C9AC339E-8486-4CD4-8BC6-4C4C38AA9524}"/>
              </a:ext>
            </a:extLst>
          </p:cNvPr>
          <p:cNvSpPr>
            <a:spLocks noGrp="1"/>
          </p:cNvSpPr>
          <p:nvPr>
            <p:ph type="body" idx="1"/>
          </p:nvPr>
        </p:nvSpPr>
        <p:spPr/>
        <p:txBody>
          <a:bodyPr/>
          <a:lstStyle/>
          <a:p>
            <a:r>
              <a:rPr lang="en-US"/>
              <a:t>Initial state values:</a:t>
            </a:r>
          </a:p>
          <a:p>
            <a:pPr lvl="1" algn="just"/>
            <a:r>
              <a:rPr lang="en-US"/>
              <a:t>When components are first rendered, they probably expect some state values to be set. This is called the initial state of the component, and we can use the </a:t>
            </a:r>
            <a:r>
              <a:rPr lang="en-US" b="1"/>
              <a:t>useState() </a:t>
            </a:r>
            <a:r>
              <a:rPr lang="en-US"/>
              <a:t>Hook to set the initial state.</a:t>
            </a:r>
          </a:p>
        </p:txBody>
      </p:sp>
      <p:sp>
        <p:nvSpPr>
          <p:cNvPr id="4" name="Slide Number Placeholder 3">
            <a:extLst>
              <a:ext uri="{FF2B5EF4-FFF2-40B4-BE49-F238E27FC236}">
                <a16:creationId xmlns:a16="http://schemas.microsoft.com/office/drawing/2014/main" id="{1E7D1249-6954-40DC-BC30-672383069C28}"/>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6" name="Picture 5">
            <a:extLst>
              <a:ext uri="{FF2B5EF4-FFF2-40B4-BE49-F238E27FC236}">
                <a16:creationId xmlns:a16="http://schemas.microsoft.com/office/drawing/2014/main" id="{4464E2D8-FDF6-4D6E-B199-FA08400113B5}"/>
              </a:ext>
            </a:extLst>
          </p:cNvPr>
          <p:cNvPicPr>
            <a:picLocks noChangeAspect="1"/>
          </p:cNvPicPr>
          <p:nvPr/>
        </p:nvPicPr>
        <p:blipFill>
          <a:blip r:embed="rId2"/>
          <a:stretch>
            <a:fillRect/>
          </a:stretch>
        </p:blipFill>
        <p:spPr>
          <a:xfrm>
            <a:off x="1120427" y="3429000"/>
            <a:ext cx="4475828" cy="3051700"/>
          </a:xfrm>
          <a:prstGeom prst="rect">
            <a:avLst/>
          </a:prstGeom>
        </p:spPr>
      </p:pic>
      <p:pic>
        <p:nvPicPr>
          <p:cNvPr id="8" name="Picture 7">
            <a:extLst>
              <a:ext uri="{FF2B5EF4-FFF2-40B4-BE49-F238E27FC236}">
                <a16:creationId xmlns:a16="http://schemas.microsoft.com/office/drawing/2014/main" id="{EA5A57F0-2C45-4688-8F45-FBDA1BF5F9DC}"/>
              </a:ext>
            </a:extLst>
          </p:cNvPr>
          <p:cNvPicPr>
            <a:picLocks noChangeAspect="1"/>
          </p:cNvPicPr>
          <p:nvPr/>
        </p:nvPicPr>
        <p:blipFill>
          <a:blip r:embed="rId3"/>
          <a:stretch>
            <a:fillRect/>
          </a:stretch>
        </p:blipFill>
        <p:spPr>
          <a:xfrm>
            <a:off x="6737358" y="3431512"/>
            <a:ext cx="3606291" cy="1890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900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32B-0A71-4696-938C-FAA00B818DC2}"/>
              </a:ext>
            </a:extLst>
          </p:cNvPr>
          <p:cNvSpPr>
            <a:spLocks noGrp="1"/>
          </p:cNvSpPr>
          <p:nvPr>
            <p:ph type="title"/>
          </p:nvPr>
        </p:nvSpPr>
        <p:spPr/>
        <p:txBody>
          <a:bodyPr/>
          <a:lstStyle/>
          <a:p>
            <a:r>
              <a:rPr lang="en-US"/>
              <a:t>Maintaining state using Hooks – cont’d</a:t>
            </a:r>
          </a:p>
        </p:txBody>
      </p:sp>
      <p:sp>
        <p:nvSpPr>
          <p:cNvPr id="3" name="Text Placeholder 2">
            <a:extLst>
              <a:ext uri="{FF2B5EF4-FFF2-40B4-BE49-F238E27FC236}">
                <a16:creationId xmlns:a16="http://schemas.microsoft.com/office/drawing/2014/main" id="{C9AC339E-8486-4CD4-8BC6-4C4C38AA9524}"/>
              </a:ext>
            </a:extLst>
          </p:cNvPr>
          <p:cNvSpPr>
            <a:spLocks noGrp="1"/>
          </p:cNvSpPr>
          <p:nvPr>
            <p:ph type="body" idx="1"/>
          </p:nvPr>
        </p:nvSpPr>
        <p:spPr>
          <a:xfrm>
            <a:off x="838200" y="1535811"/>
            <a:ext cx="10515600" cy="4834844"/>
          </a:xfrm>
        </p:spPr>
        <p:txBody>
          <a:bodyPr/>
          <a:lstStyle/>
          <a:p>
            <a:r>
              <a:rPr lang="en-US"/>
              <a:t>Updating state values:</a:t>
            </a:r>
          </a:p>
          <a:p>
            <a:pPr lvl="1" algn="just"/>
            <a:r>
              <a:rPr lang="en-US"/>
              <a:t>React components use state for values that change over time.</a:t>
            </a:r>
          </a:p>
          <a:p>
            <a:pPr lvl="1" algn="just"/>
            <a:r>
              <a:rPr lang="en-US"/>
              <a:t>For example, the server responds to an API request with new data, or the user has clicked a button or changed a form field.</a:t>
            </a:r>
          </a:p>
          <a:p>
            <a:pPr lvl="1" algn="just"/>
            <a:r>
              <a:rPr lang="en-US"/>
              <a:t>With functional components that use the useState() Hook, state values are updated differently to class components that rely on the </a:t>
            </a:r>
            <a:r>
              <a:rPr lang="en-US" b="1"/>
              <a:t>setState() </a:t>
            </a:r>
            <a:r>
              <a:rPr lang="en-US"/>
              <a:t>method.</a:t>
            </a:r>
          </a:p>
          <a:p>
            <a:pPr lvl="1" algn="just"/>
            <a:r>
              <a:rPr lang="en-US"/>
              <a:t>The useState() Hook returns an array. The first item is the state value and the second is the function used to update the value.</a:t>
            </a:r>
          </a:p>
        </p:txBody>
      </p:sp>
      <p:sp>
        <p:nvSpPr>
          <p:cNvPr id="4" name="Slide Number Placeholder 3">
            <a:extLst>
              <a:ext uri="{FF2B5EF4-FFF2-40B4-BE49-F238E27FC236}">
                <a16:creationId xmlns:a16="http://schemas.microsoft.com/office/drawing/2014/main" id="{1E7D1249-6954-40DC-BC30-672383069C28}"/>
              </a:ext>
            </a:extLst>
          </p:cNvPr>
          <p:cNvSpPr>
            <a:spLocks noGrp="1"/>
          </p:cNvSpPr>
          <p:nvPr>
            <p:ph type="sldNum" idx="12"/>
          </p:nvPr>
        </p:nvSpPr>
        <p:spPr/>
        <p:txBody>
          <a:bodyPr/>
          <a:lstStyle/>
          <a:p>
            <a:fld id="{00000000-1234-1234-1234-123412341234}" type="slidenum">
              <a:rPr lang="en-US" smtClean="0"/>
              <a:pPr/>
              <a:t>12</a:t>
            </a:fld>
            <a:endParaRPr lang="en-US"/>
          </a:p>
        </p:txBody>
      </p:sp>
    </p:spTree>
    <p:extLst>
      <p:ext uri="{BB962C8B-B14F-4D97-AF65-F5344CB8AC3E}">
        <p14:creationId xmlns:p14="http://schemas.microsoft.com/office/powerpoint/2010/main" val="106818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2E09-3D45-478E-8E9B-0D4432AEA9CD}"/>
              </a:ext>
            </a:extLst>
          </p:cNvPr>
          <p:cNvSpPr>
            <a:spLocks noGrp="1"/>
          </p:cNvSpPr>
          <p:nvPr>
            <p:ph type="title"/>
          </p:nvPr>
        </p:nvSpPr>
        <p:spPr/>
        <p:txBody>
          <a:bodyPr/>
          <a:lstStyle/>
          <a:p>
            <a:r>
              <a:rPr lang="en-US"/>
              <a:t>Maintaining state using Hooks – cont’d</a:t>
            </a:r>
          </a:p>
        </p:txBody>
      </p:sp>
      <p:sp>
        <p:nvSpPr>
          <p:cNvPr id="3" name="Text Placeholder 2">
            <a:extLst>
              <a:ext uri="{FF2B5EF4-FFF2-40B4-BE49-F238E27FC236}">
                <a16:creationId xmlns:a16="http://schemas.microsoft.com/office/drawing/2014/main" id="{98D30142-4E46-4E18-A9BB-56D26F34E239}"/>
              </a:ext>
            </a:extLst>
          </p:cNvPr>
          <p:cNvSpPr>
            <a:spLocks noGrp="1"/>
          </p:cNvSpPr>
          <p:nvPr>
            <p:ph type="body" idx="1"/>
          </p:nvPr>
        </p:nvSpPr>
        <p:spPr/>
        <p:txBody>
          <a:bodyPr/>
          <a:lstStyle/>
          <a:p>
            <a:r>
              <a:rPr lang="en-US"/>
              <a:t>Updating state values – cont’d</a:t>
            </a:r>
          </a:p>
          <a:p>
            <a:endParaRPr lang="en-US"/>
          </a:p>
        </p:txBody>
      </p:sp>
      <p:sp>
        <p:nvSpPr>
          <p:cNvPr id="4" name="Slide Number Placeholder 3">
            <a:extLst>
              <a:ext uri="{FF2B5EF4-FFF2-40B4-BE49-F238E27FC236}">
                <a16:creationId xmlns:a16="http://schemas.microsoft.com/office/drawing/2014/main" id="{47E41E22-9B4F-4725-9E94-93456A18822D}"/>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8" name="Picture 7">
            <a:extLst>
              <a:ext uri="{FF2B5EF4-FFF2-40B4-BE49-F238E27FC236}">
                <a16:creationId xmlns:a16="http://schemas.microsoft.com/office/drawing/2014/main" id="{1F067960-37A2-4DA2-ABB6-D0073CF4B234}"/>
              </a:ext>
            </a:extLst>
          </p:cNvPr>
          <p:cNvPicPr>
            <a:picLocks noChangeAspect="1"/>
          </p:cNvPicPr>
          <p:nvPr/>
        </p:nvPicPr>
        <p:blipFill>
          <a:blip r:embed="rId2"/>
          <a:stretch>
            <a:fillRect/>
          </a:stretch>
        </p:blipFill>
        <p:spPr>
          <a:xfrm>
            <a:off x="6698549" y="2175027"/>
            <a:ext cx="2807144" cy="21558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783BB81-2DBA-47BE-8550-090D15BECF6B}"/>
              </a:ext>
            </a:extLst>
          </p:cNvPr>
          <p:cNvPicPr>
            <a:picLocks noChangeAspect="1"/>
          </p:cNvPicPr>
          <p:nvPr/>
        </p:nvPicPr>
        <p:blipFill>
          <a:blip r:embed="rId3"/>
          <a:stretch>
            <a:fillRect/>
          </a:stretch>
        </p:blipFill>
        <p:spPr>
          <a:xfrm>
            <a:off x="1002710" y="2175026"/>
            <a:ext cx="3931031" cy="4639771"/>
          </a:xfrm>
          <a:prstGeom prst="rect">
            <a:avLst/>
          </a:prstGeom>
        </p:spPr>
      </p:pic>
    </p:spTree>
    <p:extLst>
      <p:ext uri="{BB962C8B-B14F-4D97-AF65-F5344CB8AC3E}">
        <p14:creationId xmlns:p14="http://schemas.microsoft.com/office/powerpoint/2010/main" val="217992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12: Demo about useState() Hook</a:t>
            </a:r>
          </a:p>
        </p:txBody>
      </p:sp>
    </p:spTree>
    <p:extLst>
      <p:ext uri="{BB962C8B-B14F-4D97-AF65-F5344CB8AC3E}">
        <p14:creationId xmlns:p14="http://schemas.microsoft.com/office/powerpoint/2010/main" val="353957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32B-0A71-4696-938C-FAA00B818DC2}"/>
              </a:ext>
            </a:extLst>
          </p:cNvPr>
          <p:cNvSpPr>
            <a:spLocks noGrp="1"/>
          </p:cNvSpPr>
          <p:nvPr>
            <p:ph type="title"/>
          </p:nvPr>
        </p:nvSpPr>
        <p:spPr/>
        <p:txBody>
          <a:bodyPr/>
          <a:lstStyle/>
          <a:p>
            <a:r>
              <a:rPr lang="en-US"/>
              <a:t>Performing initialization and cleanup actions</a:t>
            </a:r>
          </a:p>
        </p:txBody>
      </p:sp>
      <p:sp>
        <p:nvSpPr>
          <p:cNvPr id="3" name="Text Placeholder 2">
            <a:extLst>
              <a:ext uri="{FF2B5EF4-FFF2-40B4-BE49-F238E27FC236}">
                <a16:creationId xmlns:a16="http://schemas.microsoft.com/office/drawing/2014/main" id="{C9AC339E-8486-4CD4-8BC6-4C4C38AA9524}"/>
              </a:ext>
            </a:extLst>
          </p:cNvPr>
          <p:cNvSpPr>
            <a:spLocks noGrp="1"/>
          </p:cNvSpPr>
          <p:nvPr>
            <p:ph type="body" idx="1"/>
          </p:nvPr>
        </p:nvSpPr>
        <p:spPr>
          <a:xfrm>
            <a:off x="838200" y="1535810"/>
            <a:ext cx="10515600" cy="4944889"/>
          </a:xfrm>
        </p:spPr>
        <p:txBody>
          <a:bodyPr>
            <a:normAutofit lnSpcReduction="10000"/>
          </a:bodyPr>
          <a:lstStyle/>
          <a:p>
            <a:pPr algn="just"/>
            <a:r>
              <a:rPr lang="en-US"/>
              <a:t>React components need to perform actions when the component is created.</a:t>
            </a:r>
          </a:p>
          <a:p>
            <a:pPr algn="just"/>
            <a:r>
              <a:rPr lang="en-US"/>
              <a:t>For example, a common initialization action is to fetch API data that the component needs. Another common action is to make sure that any pending API requests are canceled when the component is removed.</a:t>
            </a:r>
          </a:p>
          <a:p>
            <a:pPr algn="just"/>
            <a:r>
              <a:rPr lang="en-US"/>
              <a:t>About the </a:t>
            </a:r>
            <a:r>
              <a:rPr lang="en-US" b="1"/>
              <a:t>useEffect</a:t>
            </a:r>
            <a:r>
              <a:rPr lang="en-US"/>
              <a:t>() Hook and how it can help you with these two scenarios.</a:t>
            </a:r>
          </a:p>
          <a:p>
            <a:pPr algn="just"/>
            <a:r>
              <a:rPr lang="en-US"/>
              <a:t>useEffect include:</a:t>
            </a:r>
          </a:p>
          <a:p>
            <a:pPr lvl="1" algn="just"/>
            <a:r>
              <a:rPr lang="en-US"/>
              <a:t>Fetching component data.</a:t>
            </a:r>
          </a:p>
          <a:p>
            <a:pPr lvl="1" algn="just"/>
            <a:r>
              <a:rPr lang="en-US"/>
              <a:t>Canceling requests and resetting state.</a:t>
            </a:r>
          </a:p>
          <a:p>
            <a:pPr lvl="1" algn="just"/>
            <a:r>
              <a:rPr lang="en-US"/>
              <a:t>Optimizing side-effect actions.</a:t>
            </a:r>
          </a:p>
        </p:txBody>
      </p:sp>
      <p:sp>
        <p:nvSpPr>
          <p:cNvPr id="4" name="Slide Number Placeholder 3">
            <a:extLst>
              <a:ext uri="{FF2B5EF4-FFF2-40B4-BE49-F238E27FC236}">
                <a16:creationId xmlns:a16="http://schemas.microsoft.com/office/drawing/2014/main" id="{1E7D1249-6954-40DC-BC30-672383069C28}"/>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199175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9B58-695A-4F37-B9AF-30B03AE4595C}"/>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C23F93CB-5D7A-45D8-8D9E-8253648D90A7}"/>
              </a:ext>
            </a:extLst>
          </p:cNvPr>
          <p:cNvSpPr>
            <a:spLocks noGrp="1"/>
          </p:cNvSpPr>
          <p:nvPr>
            <p:ph type="body" idx="1"/>
          </p:nvPr>
        </p:nvSpPr>
        <p:spPr/>
        <p:txBody>
          <a:bodyPr/>
          <a:lstStyle/>
          <a:p>
            <a:pPr algn="just"/>
            <a:r>
              <a:rPr lang="en-US"/>
              <a:t>Fetching component data:</a:t>
            </a:r>
          </a:p>
          <a:p>
            <a:pPr lvl="1" algn="just">
              <a:lnSpc>
                <a:spcPct val="150000"/>
              </a:lnSpc>
            </a:pPr>
            <a:r>
              <a:rPr lang="en-US"/>
              <a:t>The useEffect() Hook is used to run "side-effects" in component.</a:t>
            </a:r>
          </a:p>
          <a:p>
            <a:pPr lvl="1" algn="just">
              <a:lnSpc>
                <a:spcPct val="150000"/>
              </a:lnSpc>
            </a:pPr>
            <a:r>
              <a:rPr lang="en-US"/>
              <a:t>Another way to think about side-effect code is that functional components have only one job – returning JSX content to render</a:t>
            </a:r>
          </a:p>
          <a:p>
            <a:pPr lvl="1" algn="just">
              <a:lnSpc>
                <a:spcPct val="150000"/>
              </a:lnSpc>
            </a:pPr>
            <a:r>
              <a:rPr lang="en-US"/>
              <a:t>If the component needs to do something else, such as fetching API data, this should be done in a useEffect() Hook.</a:t>
            </a:r>
          </a:p>
        </p:txBody>
      </p:sp>
      <p:sp>
        <p:nvSpPr>
          <p:cNvPr id="4" name="Slide Number Placeholder 3">
            <a:extLst>
              <a:ext uri="{FF2B5EF4-FFF2-40B4-BE49-F238E27FC236}">
                <a16:creationId xmlns:a16="http://schemas.microsoft.com/office/drawing/2014/main" id="{207C8A73-005E-4A86-B288-E530148F872B}"/>
              </a:ext>
            </a:extLst>
          </p:cNvPr>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293245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5802-FAF3-483B-AFE5-86BC9A5DB5C8}"/>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699C90E4-1A1F-4048-9115-108BA4F3C330}"/>
              </a:ext>
            </a:extLst>
          </p:cNvPr>
          <p:cNvSpPr>
            <a:spLocks noGrp="1"/>
          </p:cNvSpPr>
          <p:nvPr>
            <p:ph type="body" idx="1"/>
          </p:nvPr>
        </p:nvSpPr>
        <p:spPr>
          <a:xfrm>
            <a:off x="838200" y="1334844"/>
            <a:ext cx="10515600" cy="4351338"/>
          </a:xfrm>
        </p:spPr>
        <p:txBody>
          <a:bodyPr/>
          <a:lstStyle/>
          <a:p>
            <a:r>
              <a:rPr lang="en-US"/>
              <a:t>Fetching component data – cont’d</a:t>
            </a:r>
          </a:p>
          <a:p>
            <a:endParaRPr lang="en-US"/>
          </a:p>
        </p:txBody>
      </p:sp>
      <p:sp>
        <p:nvSpPr>
          <p:cNvPr id="4" name="Slide Number Placeholder 3">
            <a:extLst>
              <a:ext uri="{FF2B5EF4-FFF2-40B4-BE49-F238E27FC236}">
                <a16:creationId xmlns:a16="http://schemas.microsoft.com/office/drawing/2014/main" id="{F92F5CEC-728C-424A-9416-26CD15BF0A25}"/>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ED6341AF-4DA5-4377-82EF-1EB69FC91542}"/>
              </a:ext>
            </a:extLst>
          </p:cNvPr>
          <p:cNvPicPr>
            <a:picLocks noChangeAspect="1"/>
          </p:cNvPicPr>
          <p:nvPr/>
        </p:nvPicPr>
        <p:blipFill>
          <a:blip r:embed="rId2"/>
          <a:stretch>
            <a:fillRect/>
          </a:stretch>
        </p:blipFill>
        <p:spPr>
          <a:xfrm>
            <a:off x="838200" y="1932473"/>
            <a:ext cx="3953272" cy="4913351"/>
          </a:xfrm>
          <a:prstGeom prst="rect">
            <a:avLst/>
          </a:prstGeom>
        </p:spPr>
      </p:pic>
      <p:pic>
        <p:nvPicPr>
          <p:cNvPr id="8" name="Picture 7">
            <a:extLst>
              <a:ext uri="{FF2B5EF4-FFF2-40B4-BE49-F238E27FC236}">
                <a16:creationId xmlns:a16="http://schemas.microsoft.com/office/drawing/2014/main" id="{54742D9D-B5CC-45F8-BC49-5394CC255F2E}"/>
              </a:ext>
            </a:extLst>
          </p:cNvPr>
          <p:cNvPicPr>
            <a:picLocks noChangeAspect="1"/>
          </p:cNvPicPr>
          <p:nvPr/>
        </p:nvPicPr>
        <p:blipFill>
          <a:blip r:embed="rId3"/>
          <a:stretch>
            <a:fillRect/>
          </a:stretch>
        </p:blipFill>
        <p:spPr>
          <a:xfrm>
            <a:off x="6758838" y="3084047"/>
            <a:ext cx="2971436" cy="1495429"/>
          </a:xfrm>
          <a:prstGeom prst="rect">
            <a:avLst/>
          </a:prstGeom>
        </p:spPr>
      </p:pic>
    </p:spTree>
    <p:extLst>
      <p:ext uri="{BB962C8B-B14F-4D97-AF65-F5344CB8AC3E}">
        <p14:creationId xmlns:p14="http://schemas.microsoft.com/office/powerpoint/2010/main" val="405928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1C1B-352F-48D1-9772-5AD58D74A724}"/>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E04255CD-1220-4D26-9A0F-2F0F98418C8A}"/>
              </a:ext>
            </a:extLst>
          </p:cNvPr>
          <p:cNvSpPr>
            <a:spLocks noGrp="1"/>
          </p:cNvSpPr>
          <p:nvPr>
            <p:ph type="body" idx="1"/>
          </p:nvPr>
        </p:nvSpPr>
        <p:spPr/>
        <p:txBody>
          <a:bodyPr/>
          <a:lstStyle/>
          <a:p>
            <a:r>
              <a:rPr lang="en-US"/>
              <a:t>Canceling requests and resetting state:</a:t>
            </a:r>
          </a:p>
          <a:p>
            <a:pPr lvl="1" algn="just"/>
            <a:r>
              <a:rPr lang="en-US"/>
              <a:t>Users will navigate your app and cause components to unmount before responses to their API requests arrive =&gt; an error occurs because the component will attempt to update the state values of a component that has been removed.</a:t>
            </a:r>
          </a:p>
          <a:p>
            <a:pPr lvl="1" algn="just"/>
            <a:r>
              <a:rPr lang="en-US"/>
              <a:t>useEffect() Hook has a mechanism to clean up things such as pending API requests when the component is removed</a:t>
            </a:r>
          </a:p>
        </p:txBody>
      </p:sp>
      <p:sp>
        <p:nvSpPr>
          <p:cNvPr id="4" name="Slide Number Placeholder 3">
            <a:extLst>
              <a:ext uri="{FF2B5EF4-FFF2-40B4-BE49-F238E27FC236}">
                <a16:creationId xmlns:a16="http://schemas.microsoft.com/office/drawing/2014/main" id="{969A34EC-3983-43FE-A063-63634CFB369E}"/>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36513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1C1B-352F-48D1-9772-5AD58D74A724}"/>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E04255CD-1220-4D26-9A0F-2F0F98418C8A}"/>
              </a:ext>
            </a:extLst>
          </p:cNvPr>
          <p:cNvSpPr>
            <a:spLocks noGrp="1"/>
          </p:cNvSpPr>
          <p:nvPr>
            <p:ph type="body" idx="1"/>
          </p:nvPr>
        </p:nvSpPr>
        <p:spPr/>
        <p:txBody>
          <a:bodyPr>
            <a:normAutofit/>
          </a:bodyPr>
          <a:lstStyle/>
          <a:p>
            <a:r>
              <a:rPr lang="en-US" sz="2400"/>
              <a:t>Canceling requests and resetting state – cont’d</a:t>
            </a:r>
          </a:p>
        </p:txBody>
      </p:sp>
      <p:sp>
        <p:nvSpPr>
          <p:cNvPr id="4" name="Slide Number Placeholder 3">
            <a:extLst>
              <a:ext uri="{FF2B5EF4-FFF2-40B4-BE49-F238E27FC236}">
                <a16:creationId xmlns:a16="http://schemas.microsoft.com/office/drawing/2014/main" id="{969A34EC-3983-43FE-A063-63634CFB369E}"/>
              </a:ext>
            </a:extLst>
          </p:cNvPr>
          <p:cNvSpPr>
            <a:spLocks noGrp="1"/>
          </p:cNvSpPr>
          <p:nvPr>
            <p:ph type="sldNum" idx="12"/>
          </p:nvPr>
        </p:nvSpPr>
        <p:spPr/>
        <p:txBody>
          <a:bodyPr/>
          <a:lstStyle/>
          <a:p>
            <a:fld id="{00000000-1234-1234-1234-123412341234}" type="slidenum">
              <a:rPr lang="en-US" smtClean="0"/>
              <a:pPr/>
              <a:t>19</a:t>
            </a:fld>
            <a:endParaRPr lang="en-US"/>
          </a:p>
        </p:txBody>
      </p:sp>
      <p:pic>
        <p:nvPicPr>
          <p:cNvPr id="6" name="Picture 5">
            <a:extLst>
              <a:ext uri="{FF2B5EF4-FFF2-40B4-BE49-F238E27FC236}">
                <a16:creationId xmlns:a16="http://schemas.microsoft.com/office/drawing/2014/main" id="{48047B26-5660-4020-822B-1625FAA57DE7}"/>
              </a:ext>
            </a:extLst>
          </p:cNvPr>
          <p:cNvPicPr>
            <a:picLocks noChangeAspect="1"/>
          </p:cNvPicPr>
          <p:nvPr/>
        </p:nvPicPr>
        <p:blipFill>
          <a:blip r:embed="rId2"/>
          <a:stretch>
            <a:fillRect/>
          </a:stretch>
        </p:blipFill>
        <p:spPr>
          <a:xfrm>
            <a:off x="3058884" y="2120111"/>
            <a:ext cx="4950269" cy="3486868"/>
          </a:xfrm>
          <a:prstGeom prst="rect">
            <a:avLst/>
          </a:prstGeom>
        </p:spPr>
      </p:pic>
      <p:pic>
        <p:nvPicPr>
          <p:cNvPr id="8" name="Picture 7">
            <a:extLst>
              <a:ext uri="{FF2B5EF4-FFF2-40B4-BE49-F238E27FC236}">
                <a16:creationId xmlns:a16="http://schemas.microsoft.com/office/drawing/2014/main" id="{B27F40F4-C030-4337-A242-79FD551704E1}"/>
              </a:ext>
            </a:extLst>
          </p:cNvPr>
          <p:cNvPicPr>
            <a:picLocks noChangeAspect="1"/>
          </p:cNvPicPr>
          <p:nvPr/>
        </p:nvPicPr>
        <p:blipFill>
          <a:blip r:embed="rId3"/>
          <a:stretch>
            <a:fillRect/>
          </a:stretch>
        </p:blipFill>
        <p:spPr>
          <a:xfrm>
            <a:off x="8171085" y="1138720"/>
            <a:ext cx="4020915" cy="5707105"/>
          </a:xfrm>
          <a:prstGeom prst="rect">
            <a:avLst/>
          </a:prstGeom>
        </p:spPr>
      </p:pic>
      <p:pic>
        <p:nvPicPr>
          <p:cNvPr id="10" name="Picture 9">
            <a:extLst>
              <a:ext uri="{FF2B5EF4-FFF2-40B4-BE49-F238E27FC236}">
                <a16:creationId xmlns:a16="http://schemas.microsoft.com/office/drawing/2014/main" id="{F030DD27-BE47-4A5A-8E05-673E9843771B}"/>
              </a:ext>
            </a:extLst>
          </p:cNvPr>
          <p:cNvPicPr>
            <a:picLocks noChangeAspect="1"/>
          </p:cNvPicPr>
          <p:nvPr/>
        </p:nvPicPr>
        <p:blipFill>
          <a:blip r:embed="rId4"/>
          <a:stretch>
            <a:fillRect/>
          </a:stretch>
        </p:blipFill>
        <p:spPr>
          <a:xfrm>
            <a:off x="542167" y="2120111"/>
            <a:ext cx="2354785" cy="778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2003DCDA-5185-4525-BF28-13CCE9644101}"/>
              </a:ext>
            </a:extLst>
          </p:cNvPr>
          <p:cNvPicPr>
            <a:picLocks noChangeAspect="1"/>
          </p:cNvPicPr>
          <p:nvPr/>
        </p:nvPicPr>
        <p:blipFill>
          <a:blip r:embed="rId5"/>
          <a:stretch>
            <a:fillRect/>
          </a:stretch>
        </p:blipFill>
        <p:spPr>
          <a:xfrm>
            <a:off x="557409" y="3238620"/>
            <a:ext cx="2339543" cy="1356478"/>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85C4D18-7B5F-4395-91F1-CD6359E6A0AD}"/>
              </a:ext>
            </a:extLst>
          </p:cNvPr>
          <p:cNvPicPr>
            <a:picLocks noChangeAspect="1"/>
          </p:cNvPicPr>
          <p:nvPr/>
        </p:nvPicPr>
        <p:blipFill>
          <a:blip r:embed="rId6"/>
          <a:stretch>
            <a:fillRect/>
          </a:stretch>
        </p:blipFill>
        <p:spPr>
          <a:xfrm>
            <a:off x="542168" y="4737296"/>
            <a:ext cx="2354784" cy="1394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3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Describe about Hooks? Rule of Hooks?</a:t>
            </a:r>
          </a:p>
          <a:p>
            <a:pPr marL="342900" lvl="0" indent="-342900" algn="l" rtl="0">
              <a:lnSpc>
                <a:spcPct val="120000"/>
              </a:lnSpc>
              <a:spcBef>
                <a:spcPts val="0"/>
              </a:spcBef>
              <a:spcAft>
                <a:spcPts val="0"/>
              </a:spcAft>
              <a:buClr>
                <a:srgbClr val="973735"/>
              </a:buClr>
              <a:buSzPts val="1400"/>
              <a:buFont typeface="Noto Sans Symbols"/>
              <a:buChar char="◆"/>
            </a:pPr>
            <a:r>
              <a:rPr lang="en-US"/>
              <a:t>Describe about Built-in Hooks, Custom Hooks</a:t>
            </a:r>
          </a:p>
          <a:p>
            <a:pPr marL="800100" lvl="1">
              <a:lnSpc>
                <a:spcPct val="120000"/>
              </a:lnSpc>
              <a:spcBef>
                <a:spcPts val="0"/>
              </a:spcBef>
              <a:buClr>
                <a:srgbClr val="973735"/>
              </a:buClr>
              <a:buSzPts val="1400"/>
              <a:buFont typeface="Noto Sans Symbols"/>
              <a:buChar char="◆"/>
            </a:pPr>
            <a:r>
              <a:rPr lang="en-US"/>
              <a:t>Maintaining state using Hooks</a:t>
            </a:r>
          </a:p>
          <a:p>
            <a:pPr marL="800100" lvl="1">
              <a:lnSpc>
                <a:spcPct val="120000"/>
              </a:lnSpc>
              <a:spcBef>
                <a:spcPts val="0"/>
              </a:spcBef>
              <a:buClr>
                <a:srgbClr val="973735"/>
              </a:buClr>
              <a:buSzPts val="1400"/>
              <a:buFont typeface="Noto Sans Symbols"/>
              <a:buChar char="◆"/>
            </a:pPr>
            <a:r>
              <a:rPr lang="en-US"/>
              <a:t>Performing initialization and cleanup actions</a:t>
            </a:r>
          </a:p>
          <a:p>
            <a:pPr marL="800100" lvl="1">
              <a:lnSpc>
                <a:spcPct val="120000"/>
              </a:lnSpc>
              <a:spcBef>
                <a:spcPts val="0"/>
              </a:spcBef>
              <a:buClr>
                <a:srgbClr val="973735"/>
              </a:buClr>
              <a:buSzPts val="1400"/>
              <a:buFont typeface="Noto Sans Symbols"/>
              <a:buChar char="◆"/>
            </a:pPr>
            <a:r>
              <a:rPr lang="en-US"/>
              <a:t>Sharing data using context Hooks</a:t>
            </a:r>
          </a:p>
          <a:p>
            <a:pPr marL="800100" lvl="1">
              <a:lnSpc>
                <a:spcPct val="120000"/>
              </a:lnSpc>
              <a:spcBef>
                <a:spcPts val="0"/>
              </a:spcBef>
              <a:buClr>
                <a:srgbClr val="973735"/>
              </a:buClr>
              <a:buSzPts val="1400"/>
              <a:buFont typeface="Noto Sans Symbols"/>
              <a:buChar char="◆"/>
            </a:pPr>
            <a:r>
              <a:rPr lang="en-US"/>
              <a:t>Using reducer Hooks to scale state management</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37A0-1B2C-44AF-8D8A-E863A147CA87}"/>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377792BA-77FF-442F-98E0-EF85A7B62793}"/>
              </a:ext>
            </a:extLst>
          </p:cNvPr>
          <p:cNvSpPr>
            <a:spLocks noGrp="1"/>
          </p:cNvSpPr>
          <p:nvPr>
            <p:ph type="body" idx="1"/>
          </p:nvPr>
        </p:nvSpPr>
        <p:spPr/>
        <p:txBody>
          <a:bodyPr/>
          <a:lstStyle/>
          <a:p>
            <a:r>
              <a:rPr lang="en-US"/>
              <a:t>Optimizing side-effect actions:</a:t>
            </a:r>
          </a:p>
          <a:p>
            <a:pPr lvl="1" algn="just"/>
            <a:r>
              <a:rPr lang="en-US"/>
              <a:t>By default, React assumes that every effect that is run needs to be cleaned up. This typically isn't the case. </a:t>
            </a:r>
          </a:p>
          <a:p>
            <a:pPr lvl="1" algn="just"/>
            <a:r>
              <a:rPr lang="en-US"/>
              <a:t>For example, you might have specific property or state values that require cleanup when they change. You can pass an array of values to watch as the second argument to useEffect()</a:t>
            </a:r>
          </a:p>
        </p:txBody>
      </p:sp>
      <p:sp>
        <p:nvSpPr>
          <p:cNvPr id="4" name="Slide Number Placeholder 3">
            <a:extLst>
              <a:ext uri="{FF2B5EF4-FFF2-40B4-BE49-F238E27FC236}">
                <a16:creationId xmlns:a16="http://schemas.microsoft.com/office/drawing/2014/main" id="{E1C50F30-794F-40A6-9E38-55C3CA2DDF56}"/>
              </a:ext>
            </a:extLst>
          </p:cNvPr>
          <p:cNvSpPr>
            <a:spLocks noGrp="1"/>
          </p:cNvSpPr>
          <p:nvPr>
            <p:ph type="sldNum"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29309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37A0-1B2C-44AF-8D8A-E863A147CA87}"/>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377792BA-77FF-442F-98E0-EF85A7B62793}"/>
              </a:ext>
            </a:extLst>
          </p:cNvPr>
          <p:cNvSpPr>
            <a:spLocks noGrp="1"/>
          </p:cNvSpPr>
          <p:nvPr>
            <p:ph type="body" idx="1"/>
          </p:nvPr>
        </p:nvSpPr>
        <p:spPr>
          <a:xfrm>
            <a:off x="838200" y="1535811"/>
            <a:ext cx="7341158" cy="4351338"/>
          </a:xfrm>
        </p:spPr>
        <p:txBody>
          <a:bodyPr/>
          <a:lstStyle/>
          <a:p>
            <a:r>
              <a:rPr lang="en-US"/>
              <a:t>Optimizing side-effect actions – cont’d</a:t>
            </a:r>
          </a:p>
          <a:p>
            <a:pPr algn="just"/>
            <a:r>
              <a:rPr lang="en-US"/>
              <a:t>Add a second argument to useEffect(), an empty array =&gt; React that there are no values to watch and that we only want to run the cleanup code when the component is removed. </a:t>
            </a:r>
          </a:p>
          <a:p>
            <a:pPr algn="just"/>
            <a:r>
              <a:rPr lang="en-US"/>
              <a:t>Add console.count('fetching user') to the fetchUser() function</a:t>
            </a:r>
          </a:p>
        </p:txBody>
      </p:sp>
      <p:sp>
        <p:nvSpPr>
          <p:cNvPr id="4" name="Slide Number Placeholder 3">
            <a:extLst>
              <a:ext uri="{FF2B5EF4-FFF2-40B4-BE49-F238E27FC236}">
                <a16:creationId xmlns:a16="http://schemas.microsoft.com/office/drawing/2014/main" id="{E1C50F30-794F-40A6-9E38-55C3CA2DDF56}"/>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6" name="Picture 5">
            <a:extLst>
              <a:ext uri="{FF2B5EF4-FFF2-40B4-BE49-F238E27FC236}">
                <a16:creationId xmlns:a16="http://schemas.microsoft.com/office/drawing/2014/main" id="{389EBA9A-6DA9-448C-8C7E-09B28D3BFB43}"/>
              </a:ext>
            </a:extLst>
          </p:cNvPr>
          <p:cNvPicPr>
            <a:picLocks noChangeAspect="1"/>
          </p:cNvPicPr>
          <p:nvPr/>
        </p:nvPicPr>
        <p:blipFill>
          <a:blip r:embed="rId2"/>
          <a:stretch>
            <a:fillRect/>
          </a:stretch>
        </p:blipFill>
        <p:spPr>
          <a:xfrm>
            <a:off x="8404532" y="1054123"/>
            <a:ext cx="3787468" cy="5791702"/>
          </a:xfrm>
          <a:prstGeom prst="rect">
            <a:avLst/>
          </a:prstGeom>
        </p:spPr>
      </p:pic>
      <p:pic>
        <p:nvPicPr>
          <p:cNvPr id="8" name="Picture 7">
            <a:extLst>
              <a:ext uri="{FF2B5EF4-FFF2-40B4-BE49-F238E27FC236}">
                <a16:creationId xmlns:a16="http://schemas.microsoft.com/office/drawing/2014/main" id="{E9485769-E4CE-4920-9FC4-1654EBA3110B}"/>
              </a:ext>
            </a:extLst>
          </p:cNvPr>
          <p:cNvPicPr>
            <a:picLocks noChangeAspect="1"/>
          </p:cNvPicPr>
          <p:nvPr/>
        </p:nvPicPr>
        <p:blipFill>
          <a:blip r:embed="rId3"/>
          <a:stretch>
            <a:fillRect/>
          </a:stretch>
        </p:blipFill>
        <p:spPr>
          <a:xfrm>
            <a:off x="6685709" y="4937122"/>
            <a:ext cx="1493649" cy="1204064"/>
          </a:xfrm>
          <a:prstGeom prst="rect">
            <a:avLst/>
          </a:prstGeom>
        </p:spPr>
      </p:pic>
    </p:spTree>
    <p:extLst>
      <p:ext uri="{BB962C8B-B14F-4D97-AF65-F5344CB8AC3E}">
        <p14:creationId xmlns:p14="http://schemas.microsoft.com/office/powerpoint/2010/main" val="36367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13: Demo about useEffect() Hook</a:t>
            </a:r>
          </a:p>
        </p:txBody>
      </p:sp>
    </p:spTree>
    <p:extLst>
      <p:ext uri="{BB962C8B-B14F-4D97-AF65-F5344CB8AC3E}">
        <p14:creationId xmlns:p14="http://schemas.microsoft.com/office/powerpoint/2010/main" val="148554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400" b="1">
                <a:latin typeface="Arial"/>
                <a:ea typeface="Arial"/>
                <a:cs typeface="Arial"/>
                <a:sym typeface="Arial"/>
              </a:rPr>
              <a:t>Lifecycle of Reactive Effects</a:t>
            </a:r>
            <a:endParaRPr lang="en-US"/>
          </a:p>
        </p:txBody>
      </p:sp>
    </p:spTree>
    <p:extLst>
      <p:ext uri="{BB962C8B-B14F-4D97-AF65-F5344CB8AC3E}">
        <p14:creationId xmlns:p14="http://schemas.microsoft.com/office/powerpoint/2010/main" val="56564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729-9A94-4453-8F60-7FE1C238875A}"/>
              </a:ext>
            </a:extLst>
          </p:cNvPr>
          <p:cNvSpPr>
            <a:spLocks noGrp="1"/>
          </p:cNvSpPr>
          <p:nvPr>
            <p:ph type="title"/>
          </p:nvPr>
        </p:nvSpPr>
        <p:spPr/>
        <p:txBody>
          <a:bodyPr/>
          <a:lstStyle/>
          <a:p>
            <a:r>
              <a:rPr lang="en-US"/>
              <a:t>Lifecycle</a:t>
            </a:r>
          </a:p>
        </p:txBody>
      </p:sp>
      <p:sp>
        <p:nvSpPr>
          <p:cNvPr id="3" name="Text Placeholder 2">
            <a:extLst>
              <a:ext uri="{FF2B5EF4-FFF2-40B4-BE49-F238E27FC236}">
                <a16:creationId xmlns:a16="http://schemas.microsoft.com/office/drawing/2014/main" id="{6C2FA08C-740C-4345-9589-9283449C6774}"/>
              </a:ext>
            </a:extLst>
          </p:cNvPr>
          <p:cNvSpPr>
            <a:spLocks noGrp="1"/>
          </p:cNvSpPr>
          <p:nvPr>
            <p:ph type="body" idx="1"/>
          </p:nvPr>
        </p:nvSpPr>
        <p:spPr>
          <a:xfrm>
            <a:off x="838200" y="1535810"/>
            <a:ext cx="10515600" cy="4944889"/>
          </a:xfrm>
        </p:spPr>
        <p:txBody>
          <a:bodyPr>
            <a:normAutofit/>
          </a:bodyPr>
          <a:lstStyle/>
          <a:p>
            <a:pPr algn="just"/>
            <a:r>
              <a:rPr lang="en-US"/>
              <a:t>Effects have a different lifecycle from components. Components may mount, update, or unmount. </a:t>
            </a:r>
          </a:p>
          <a:p>
            <a:pPr algn="just"/>
            <a:r>
              <a:rPr lang="en-US"/>
              <a:t>An Effect can only do two things: to start synchronizing something, and later to stop synchronizing it. </a:t>
            </a:r>
          </a:p>
          <a:p>
            <a:pPr algn="just"/>
            <a:r>
              <a:rPr lang="en-US"/>
              <a:t>This cycle can happen multiple times if your Effect depends on props and state that change over time. </a:t>
            </a:r>
          </a:p>
          <a:p>
            <a:pPr algn="just"/>
            <a:r>
              <a:rPr lang="en-US"/>
              <a:t>React provides a linter rule to check that you’ve specified your Effect’s dependencies correctly. </a:t>
            </a:r>
          </a:p>
          <a:p>
            <a:pPr algn="just"/>
            <a:r>
              <a:rPr lang="en-US"/>
              <a:t>This keeps your Effect synchronized to the latest props and state.</a:t>
            </a:r>
          </a:p>
        </p:txBody>
      </p:sp>
      <p:sp>
        <p:nvSpPr>
          <p:cNvPr id="4" name="Slide Number Placeholder 3">
            <a:extLst>
              <a:ext uri="{FF2B5EF4-FFF2-40B4-BE49-F238E27FC236}">
                <a16:creationId xmlns:a16="http://schemas.microsoft.com/office/drawing/2014/main" id="{12EF5CA2-84F9-444A-8933-3B4518FC92A9}"/>
              </a:ext>
            </a:extLst>
          </p:cNvPr>
          <p:cNvSpPr>
            <a:spLocks noGrp="1"/>
          </p:cNvSpPr>
          <p:nvPr>
            <p:ph type="sldNum" idx="12"/>
          </p:nvPr>
        </p:nvSpPr>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217944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0A18-5CE2-4CE1-8837-EF0CF09CD97F}"/>
              </a:ext>
            </a:extLst>
          </p:cNvPr>
          <p:cNvSpPr>
            <a:spLocks noGrp="1"/>
          </p:cNvSpPr>
          <p:nvPr>
            <p:ph type="title"/>
          </p:nvPr>
        </p:nvSpPr>
        <p:spPr/>
        <p:txBody>
          <a:bodyPr/>
          <a:lstStyle/>
          <a:p>
            <a:r>
              <a:rPr lang="en-US"/>
              <a:t>The lifecycle of an Effect</a:t>
            </a:r>
          </a:p>
        </p:txBody>
      </p:sp>
      <p:sp>
        <p:nvSpPr>
          <p:cNvPr id="3" name="Text Placeholder 2">
            <a:extLst>
              <a:ext uri="{FF2B5EF4-FFF2-40B4-BE49-F238E27FC236}">
                <a16:creationId xmlns:a16="http://schemas.microsoft.com/office/drawing/2014/main" id="{F3217906-DFB1-44AA-855D-C038C62D247B}"/>
              </a:ext>
            </a:extLst>
          </p:cNvPr>
          <p:cNvSpPr>
            <a:spLocks noGrp="1"/>
          </p:cNvSpPr>
          <p:nvPr>
            <p:ph type="body" idx="1"/>
          </p:nvPr>
        </p:nvSpPr>
        <p:spPr/>
        <p:txBody>
          <a:bodyPr/>
          <a:lstStyle/>
          <a:p>
            <a:pPr algn="just"/>
            <a:r>
              <a:rPr lang="en-US"/>
              <a:t>Every React component goes through the same lifecycle: </a:t>
            </a:r>
          </a:p>
          <a:p>
            <a:pPr lvl="1" algn="just"/>
            <a:r>
              <a:rPr lang="en-US"/>
              <a:t>A component mounts when it’s added to the screen. </a:t>
            </a:r>
          </a:p>
          <a:p>
            <a:pPr lvl="1" algn="just"/>
            <a:r>
              <a:rPr lang="en-US"/>
              <a:t>A component updates when it receives new props or state, usually in response to an interaction. </a:t>
            </a:r>
          </a:p>
          <a:p>
            <a:pPr lvl="1" algn="just"/>
            <a:r>
              <a:rPr lang="en-US"/>
              <a:t>A component unmounts when it’s removed from the screen.</a:t>
            </a:r>
          </a:p>
          <a:p>
            <a:pPr algn="just"/>
            <a:r>
              <a:rPr lang="en-US" b="1"/>
              <a:t>It’s a good way to think about components, but not about Effects. </a:t>
            </a:r>
          </a:p>
          <a:p>
            <a:pPr algn="just"/>
            <a:r>
              <a:rPr lang="en-US"/>
              <a:t>An Effect describes how to synchronize an external system to the current props and state. As your code changes, synchronization will need to happen more or less often.</a:t>
            </a:r>
          </a:p>
        </p:txBody>
      </p:sp>
      <p:sp>
        <p:nvSpPr>
          <p:cNvPr id="4" name="Slide Number Placeholder 3">
            <a:extLst>
              <a:ext uri="{FF2B5EF4-FFF2-40B4-BE49-F238E27FC236}">
                <a16:creationId xmlns:a16="http://schemas.microsoft.com/office/drawing/2014/main" id="{8D85DE2A-3427-461C-B2A3-A13E1F9744E4}"/>
              </a:ext>
            </a:extLst>
          </p:cNvPr>
          <p:cNvSpPr>
            <a:spLocks noGrp="1"/>
          </p:cNvSpPr>
          <p:nvPr>
            <p:ph type="sldNum" idx="12"/>
          </p:nvPr>
        </p:nvSpPr>
        <p:spPr/>
        <p:txBody>
          <a:bodyPr/>
          <a:lstStyle/>
          <a:p>
            <a:fld id="{00000000-1234-1234-1234-123412341234}" type="slidenum">
              <a:rPr lang="en-US" smtClean="0"/>
              <a:pPr/>
              <a:t>25</a:t>
            </a:fld>
            <a:endParaRPr lang="en-US"/>
          </a:p>
        </p:txBody>
      </p:sp>
    </p:spTree>
    <p:extLst>
      <p:ext uri="{BB962C8B-B14F-4D97-AF65-F5344CB8AC3E}">
        <p14:creationId xmlns:p14="http://schemas.microsoft.com/office/powerpoint/2010/main" val="2864348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CF0E-A4A6-4801-A2C9-5CE05DC2661A}"/>
              </a:ext>
            </a:extLst>
          </p:cNvPr>
          <p:cNvSpPr>
            <a:spLocks noGrp="1"/>
          </p:cNvSpPr>
          <p:nvPr>
            <p:ph type="title"/>
          </p:nvPr>
        </p:nvSpPr>
        <p:spPr/>
        <p:txBody>
          <a:bodyPr/>
          <a:lstStyle/>
          <a:p>
            <a:r>
              <a:rPr lang="en-US"/>
              <a:t>The lifecycle of an Effect – cont’d</a:t>
            </a:r>
          </a:p>
        </p:txBody>
      </p:sp>
      <p:sp>
        <p:nvSpPr>
          <p:cNvPr id="3" name="Text Placeholder 2">
            <a:extLst>
              <a:ext uri="{FF2B5EF4-FFF2-40B4-BE49-F238E27FC236}">
                <a16:creationId xmlns:a16="http://schemas.microsoft.com/office/drawing/2014/main" id="{6ECC894C-D06E-4E2B-88C4-2DD3F51EFCA3}"/>
              </a:ext>
            </a:extLst>
          </p:cNvPr>
          <p:cNvSpPr>
            <a:spLocks noGrp="1"/>
          </p:cNvSpPr>
          <p:nvPr>
            <p:ph type="body" idx="1"/>
          </p:nvPr>
        </p:nvSpPr>
        <p:spPr>
          <a:xfrm>
            <a:off x="838200" y="1535811"/>
            <a:ext cx="5783664" cy="4351338"/>
          </a:xfrm>
        </p:spPr>
        <p:txBody>
          <a:bodyPr/>
          <a:lstStyle/>
          <a:p>
            <a:r>
              <a:rPr lang="en-US"/>
              <a:t>Chat Server</a:t>
            </a:r>
          </a:p>
          <a:p>
            <a:endParaRPr lang="en-US"/>
          </a:p>
          <a:p>
            <a:endParaRPr lang="en-US"/>
          </a:p>
          <a:p>
            <a:endParaRPr lang="en-US"/>
          </a:p>
          <a:p>
            <a:r>
              <a:rPr lang="en-US"/>
              <a:t>Effect connecting your component to a chat server</a:t>
            </a:r>
          </a:p>
        </p:txBody>
      </p:sp>
      <p:sp>
        <p:nvSpPr>
          <p:cNvPr id="4" name="Slide Number Placeholder 3">
            <a:extLst>
              <a:ext uri="{FF2B5EF4-FFF2-40B4-BE49-F238E27FC236}">
                <a16:creationId xmlns:a16="http://schemas.microsoft.com/office/drawing/2014/main" id="{43F4086E-25EC-43B0-9E9C-3158069DBAD7}"/>
              </a:ext>
            </a:extLst>
          </p:cNvPr>
          <p:cNvSpPr>
            <a:spLocks noGrp="1"/>
          </p:cNvSpPr>
          <p:nvPr>
            <p:ph type="sldNum" idx="12"/>
          </p:nvPr>
        </p:nvSpPr>
        <p:spPr/>
        <p:txBody>
          <a:bodyPr/>
          <a:lstStyle/>
          <a:p>
            <a:fld id="{00000000-1234-1234-1234-123412341234}" type="slidenum">
              <a:rPr lang="en-US" smtClean="0"/>
              <a:pPr/>
              <a:t>26</a:t>
            </a:fld>
            <a:endParaRPr lang="en-US"/>
          </a:p>
        </p:txBody>
      </p:sp>
      <p:pic>
        <p:nvPicPr>
          <p:cNvPr id="6" name="Picture 5">
            <a:extLst>
              <a:ext uri="{FF2B5EF4-FFF2-40B4-BE49-F238E27FC236}">
                <a16:creationId xmlns:a16="http://schemas.microsoft.com/office/drawing/2014/main" id="{15961787-B562-4CC1-8673-2F85725E23A6}"/>
              </a:ext>
            </a:extLst>
          </p:cNvPr>
          <p:cNvPicPr>
            <a:picLocks noChangeAspect="1"/>
          </p:cNvPicPr>
          <p:nvPr/>
        </p:nvPicPr>
        <p:blipFill>
          <a:blip r:embed="rId2"/>
          <a:stretch>
            <a:fillRect/>
          </a:stretch>
        </p:blipFill>
        <p:spPr>
          <a:xfrm>
            <a:off x="4732884" y="1195642"/>
            <a:ext cx="7459116" cy="2372056"/>
          </a:xfrm>
          <a:prstGeom prst="rect">
            <a:avLst/>
          </a:prstGeom>
        </p:spPr>
      </p:pic>
      <p:pic>
        <p:nvPicPr>
          <p:cNvPr id="8" name="Picture 7">
            <a:extLst>
              <a:ext uri="{FF2B5EF4-FFF2-40B4-BE49-F238E27FC236}">
                <a16:creationId xmlns:a16="http://schemas.microsoft.com/office/drawing/2014/main" id="{1AF30E23-710D-4B6E-94DE-0D9D43B31644}"/>
              </a:ext>
            </a:extLst>
          </p:cNvPr>
          <p:cNvPicPr>
            <a:picLocks noChangeAspect="1"/>
          </p:cNvPicPr>
          <p:nvPr/>
        </p:nvPicPr>
        <p:blipFill>
          <a:blip r:embed="rId3"/>
          <a:stretch>
            <a:fillRect/>
          </a:stretch>
        </p:blipFill>
        <p:spPr>
          <a:xfrm>
            <a:off x="6885835" y="3721529"/>
            <a:ext cx="5306165" cy="3096057"/>
          </a:xfrm>
          <a:prstGeom prst="rect">
            <a:avLst/>
          </a:prstGeom>
        </p:spPr>
      </p:pic>
      <p:sp>
        <p:nvSpPr>
          <p:cNvPr id="9" name="Rectangle 8">
            <a:extLst>
              <a:ext uri="{FF2B5EF4-FFF2-40B4-BE49-F238E27FC236}">
                <a16:creationId xmlns:a16="http://schemas.microsoft.com/office/drawing/2014/main" id="{43D57CAB-B8B4-468A-8E75-87B3FA99CD92}"/>
              </a:ext>
            </a:extLst>
          </p:cNvPr>
          <p:cNvSpPr/>
          <p:nvPr/>
        </p:nvSpPr>
        <p:spPr>
          <a:xfrm>
            <a:off x="7616651" y="5241881"/>
            <a:ext cx="4461468" cy="392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CDE3E22-5F8B-4059-9D1F-6DA1FFD2B0B1}"/>
              </a:ext>
            </a:extLst>
          </p:cNvPr>
          <p:cNvSpPr txBox="1"/>
          <p:nvPr/>
        </p:nvSpPr>
        <p:spPr>
          <a:xfrm>
            <a:off x="2062424" y="4610131"/>
            <a:ext cx="2871317" cy="338554"/>
          </a:xfrm>
          <a:prstGeom prst="rect">
            <a:avLst/>
          </a:prstGeom>
          <a:noFill/>
        </p:spPr>
        <p:txBody>
          <a:bodyPr wrap="square">
            <a:spAutoFit/>
          </a:bodyPr>
          <a:lstStyle/>
          <a:p>
            <a:r>
              <a:rPr lang="en-US" sz="1600">
                <a:solidFill>
                  <a:srgbClr val="FF0000"/>
                </a:solidFill>
              </a:rPr>
              <a:t>how to start synchronizing</a:t>
            </a:r>
          </a:p>
        </p:txBody>
      </p:sp>
      <p:sp>
        <p:nvSpPr>
          <p:cNvPr id="13" name="TextBox 12">
            <a:extLst>
              <a:ext uri="{FF2B5EF4-FFF2-40B4-BE49-F238E27FC236}">
                <a16:creationId xmlns:a16="http://schemas.microsoft.com/office/drawing/2014/main" id="{A530A8F7-510F-47CB-A773-390806DF6A23}"/>
              </a:ext>
            </a:extLst>
          </p:cNvPr>
          <p:cNvSpPr txBox="1"/>
          <p:nvPr/>
        </p:nvSpPr>
        <p:spPr>
          <a:xfrm>
            <a:off x="926961" y="5253236"/>
            <a:ext cx="4489101" cy="584775"/>
          </a:xfrm>
          <a:prstGeom prst="rect">
            <a:avLst/>
          </a:prstGeom>
          <a:noFill/>
        </p:spPr>
        <p:txBody>
          <a:bodyPr wrap="square">
            <a:spAutoFit/>
          </a:bodyPr>
          <a:lstStyle/>
          <a:p>
            <a:r>
              <a:rPr lang="en-US" sz="1600">
                <a:solidFill>
                  <a:srgbClr val="FF0000"/>
                </a:solidFill>
              </a:rPr>
              <a:t>The cleanup function returned by Effect specifies how to stop synchronizing</a:t>
            </a:r>
          </a:p>
        </p:txBody>
      </p:sp>
      <p:sp>
        <p:nvSpPr>
          <p:cNvPr id="18" name="Rectangle 17">
            <a:extLst>
              <a:ext uri="{FF2B5EF4-FFF2-40B4-BE49-F238E27FC236}">
                <a16:creationId xmlns:a16="http://schemas.microsoft.com/office/drawing/2014/main" id="{4758DE52-A7F2-4C9D-8886-C2A42150B481}"/>
              </a:ext>
            </a:extLst>
          </p:cNvPr>
          <p:cNvSpPr/>
          <p:nvPr/>
        </p:nvSpPr>
        <p:spPr>
          <a:xfrm>
            <a:off x="7616651" y="5809272"/>
            <a:ext cx="4461468" cy="239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D245E12-F073-45BA-90B0-C0EB743CBD4F}"/>
              </a:ext>
            </a:extLst>
          </p:cNvPr>
          <p:cNvCxnSpPr>
            <a:cxnSpLocks/>
          </p:cNvCxnSpPr>
          <p:nvPr/>
        </p:nvCxnSpPr>
        <p:spPr>
          <a:xfrm flipH="1" flipV="1">
            <a:off x="4819860" y="4826432"/>
            <a:ext cx="2786799" cy="652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38956C-DFEC-420C-84D4-AA885BA9C96B}"/>
              </a:ext>
            </a:extLst>
          </p:cNvPr>
          <p:cNvCxnSpPr>
            <a:cxnSpLocks/>
          </p:cNvCxnSpPr>
          <p:nvPr/>
        </p:nvCxnSpPr>
        <p:spPr>
          <a:xfrm flipH="1" flipV="1">
            <a:off x="4732884" y="5593420"/>
            <a:ext cx="2908195" cy="335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40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7C71-2836-4180-B51C-D3990A23EB67}"/>
              </a:ext>
            </a:extLst>
          </p:cNvPr>
          <p:cNvSpPr>
            <a:spLocks noGrp="1"/>
          </p:cNvSpPr>
          <p:nvPr>
            <p:ph type="title"/>
          </p:nvPr>
        </p:nvSpPr>
        <p:spPr/>
        <p:txBody>
          <a:bodyPr/>
          <a:lstStyle/>
          <a:p>
            <a:r>
              <a:rPr lang="en-US"/>
              <a:t>Thinking from the Effect’s perspective</a:t>
            </a:r>
          </a:p>
        </p:txBody>
      </p:sp>
      <p:sp>
        <p:nvSpPr>
          <p:cNvPr id="3" name="Text Placeholder 2">
            <a:extLst>
              <a:ext uri="{FF2B5EF4-FFF2-40B4-BE49-F238E27FC236}">
                <a16:creationId xmlns:a16="http://schemas.microsoft.com/office/drawing/2014/main" id="{D2B76C07-528B-405D-A423-FDEDB4034816}"/>
              </a:ext>
            </a:extLst>
          </p:cNvPr>
          <p:cNvSpPr>
            <a:spLocks noGrp="1"/>
          </p:cNvSpPr>
          <p:nvPr>
            <p:ph type="body" idx="1"/>
          </p:nvPr>
        </p:nvSpPr>
        <p:spPr>
          <a:xfrm>
            <a:off x="838200" y="1535810"/>
            <a:ext cx="10515600" cy="4944889"/>
          </a:xfrm>
        </p:spPr>
        <p:txBody>
          <a:bodyPr>
            <a:normAutofit/>
          </a:bodyPr>
          <a:lstStyle/>
          <a:p>
            <a:r>
              <a:rPr lang="en-US"/>
              <a:t>ChatRoom component’s perspective</a:t>
            </a:r>
          </a:p>
          <a:p>
            <a:pPr lvl="1"/>
            <a:r>
              <a:rPr lang="en-US"/>
              <a:t>ChatRoom mounted with roomId set to "general" </a:t>
            </a:r>
          </a:p>
          <a:p>
            <a:pPr lvl="1"/>
            <a:r>
              <a:rPr lang="en-US"/>
              <a:t>ChatRoom updated with roomId set to "travel" </a:t>
            </a:r>
          </a:p>
          <a:p>
            <a:pPr lvl="1"/>
            <a:r>
              <a:rPr lang="en-US"/>
              <a:t>ChatRoom updated with roomId set to "music" </a:t>
            </a:r>
          </a:p>
          <a:p>
            <a:pPr lvl="1"/>
            <a:r>
              <a:rPr lang="en-US"/>
              <a:t>ChatRoom unmounted</a:t>
            </a:r>
          </a:p>
          <a:p>
            <a:r>
              <a:rPr lang="en-US"/>
              <a:t>Effect did different things</a:t>
            </a:r>
          </a:p>
          <a:p>
            <a:pPr lvl="1"/>
            <a:r>
              <a:rPr lang="en-US"/>
              <a:t>Effect connected to the "general" room </a:t>
            </a:r>
          </a:p>
          <a:p>
            <a:pPr lvl="1"/>
            <a:r>
              <a:rPr lang="en-US"/>
              <a:t>Effect disconnected from the "general" room and connected to the "travel" room </a:t>
            </a:r>
          </a:p>
          <a:p>
            <a:pPr lvl="1"/>
            <a:r>
              <a:rPr lang="en-US"/>
              <a:t>Effect disconnected from the "travel" room and connected to the "music" room </a:t>
            </a:r>
          </a:p>
          <a:p>
            <a:pPr lvl="1"/>
            <a:r>
              <a:rPr lang="en-US"/>
              <a:t>Effect disconnected from the "music" room</a:t>
            </a:r>
          </a:p>
        </p:txBody>
      </p:sp>
      <p:sp>
        <p:nvSpPr>
          <p:cNvPr id="4" name="Slide Number Placeholder 3">
            <a:extLst>
              <a:ext uri="{FF2B5EF4-FFF2-40B4-BE49-F238E27FC236}">
                <a16:creationId xmlns:a16="http://schemas.microsoft.com/office/drawing/2014/main" id="{D18F6881-36C0-4870-A524-B691BF258066}"/>
              </a:ext>
            </a:extLst>
          </p:cNvPr>
          <p:cNvSpPr>
            <a:spLocks noGrp="1"/>
          </p:cNvSpPr>
          <p:nvPr>
            <p:ph type="sldNum" idx="12"/>
          </p:nvPr>
        </p:nvSpPr>
        <p:spPr/>
        <p:txBody>
          <a:bodyPr/>
          <a:lstStyle/>
          <a:p>
            <a:fld id="{00000000-1234-1234-1234-123412341234}" type="slidenum">
              <a:rPr lang="en-US" smtClean="0"/>
              <a:pPr/>
              <a:t>27</a:t>
            </a:fld>
            <a:endParaRPr lang="en-US"/>
          </a:p>
        </p:txBody>
      </p:sp>
    </p:spTree>
    <p:extLst>
      <p:ext uri="{BB962C8B-B14F-4D97-AF65-F5344CB8AC3E}">
        <p14:creationId xmlns:p14="http://schemas.microsoft.com/office/powerpoint/2010/main" val="167799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03A1-C5EA-4EB5-8917-2F5143F2EE34}"/>
              </a:ext>
            </a:extLst>
          </p:cNvPr>
          <p:cNvSpPr>
            <a:spLocks noGrp="1"/>
          </p:cNvSpPr>
          <p:nvPr>
            <p:ph type="title"/>
          </p:nvPr>
        </p:nvSpPr>
        <p:spPr/>
        <p:txBody>
          <a:bodyPr/>
          <a:lstStyle/>
          <a:p>
            <a:r>
              <a:rPr lang="en-US"/>
              <a:t>Always focus on a single start/stop cycle at a time</a:t>
            </a:r>
          </a:p>
        </p:txBody>
      </p:sp>
      <p:sp>
        <p:nvSpPr>
          <p:cNvPr id="3" name="Text Placeholder 2">
            <a:extLst>
              <a:ext uri="{FF2B5EF4-FFF2-40B4-BE49-F238E27FC236}">
                <a16:creationId xmlns:a16="http://schemas.microsoft.com/office/drawing/2014/main" id="{D8DE0570-0380-4F60-B3D4-AF61C234D353}"/>
              </a:ext>
            </a:extLst>
          </p:cNvPr>
          <p:cNvSpPr>
            <a:spLocks noGrp="1"/>
          </p:cNvSpPr>
          <p:nvPr>
            <p:ph type="body" idx="1"/>
          </p:nvPr>
        </p:nvSpPr>
        <p:spPr>
          <a:xfrm>
            <a:off x="838200" y="1535811"/>
            <a:ext cx="10515600" cy="4351338"/>
          </a:xfrm>
        </p:spPr>
        <p:txBody>
          <a:bodyPr/>
          <a:lstStyle/>
          <a:p>
            <a:pPr algn="just"/>
            <a:r>
              <a:rPr lang="en-US"/>
              <a:t>It shouldn’t matter whether a component is mounting, updating, or unmounting. </a:t>
            </a:r>
          </a:p>
          <a:p>
            <a:pPr algn="just"/>
            <a:r>
              <a:rPr lang="en-US"/>
              <a:t>All you need to do is to describe how to start synchronization and how to stop it. </a:t>
            </a:r>
          </a:p>
          <a:p>
            <a:pPr algn="just"/>
            <a:r>
              <a:rPr lang="en-US"/>
              <a:t>If you do it well, your Effect will be resilient to being started and stopped as many times as it’s needed.</a:t>
            </a:r>
          </a:p>
        </p:txBody>
      </p:sp>
      <p:sp>
        <p:nvSpPr>
          <p:cNvPr id="4" name="Slide Number Placeholder 3">
            <a:extLst>
              <a:ext uri="{FF2B5EF4-FFF2-40B4-BE49-F238E27FC236}">
                <a16:creationId xmlns:a16="http://schemas.microsoft.com/office/drawing/2014/main" id="{C3A6E3E7-4393-4B6B-9863-D64B9858C764}"/>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D6B9402D-6841-4C22-BA29-7995B970DB67}"/>
              </a:ext>
            </a:extLst>
          </p:cNvPr>
          <p:cNvPicPr>
            <a:picLocks noChangeAspect="1"/>
          </p:cNvPicPr>
          <p:nvPr/>
        </p:nvPicPr>
        <p:blipFill>
          <a:blip r:embed="rId2"/>
          <a:stretch>
            <a:fillRect/>
          </a:stretch>
        </p:blipFill>
        <p:spPr>
          <a:xfrm>
            <a:off x="1094201" y="4560365"/>
            <a:ext cx="5938425" cy="1920335"/>
          </a:xfrm>
          <a:prstGeom prst="rect">
            <a:avLst/>
          </a:prstGeom>
        </p:spPr>
      </p:pic>
    </p:spTree>
    <p:extLst>
      <p:ext uri="{BB962C8B-B14F-4D97-AF65-F5344CB8AC3E}">
        <p14:creationId xmlns:p14="http://schemas.microsoft.com/office/powerpoint/2010/main" val="2930936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8EB6-4D93-41E2-8531-2CC6D6863A67}"/>
              </a:ext>
            </a:extLst>
          </p:cNvPr>
          <p:cNvSpPr>
            <a:spLocks noGrp="1"/>
          </p:cNvSpPr>
          <p:nvPr>
            <p:ph type="title"/>
          </p:nvPr>
        </p:nvSpPr>
        <p:spPr/>
        <p:txBody>
          <a:bodyPr/>
          <a:lstStyle/>
          <a:p>
            <a:r>
              <a:rPr lang="en-US"/>
              <a:t>Sharing data using context Hooks</a:t>
            </a:r>
          </a:p>
        </p:txBody>
      </p:sp>
      <p:sp>
        <p:nvSpPr>
          <p:cNvPr id="3" name="Text Placeholder 2">
            <a:extLst>
              <a:ext uri="{FF2B5EF4-FFF2-40B4-BE49-F238E27FC236}">
                <a16:creationId xmlns:a16="http://schemas.microsoft.com/office/drawing/2014/main" id="{FBAF5BC2-9916-4CF2-BEFC-3F5EF0E8AE36}"/>
              </a:ext>
            </a:extLst>
          </p:cNvPr>
          <p:cNvSpPr>
            <a:spLocks noGrp="1"/>
          </p:cNvSpPr>
          <p:nvPr>
            <p:ph type="body" idx="1"/>
          </p:nvPr>
        </p:nvSpPr>
        <p:spPr>
          <a:xfrm>
            <a:off x="838200" y="1535811"/>
            <a:ext cx="10515600" cy="4844892"/>
          </a:xfrm>
        </p:spPr>
        <p:txBody>
          <a:bodyPr>
            <a:normAutofit/>
          </a:bodyPr>
          <a:lstStyle/>
          <a:p>
            <a:r>
              <a:rPr lang="en-US"/>
              <a:t>React applications often have a few pieces of data that are global in nature.</a:t>
            </a:r>
          </a:p>
          <a:p>
            <a:r>
              <a:rPr lang="en-US"/>
              <a:t>For example, information about the currently logged-in user might be used in several places.</a:t>
            </a:r>
          </a:p>
          <a:p>
            <a:r>
              <a:rPr lang="en-US"/>
              <a:t>In cases like this, it makes sense to provide a context where this data can be easily accessed by components that are rendered in this context.</a:t>
            </a:r>
          </a:p>
          <a:p>
            <a:r>
              <a:rPr lang="en-US"/>
              <a:t>Sharing data using context Hooks:</a:t>
            </a:r>
          </a:p>
          <a:p>
            <a:pPr lvl="1"/>
            <a:r>
              <a:rPr lang="en-US"/>
              <a:t>Sharing fetched data</a:t>
            </a:r>
          </a:p>
          <a:p>
            <a:pPr lvl="1"/>
            <a:r>
              <a:rPr lang="en-US"/>
              <a:t>Updating stateful context data</a:t>
            </a:r>
          </a:p>
        </p:txBody>
      </p:sp>
      <p:sp>
        <p:nvSpPr>
          <p:cNvPr id="4" name="Slide Number Placeholder 3">
            <a:extLst>
              <a:ext uri="{FF2B5EF4-FFF2-40B4-BE49-F238E27FC236}">
                <a16:creationId xmlns:a16="http://schemas.microsoft.com/office/drawing/2014/main" id="{B75AE7DC-0A12-4E94-BEFE-C696976B5963}"/>
              </a:ext>
            </a:extLst>
          </p:cNvPr>
          <p:cNvSpPr>
            <a:spLocks noGrp="1"/>
          </p:cNvSpPr>
          <p:nvPr>
            <p:ph type="sldNum"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val="249653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729-9A94-4453-8F60-7FE1C238875A}"/>
              </a:ext>
            </a:extLst>
          </p:cNvPr>
          <p:cNvSpPr>
            <a:spLocks noGrp="1"/>
          </p:cNvSpPr>
          <p:nvPr>
            <p:ph type="title"/>
          </p:nvPr>
        </p:nvSpPr>
        <p:spPr/>
        <p:txBody>
          <a:bodyPr/>
          <a:lstStyle/>
          <a:p>
            <a:r>
              <a:rPr lang="en-US"/>
              <a:t>What are Hooks?</a:t>
            </a:r>
          </a:p>
        </p:txBody>
      </p:sp>
      <p:sp>
        <p:nvSpPr>
          <p:cNvPr id="3" name="Text Placeholder 2">
            <a:extLst>
              <a:ext uri="{FF2B5EF4-FFF2-40B4-BE49-F238E27FC236}">
                <a16:creationId xmlns:a16="http://schemas.microsoft.com/office/drawing/2014/main" id="{6C2FA08C-740C-4345-9589-9283449C6774}"/>
              </a:ext>
            </a:extLst>
          </p:cNvPr>
          <p:cNvSpPr>
            <a:spLocks noGrp="1"/>
          </p:cNvSpPr>
          <p:nvPr>
            <p:ph type="body" idx="1"/>
          </p:nvPr>
        </p:nvSpPr>
        <p:spPr/>
        <p:txBody>
          <a:bodyPr/>
          <a:lstStyle/>
          <a:p>
            <a:pPr algn="just"/>
            <a:r>
              <a:rPr lang="en-US"/>
              <a:t>Hooks are functions that are part of the React library.</a:t>
            </a:r>
          </a:p>
          <a:p>
            <a:pPr algn="just"/>
            <a:r>
              <a:rPr lang="en-US"/>
              <a:t>React didn’t have a simple way to share reusable functionality between components</a:t>
            </a:r>
          </a:p>
          <a:p>
            <a:pPr lvl="1" algn="just"/>
            <a:r>
              <a:rPr lang="en-US"/>
              <a:t>=&gt; Solutions such as higher-order components and render props.</a:t>
            </a:r>
          </a:p>
          <a:p>
            <a:pPr algn="just"/>
            <a:r>
              <a:rPr lang="en-US"/>
              <a:t>Using classes to be unnecessarily confusing and verbose.</a:t>
            </a:r>
          </a:p>
          <a:p>
            <a:pPr algn="just"/>
            <a:r>
              <a:rPr lang="en-US"/>
              <a:t>Hooks give the ability to accomplish the same thing with less code and to split up your components into smaller parts by creating custom hooks.</a:t>
            </a:r>
          </a:p>
        </p:txBody>
      </p:sp>
      <p:sp>
        <p:nvSpPr>
          <p:cNvPr id="4" name="Slide Number Placeholder 3">
            <a:extLst>
              <a:ext uri="{FF2B5EF4-FFF2-40B4-BE49-F238E27FC236}">
                <a16:creationId xmlns:a16="http://schemas.microsoft.com/office/drawing/2014/main" id="{12EF5CA2-84F9-444A-8933-3B4518FC92A9}"/>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4098654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B752-C493-4109-BB8C-5ED6CA95F06E}"/>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553A993B-B1A1-4F45-865B-609CB6BC0D56}"/>
              </a:ext>
            </a:extLst>
          </p:cNvPr>
          <p:cNvSpPr>
            <a:spLocks noGrp="1"/>
          </p:cNvSpPr>
          <p:nvPr>
            <p:ph type="body" idx="1"/>
          </p:nvPr>
        </p:nvSpPr>
        <p:spPr>
          <a:xfrm>
            <a:off x="838200" y="1535810"/>
            <a:ext cx="10515600" cy="4944889"/>
          </a:xfrm>
        </p:spPr>
        <p:txBody>
          <a:bodyPr/>
          <a:lstStyle/>
          <a:p>
            <a:r>
              <a:rPr lang="en-US"/>
              <a:t>Sharing fetched data</a:t>
            </a:r>
          </a:p>
          <a:p>
            <a:pPr lvl="1" algn="just"/>
            <a:r>
              <a:rPr lang="en-US"/>
              <a:t>Most of our components will directly fetch data that they and their children need. </a:t>
            </a:r>
          </a:p>
          <a:p>
            <a:pPr lvl="1" algn="just"/>
            <a:r>
              <a:rPr lang="en-US"/>
              <a:t>In other cases, our app has some API endpoint with data that is used by several components throughout the application. </a:t>
            </a:r>
          </a:p>
          <a:p>
            <a:pPr lvl="1" algn="just"/>
            <a:r>
              <a:rPr lang="en-US"/>
              <a:t>To share global data like this, you can use the React context API.</a:t>
            </a:r>
          </a:p>
          <a:p>
            <a:pPr lvl="1" algn="just"/>
            <a:r>
              <a:rPr lang="en-US"/>
              <a:t>Components that are rendered within a context are able to access the data provided by the context.</a:t>
            </a:r>
          </a:p>
          <a:p>
            <a:pPr lvl="1" algn="just"/>
            <a:r>
              <a:rPr lang="en-US"/>
              <a:t>Here is the </a:t>
            </a:r>
            <a:r>
              <a:rPr lang="en-US" b="1"/>
              <a:t>UserContext</a:t>
            </a:r>
            <a:r>
              <a:rPr lang="en-US"/>
              <a:t> context and the UserProvider component:</a:t>
            </a:r>
          </a:p>
        </p:txBody>
      </p:sp>
      <p:sp>
        <p:nvSpPr>
          <p:cNvPr id="4" name="Slide Number Placeholder 3">
            <a:extLst>
              <a:ext uri="{FF2B5EF4-FFF2-40B4-BE49-F238E27FC236}">
                <a16:creationId xmlns:a16="http://schemas.microsoft.com/office/drawing/2014/main" id="{AA69DCAB-6745-454C-BB9C-F48F3ED9A78E}"/>
              </a:ext>
            </a:extLst>
          </p:cNvPr>
          <p:cNvSpPr>
            <a:spLocks noGrp="1"/>
          </p:cNvSpPr>
          <p:nvPr>
            <p:ph type="sldNum" idx="12"/>
          </p:nvPr>
        </p:nvSpPr>
        <p:spPr/>
        <p:txBody>
          <a:bodyPr/>
          <a:lstStyle/>
          <a:p>
            <a:fld id="{00000000-1234-1234-1234-123412341234}" type="slidenum">
              <a:rPr lang="en-US" smtClean="0"/>
              <a:pPr/>
              <a:t>30</a:t>
            </a:fld>
            <a:endParaRPr lang="en-US"/>
          </a:p>
        </p:txBody>
      </p:sp>
    </p:spTree>
    <p:extLst>
      <p:ext uri="{BB962C8B-B14F-4D97-AF65-F5344CB8AC3E}">
        <p14:creationId xmlns:p14="http://schemas.microsoft.com/office/powerpoint/2010/main" val="468842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B752-C493-4109-BB8C-5ED6CA95F06E}"/>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553A993B-B1A1-4F45-865B-609CB6BC0D56}"/>
              </a:ext>
            </a:extLst>
          </p:cNvPr>
          <p:cNvSpPr>
            <a:spLocks noGrp="1"/>
          </p:cNvSpPr>
          <p:nvPr>
            <p:ph type="body" idx="1"/>
          </p:nvPr>
        </p:nvSpPr>
        <p:spPr>
          <a:xfrm>
            <a:off x="755084" y="969145"/>
            <a:ext cx="10515600" cy="4351338"/>
          </a:xfrm>
        </p:spPr>
        <p:txBody>
          <a:bodyPr/>
          <a:lstStyle/>
          <a:p>
            <a:r>
              <a:rPr lang="en-US"/>
              <a:t>Sharing fetched data – cont’d</a:t>
            </a:r>
          </a:p>
        </p:txBody>
      </p:sp>
      <p:sp>
        <p:nvSpPr>
          <p:cNvPr id="4" name="Slide Number Placeholder 3">
            <a:extLst>
              <a:ext uri="{FF2B5EF4-FFF2-40B4-BE49-F238E27FC236}">
                <a16:creationId xmlns:a16="http://schemas.microsoft.com/office/drawing/2014/main" id="{AA69DCAB-6745-454C-BB9C-F48F3ED9A78E}"/>
              </a:ext>
            </a:extLst>
          </p:cNvPr>
          <p:cNvSpPr>
            <a:spLocks noGrp="1"/>
          </p:cNvSpPr>
          <p:nvPr>
            <p:ph type="sldNum" idx="12"/>
          </p:nvPr>
        </p:nvSpPr>
        <p:spPr/>
        <p:txBody>
          <a:bodyPr/>
          <a:lstStyle/>
          <a:p>
            <a:fld id="{00000000-1234-1234-1234-123412341234}" type="slidenum">
              <a:rPr lang="en-US" smtClean="0"/>
              <a:pPr/>
              <a:t>31</a:t>
            </a:fld>
            <a:endParaRPr lang="en-US"/>
          </a:p>
        </p:txBody>
      </p:sp>
      <p:pic>
        <p:nvPicPr>
          <p:cNvPr id="6" name="Picture 5">
            <a:extLst>
              <a:ext uri="{FF2B5EF4-FFF2-40B4-BE49-F238E27FC236}">
                <a16:creationId xmlns:a16="http://schemas.microsoft.com/office/drawing/2014/main" id="{36AB34F7-5249-413B-A4EB-F5ABD0FDD2C3}"/>
              </a:ext>
            </a:extLst>
          </p:cNvPr>
          <p:cNvPicPr>
            <a:picLocks noChangeAspect="1"/>
          </p:cNvPicPr>
          <p:nvPr/>
        </p:nvPicPr>
        <p:blipFill>
          <a:blip r:embed="rId2"/>
          <a:stretch>
            <a:fillRect/>
          </a:stretch>
        </p:blipFill>
        <p:spPr>
          <a:xfrm>
            <a:off x="8162735" y="12175"/>
            <a:ext cx="4029265" cy="6813434"/>
          </a:xfrm>
          <a:prstGeom prst="rect">
            <a:avLst/>
          </a:prstGeom>
        </p:spPr>
      </p:pic>
      <p:pic>
        <p:nvPicPr>
          <p:cNvPr id="8" name="Picture 7">
            <a:extLst>
              <a:ext uri="{FF2B5EF4-FFF2-40B4-BE49-F238E27FC236}">
                <a16:creationId xmlns:a16="http://schemas.microsoft.com/office/drawing/2014/main" id="{0EAFA0ED-6689-4026-A48C-41D1782CCEBD}"/>
              </a:ext>
            </a:extLst>
          </p:cNvPr>
          <p:cNvPicPr>
            <a:picLocks noChangeAspect="1"/>
          </p:cNvPicPr>
          <p:nvPr/>
        </p:nvPicPr>
        <p:blipFill>
          <a:blip r:embed="rId3"/>
          <a:stretch>
            <a:fillRect/>
          </a:stretch>
        </p:blipFill>
        <p:spPr>
          <a:xfrm>
            <a:off x="3932082" y="1526188"/>
            <a:ext cx="4195999" cy="4446040"/>
          </a:xfrm>
          <a:prstGeom prst="rect">
            <a:avLst/>
          </a:prstGeom>
        </p:spPr>
      </p:pic>
      <p:pic>
        <p:nvPicPr>
          <p:cNvPr id="10" name="Picture 9">
            <a:extLst>
              <a:ext uri="{FF2B5EF4-FFF2-40B4-BE49-F238E27FC236}">
                <a16:creationId xmlns:a16="http://schemas.microsoft.com/office/drawing/2014/main" id="{EFC029F9-F55F-49F0-9CDA-8C5A2B9E41E5}"/>
              </a:ext>
            </a:extLst>
          </p:cNvPr>
          <p:cNvPicPr>
            <a:picLocks noChangeAspect="1"/>
          </p:cNvPicPr>
          <p:nvPr/>
        </p:nvPicPr>
        <p:blipFill>
          <a:blip r:embed="rId4"/>
          <a:stretch>
            <a:fillRect/>
          </a:stretch>
        </p:blipFill>
        <p:spPr>
          <a:xfrm>
            <a:off x="0" y="1526188"/>
            <a:ext cx="3897428" cy="5319031"/>
          </a:xfrm>
          <a:prstGeom prst="rect">
            <a:avLst/>
          </a:prstGeom>
        </p:spPr>
      </p:pic>
      <p:sp>
        <p:nvSpPr>
          <p:cNvPr id="12" name="TextBox 11">
            <a:extLst>
              <a:ext uri="{FF2B5EF4-FFF2-40B4-BE49-F238E27FC236}">
                <a16:creationId xmlns:a16="http://schemas.microsoft.com/office/drawing/2014/main" id="{FF52F484-EF60-4D59-BAF7-EDCEB5D450ED}"/>
              </a:ext>
            </a:extLst>
          </p:cNvPr>
          <p:cNvSpPr txBox="1"/>
          <p:nvPr/>
        </p:nvSpPr>
        <p:spPr>
          <a:xfrm>
            <a:off x="8294574" y="6550223"/>
            <a:ext cx="3809902" cy="307777"/>
          </a:xfrm>
          <a:prstGeom prst="rect">
            <a:avLst/>
          </a:prstGeom>
          <a:noFill/>
        </p:spPr>
        <p:txBody>
          <a:bodyPr wrap="square">
            <a:spAutoFit/>
          </a:bodyPr>
          <a:lstStyle/>
          <a:p>
            <a:r>
              <a:rPr lang="en-US">
                <a:solidFill>
                  <a:schemeClr val="bg1"/>
                </a:solidFill>
              </a:rPr>
              <a:t>the page components that use context Hooks</a:t>
            </a:r>
          </a:p>
        </p:txBody>
      </p:sp>
      <p:sp>
        <p:nvSpPr>
          <p:cNvPr id="14" name="TextBox 13">
            <a:extLst>
              <a:ext uri="{FF2B5EF4-FFF2-40B4-BE49-F238E27FC236}">
                <a16:creationId xmlns:a16="http://schemas.microsoft.com/office/drawing/2014/main" id="{F98336D2-DA54-4F88-89A3-402588E8AAF5}"/>
              </a:ext>
            </a:extLst>
          </p:cNvPr>
          <p:cNvSpPr txBox="1"/>
          <p:nvPr/>
        </p:nvSpPr>
        <p:spPr>
          <a:xfrm>
            <a:off x="288491" y="6349895"/>
            <a:ext cx="3524459" cy="261610"/>
          </a:xfrm>
          <a:prstGeom prst="rect">
            <a:avLst/>
          </a:prstGeom>
          <a:noFill/>
        </p:spPr>
        <p:txBody>
          <a:bodyPr wrap="square">
            <a:spAutoFit/>
          </a:bodyPr>
          <a:lstStyle/>
          <a:p>
            <a:r>
              <a:rPr lang="en-US" sz="1100">
                <a:solidFill>
                  <a:schemeClr val="bg1"/>
                </a:solidFill>
              </a:rPr>
              <a:t>creating a simple App component with three pages</a:t>
            </a:r>
          </a:p>
        </p:txBody>
      </p:sp>
      <p:sp>
        <p:nvSpPr>
          <p:cNvPr id="16" name="TextBox 15">
            <a:extLst>
              <a:ext uri="{FF2B5EF4-FFF2-40B4-BE49-F238E27FC236}">
                <a16:creationId xmlns:a16="http://schemas.microsoft.com/office/drawing/2014/main" id="{B92852FE-3ECB-40C2-B1AE-0A8D2C0C633A}"/>
              </a:ext>
            </a:extLst>
          </p:cNvPr>
          <p:cNvSpPr txBox="1"/>
          <p:nvPr/>
        </p:nvSpPr>
        <p:spPr>
          <a:xfrm>
            <a:off x="4060494" y="6041164"/>
            <a:ext cx="4638791" cy="261610"/>
          </a:xfrm>
          <a:prstGeom prst="rect">
            <a:avLst/>
          </a:prstGeom>
          <a:noFill/>
        </p:spPr>
        <p:txBody>
          <a:bodyPr wrap="square">
            <a:spAutoFit/>
          </a:bodyPr>
          <a:lstStyle/>
          <a:p>
            <a:r>
              <a:rPr lang="en-US" sz="1100"/>
              <a:t>the UserContext context and the UserProvider component</a:t>
            </a:r>
          </a:p>
        </p:txBody>
      </p:sp>
    </p:spTree>
    <p:extLst>
      <p:ext uri="{BB962C8B-B14F-4D97-AF65-F5344CB8AC3E}">
        <p14:creationId xmlns:p14="http://schemas.microsoft.com/office/powerpoint/2010/main" val="230571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24A9-DB57-46AF-80AF-C4C0E70F358C}"/>
              </a:ext>
            </a:extLst>
          </p:cNvPr>
          <p:cNvSpPr>
            <a:spLocks noGrp="1"/>
          </p:cNvSpPr>
          <p:nvPr>
            <p:ph type="title"/>
          </p:nvPr>
        </p:nvSpPr>
        <p:spPr/>
        <p:txBody>
          <a:bodyPr/>
          <a:lstStyle/>
          <a:p>
            <a:r>
              <a:rPr lang="en-US"/>
              <a:t>Sharing fetched data</a:t>
            </a:r>
          </a:p>
        </p:txBody>
      </p:sp>
      <p:sp>
        <p:nvSpPr>
          <p:cNvPr id="4" name="Slide Number Placeholder 3">
            <a:extLst>
              <a:ext uri="{FF2B5EF4-FFF2-40B4-BE49-F238E27FC236}">
                <a16:creationId xmlns:a16="http://schemas.microsoft.com/office/drawing/2014/main" id="{260AFA8F-552A-4C2B-B949-DC6AB40122D4}"/>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id="{89FD039A-81CB-48B3-AC57-D7B85A878D8D}"/>
              </a:ext>
            </a:extLst>
          </p:cNvPr>
          <p:cNvPicPr>
            <a:picLocks noChangeAspect="1"/>
          </p:cNvPicPr>
          <p:nvPr/>
        </p:nvPicPr>
        <p:blipFill>
          <a:blip r:embed="rId2"/>
          <a:stretch>
            <a:fillRect/>
          </a:stretch>
        </p:blipFill>
        <p:spPr>
          <a:xfrm>
            <a:off x="750262" y="2252556"/>
            <a:ext cx="2270957" cy="1729890"/>
          </a:xfrm>
          <a:prstGeom prst="rect">
            <a:avLst/>
          </a:prstGeom>
        </p:spPr>
      </p:pic>
      <p:pic>
        <p:nvPicPr>
          <p:cNvPr id="8" name="Picture 7">
            <a:extLst>
              <a:ext uri="{FF2B5EF4-FFF2-40B4-BE49-F238E27FC236}">
                <a16:creationId xmlns:a16="http://schemas.microsoft.com/office/drawing/2014/main" id="{06F148A3-C01C-4D72-8026-95163E42BC24}"/>
              </a:ext>
            </a:extLst>
          </p:cNvPr>
          <p:cNvPicPr>
            <a:picLocks noChangeAspect="1"/>
          </p:cNvPicPr>
          <p:nvPr/>
        </p:nvPicPr>
        <p:blipFill>
          <a:blip r:embed="rId3"/>
          <a:stretch>
            <a:fillRect/>
          </a:stretch>
        </p:blipFill>
        <p:spPr>
          <a:xfrm>
            <a:off x="3307399" y="2252556"/>
            <a:ext cx="2301439" cy="1707028"/>
          </a:xfrm>
          <a:prstGeom prst="rect">
            <a:avLst/>
          </a:prstGeom>
        </p:spPr>
      </p:pic>
      <p:pic>
        <p:nvPicPr>
          <p:cNvPr id="10" name="Picture 9">
            <a:extLst>
              <a:ext uri="{FF2B5EF4-FFF2-40B4-BE49-F238E27FC236}">
                <a16:creationId xmlns:a16="http://schemas.microsoft.com/office/drawing/2014/main" id="{B2B17775-B3B4-4BF7-9AC9-4E90AB998B34}"/>
              </a:ext>
            </a:extLst>
          </p:cNvPr>
          <p:cNvPicPr>
            <a:picLocks noChangeAspect="1"/>
          </p:cNvPicPr>
          <p:nvPr/>
        </p:nvPicPr>
        <p:blipFill>
          <a:blip r:embed="rId4"/>
          <a:stretch>
            <a:fillRect/>
          </a:stretch>
        </p:blipFill>
        <p:spPr>
          <a:xfrm>
            <a:off x="5895018" y="2279313"/>
            <a:ext cx="2293819" cy="1707028"/>
          </a:xfrm>
          <a:prstGeom prst="rect">
            <a:avLst/>
          </a:prstGeom>
        </p:spPr>
      </p:pic>
      <p:pic>
        <p:nvPicPr>
          <p:cNvPr id="12" name="Picture 11">
            <a:extLst>
              <a:ext uri="{FF2B5EF4-FFF2-40B4-BE49-F238E27FC236}">
                <a16:creationId xmlns:a16="http://schemas.microsoft.com/office/drawing/2014/main" id="{A3C1368C-3903-4F43-8416-A92EB4BA3F60}"/>
              </a:ext>
            </a:extLst>
          </p:cNvPr>
          <p:cNvPicPr>
            <a:picLocks noChangeAspect="1"/>
          </p:cNvPicPr>
          <p:nvPr/>
        </p:nvPicPr>
        <p:blipFill>
          <a:blip r:embed="rId5"/>
          <a:stretch>
            <a:fillRect/>
          </a:stretch>
        </p:blipFill>
        <p:spPr>
          <a:xfrm>
            <a:off x="8482637" y="2252556"/>
            <a:ext cx="2293819" cy="1676545"/>
          </a:xfrm>
          <a:prstGeom prst="rect">
            <a:avLst/>
          </a:prstGeom>
        </p:spPr>
      </p:pic>
    </p:spTree>
    <p:extLst>
      <p:ext uri="{BB962C8B-B14F-4D97-AF65-F5344CB8AC3E}">
        <p14:creationId xmlns:p14="http://schemas.microsoft.com/office/powerpoint/2010/main" val="200046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49BD-277E-40E3-A468-4B912A431523}"/>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2E16DD2B-E44E-46C6-8DBD-BB8CD9C2FFE8}"/>
              </a:ext>
            </a:extLst>
          </p:cNvPr>
          <p:cNvSpPr>
            <a:spLocks noGrp="1"/>
          </p:cNvSpPr>
          <p:nvPr>
            <p:ph type="body" idx="1"/>
          </p:nvPr>
        </p:nvSpPr>
        <p:spPr/>
        <p:txBody>
          <a:bodyPr/>
          <a:lstStyle/>
          <a:p>
            <a:r>
              <a:rPr lang="en-US"/>
              <a:t>Updating stateful context data</a:t>
            </a:r>
          </a:p>
          <a:p>
            <a:pPr lvl="1" algn="just"/>
            <a:r>
              <a:rPr lang="en-US"/>
              <a:t>Global data that is shared throughout application isn't limited to read-only API response data. </a:t>
            </a:r>
          </a:p>
          <a:p>
            <a:pPr lvl="1" algn="just"/>
            <a:r>
              <a:rPr lang="en-US"/>
              <a:t>Sometimes, components themselves need to update global state values. </a:t>
            </a:r>
          </a:p>
          <a:p>
            <a:pPr lvl="1" algn="just"/>
            <a:r>
              <a:rPr lang="en-US"/>
              <a:t>To enable this capability, we need to pass not only data from context producers but also a mechanism to update the data. </a:t>
            </a:r>
          </a:p>
          <a:p>
            <a:pPr lvl="1" algn="just"/>
            <a:r>
              <a:rPr lang="en-US"/>
              <a:t>Since data stored in a context provider is a state created with useState(), we can just pass along the setter function, along with the state value.</a:t>
            </a:r>
          </a:p>
        </p:txBody>
      </p:sp>
      <p:sp>
        <p:nvSpPr>
          <p:cNvPr id="4" name="Slide Number Placeholder 3">
            <a:extLst>
              <a:ext uri="{FF2B5EF4-FFF2-40B4-BE49-F238E27FC236}">
                <a16:creationId xmlns:a16="http://schemas.microsoft.com/office/drawing/2014/main" id="{1C82F8F8-6DE2-4936-8521-03390F51AFCB}"/>
              </a:ext>
            </a:extLst>
          </p:cNvPr>
          <p:cNvSpPr>
            <a:spLocks noGrp="1"/>
          </p:cNvSpPr>
          <p:nvPr>
            <p:ph type="sldNum" idx="12"/>
          </p:nvPr>
        </p:nvSpPr>
        <p:spPr/>
        <p:txBody>
          <a:bodyPr/>
          <a:lstStyle/>
          <a:p>
            <a:fld id="{00000000-1234-1234-1234-123412341234}" type="slidenum">
              <a:rPr lang="en-US" smtClean="0"/>
              <a:pPr/>
              <a:t>33</a:t>
            </a:fld>
            <a:endParaRPr lang="en-US"/>
          </a:p>
        </p:txBody>
      </p:sp>
    </p:spTree>
    <p:extLst>
      <p:ext uri="{BB962C8B-B14F-4D97-AF65-F5344CB8AC3E}">
        <p14:creationId xmlns:p14="http://schemas.microsoft.com/office/powerpoint/2010/main" val="1610153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81FC-8632-4C12-B7BA-F770EB1AD42F}"/>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45096081-0F66-42D6-88F5-5484021CDF91}"/>
              </a:ext>
            </a:extLst>
          </p:cNvPr>
          <p:cNvSpPr>
            <a:spLocks noGrp="1"/>
          </p:cNvSpPr>
          <p:nvPr>
            <p:ph type="body" idx="1"/>
          </p:nvPr>
        </p:nvSpPr>
        <p:spPr>
          <a:xfrm>
            <a:off x="838200" y="1379597"/>
            <a:ext cx="10515600" cy="4351338"/>
          </a:xfrm>
        </p:spPr>
        <p:txBody>
          <a:bodyPr/>
          <a:lstStyle/>
          <a:p>
            <a:r>
              <a:rPr lang="en-US"/>
              <a:t>Updating stateful context data – cont’d</a:t>
            </a:r>
          </a:p>
          <a:p>
            <a:endParaRPr lang="en-US"/>
          </a:p>
        </p:txBody>
      </p:sp>
      <p:sp>
        <p:nvSpPr>
          <p:cNvPr id="4" name="Slide Number Placeholder 3">
            <a:extLst>
              <a:ext uri="{FF2B5EF4-FFF2-40B4-BE49-F238E27FC236}">
                <a16:creationId xmlns:a16="http://schemas.microsoft.com/office/drawing/2014/main" id="{208EEC0E-4DD5-4235-AAF1-7A00D45DA9E1}"/>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6" name="Picture 5">
            <a:extLst>
              <a:ext uri="{FF2B5EF4-FFF2-40B4-BE49-F238E27FC236}">
                <a16:creationId xmlns:a16="http://schemas.microsoft.com/office/drawing/2014/main" id="{155E1365-D650-4165-90F5-1C3A9C006448}"/>
              </a:ext>
            </a:extLst>
          </p:cNvPr>
          <p:cNvPicPr>
            <a:picLocks noChangeAspect="1"/>
          </p:cNvPicPr>
          <p:nvPr/>
        </p:nvPicPr>
        <p:blipFill>
          <a:blip r:embed="rId2"/>
          <a:stretch>
            <a:fillRect/>
          </a:stretch>
        </p:blipFill>
        <p:spPr>
          <a:xfrm>
            <a:off x="4557121" y="2417822"/>
            <a:ext cx="4504135" cy="4332401"/>
          </a:xfrm>
          <a:prstGeom prst="rect">
            <a:avLst/>
          </a:prstGeom>
        </p:spPr>
      </p:pic>
      <p:pic>
        <p:nvPicPr>
          <p:cNvPr id="8" name="Picture 7">
            <a:extLst>
              <a:ext uri="{FF2B5EF4-FFF2-40B4-BE49-F238E27FC236}">
                <a16:creationId xmlns:a16="http://schemas.microsoft.com/office/drawing/2014/main" id="{8A5B9D19-6945-4A77-AFD9-4C4AB920EED4}"/>
              </a:ext>
            </a:extLst>
          </p:cNvPr>
          <p:cNvPicPr>
            <a:picLocks noChangeAspect="1"/>
          </p:cNvPicPr>
          <p:nvPr/>
        </p:nvPicPr>
        <p:blipFill>
          <a:blip r:embed="rId3"/>
          <a:stretch>
            <a:fillRect/>
          </a:stretch>
        </p:blipFill>
        <p:spPr>
          <a:xfrm>
            <a:off x="9106964" y="2417822"/>
            <a:ext cx="2845061" cy="3973679"/>
          </a:xfrm>
          <a:prstGeom prst="rect">
            <a:avLst/>
          </a:prstGeom>
        </p:spPr>
      </p:pic>
      <p:pic>
        <p:nvPicPr>
          <p:cNvPr id="10" name="Picture 9">
            <a:extLst>
              <a:ext uri="{FF2B5EF4-FFF2-40B4-BE49-F238E27FC236}">
                <a16:creationId xmlns:a16="http://schemas.microsoft.com/office/drawing/2014/main" id="{939165B7-1BA3-4649-A7EB-273CA0F8CEDA}"/>
              </a:ext>
            </a:extLst>
          </p:cNvPr>
          <p:cNvPicPr>
            <a:picLocks noChangeAspect="1"/>
          </p:cNvPicPr>
          <p:nvPr/>
        </p:nvPicPr>
        <p:blipFill>
          <a:blip r:embed="rId4"/>
          <a:stretch>
            <a:fillRect/>
          </a:stretch>
        </p:blipFill>
        <p:spPr>
          <a:xfrm>
            <a:off x="8330084" y="-20585"/>
            <a:ext cx="3861916" cy="2397333"/>
          </a:xfrm>
          <a:prstGeom prst="rect">
            <a:avLst/>
          </a:prstGeom>
        </p:spPr>
      </p:pic>
      <p:pic>
        <p:nvPicPr>
          <p:cNvPr id="12" name="Picture 11">
            <a:extLst>
              <a:ext uri="{FF2B5EF4-FFF2-40B4-BE49-F238E27FC236}">
                <a16:creationId xmlns:a16="http://schemas.microsoft.com/office/drawing/2014/main" id="{8AB08138-F7B5-4A10-8848-00F33BC73DC3}"/>
              </a:ext>
            </a:extLst>
          </p:cNvPr>
          <p:cNvPicPr>
            <a:picLocks noChangeAspect="1"/>
          </p:cNvPicPr>
          <p:nvPr/>
        </p:nvPicPr>
        <p:blipFill>
          <a:blip r:embed="rId5"/>
          <a:stretch>
            <a:fillRect/>
          </a:stretch>
        </p:blipFill>
        <p:spPr>
          <a:xfrm>
            <a:off x="45706" y="2002552"/>
            <a:ext cx="4465707" cy="4747671"/>
          </a:xfrm>
          <a:prstGeom prst="rect">
            <a:avLst/>
          </a:prstGeom>
        </p:spPr>
      </p:pic>
      <p:sp>
        <p:nvSpPr>
          <p:cNvPr id="14" name="TextBox 13">
            <a:extLst>
              <a:ext uri="{FF2B5EF4-FFF2-40B4-BE49-F238E27FC236}">
                <a16:creationId xmlns:a16="http://schemas.microsoft.com/office/drawing/2014/main" id="{814A8A4B-289C-4D78-887C-70F37A708667}"/>
              </a:ext>
            </a:extLst>
          </p:cNvPr>
          <p:cNvSpPr txBox="1"/>
          <p:nvPr/>
        </p:nvSpPr>
        <p:spPr>
          <a:xfrm>
            <a:off x="8956135" y="2065445"/>
            <a:ext cx="2830581" cy="276999"/>
          </a:xfrm>
          <a:prstGeom prst="rect">
            <a:avLst/>
          </a:prstGeom>
          <a:noFill/>
        </p:spPr>
        <p:txBody>
          <a:bodyPr wrap="square">
            <a:spAutoFit/>
          </a:bodyPr>
          <a:lstStyle/>
          <a:p>
            <a:r>
              <a:rPr lang="en-US" sz="1200">
                <a:solidFill>
                  <a:schemeClr val="bg1"/>
                </a:solidFill>
              </a:rPr>
              <a:t>StatusProvider component </a:t>
            </a:r>
          </a:p>
        </p:txBody>
      </p:sp>
      <p:sp>
        <p:nvSpPr>
          <p:cNvPr id="16" name="TextBox 15">
            <a:extLst>
              <a:ext uri="{FF2B5EF4-FFF2-40B4-BE49-F238E27FC236}">
                <a16:creationId xmlns:a16="http://schemas.microsoft.com/office/drawing/2014/main" id="{096CED9F-0D0C-4182-B399-3D11AD53E90F}"/>
              </a:ext>
            </a:extLst>
          </p:cNvPr>
          <p:cNvSpPr txBox="1"/>
          <p:nvPr/>
        </p:nvSpPr>
        <p:spPr>
          <a:xfrm>
            <a:off x="6594232" y="5998498"/>
            <a:ext cx="5357793" cy="276999"/>
          </a:xfrm>
          <a:prstGeom prst="rect">
            <a:avLst/>
          </a:prstGeom>
          <a:noFill/>
        </p:spPr>
        <p:txBody>
          <a:bodyPr wrap="square">
            <a:spAutoFit/>
          </a:bodyPr>
          <a:lstStyle/>
          <a:p>
            <a:r>
              <a:rPr lang="en-US" sz="1200">
                <a:solidFill>
                  <a:schemeClr val="bg1"/>
                </a:solidFill>
              </a:rPr>
              <a:t>page components that display and update the status context data</a:t>
            </a:r>
          </a:p>
        </p:txBody>
      </p:sp>
      <p:sp>
        <p:nvSpPr>
          <p:cNvPr id="18" name="TextBox 17">
            <a:extLst>
              <a:ext uri="{FF2B5EF4-FFF2-40B4-BE49-F238E27FC236}">
                <a16:creationId xmlns:a16="http://schemas.microsoft.com/office/drawing/2014/main" id="{D47B4D60-7A68-491E-9555-0367EEB91FE7}"/>
              </a:ext>
            </a:extLst>
          </p:cNvPr>
          <p:cNvSpPr txBox="1"/>
          <p:nvPr/>
        </p:nvSpPr>
        <p:spPr>
          <a:xfrm>
            <a:off x="239975" y="6349526"/>
            <a:ext cx="4465707" cy="262348"/>
          </a:xfrm>
          <a:prstGeom prst="rect">
            <a:avLst/>
          </a:prstGeom>
          <a:noFill/>
        </p:spPr>
        <p:txBody>
          <a:bodyPr wrap="square">
            <a:spAutoFit/>
          </a:bodyPr>
          <a:lstStyle/>
          <a:p>
            <a:r>
              <a:rPr lang="en-US" sz="1100">
                <a:solidFill>
                  <a:schemeClr val="bg1"/>
                </a:solidFill>
              </a:rPr>
              <a:t>two utility components that consume context data with useContext()</a:t>
            </a:r>
          </a:p>
        </p:txBody>
      </p:sp>
    </p:spTree>
    <p:extLst>
      <p:ext uri="{BB962C8B-B14F-4D97-AF65-F5344CB8AC3E}">
        <p14:creationId xmlns:p14="http://schemas.microsoft.com/office/powerpoint/2010/main" val="151671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EDBE-E125-4203-A078-F7D78D3CEAF3}"/>
              </a:ext>
            </a:extLst>
          </p:cNvPr>
          <p:cNvSpPr>
            <a:spLocks noGrp="1"/>
          </p:cNvSpPr>
          <p:nvPr>
            <p:ph type="title"/>
          </p:nvPr>
        </p:nvSpPr>
        <p:spPr/>
        <p:txBody>
          <a:bodyPr/>
          <a:lstStyle/>
          <a:p>
            <a:r>
              <a:rPr lang="en-US"/>
              <a:t>Updating stateful context data</a:t>
            </a:r>
          </a:p>
        </p:txBody>
      </p:sp>
      <p:sp>
        <p:nvSpPr>
          <p:cNvPr id="4" name="Slide Number Placeholder 3">
            <a:extLst>
              <a:ext uri="{FF2B5EF4-FFF2-40B4-BE49-F238E27FC236}">
                <a16:creationId xmlns:a16="http://schemas.microsoft.com/office/drawing/2014/main" id="{92E4595B-1FA5-4FEA-BBA2-0EAB6BECA3BD}"/>
              </a:ext>
            </a:extLst>
          </p:cNvPr>
          <p:cNvSpPr>
            <a:spLocks noGrp="1"/>
          </p:cNvSpPr>
          <p:nvPr>
            <p:ph type="sldNum" idx="12"/>
          </p:nvPr>
        </p:nvSpPr>
        <p:spPr/>
        <p:txBody>
          <a:bodyPr/>
          <a:lstStyle/>
          <a:p>
            <a:fld id="{00000000-1234-1234-1234-123412341234}" type="slidenum">
              <a:rPr lang="en-US" smtClean="0"/>
              <a:pPr/>
              <a:t>35</a:t>
            </a:fld>
            <a:endParaRPr lang="en-US"/>
          </a:p>
        </p:txBody>
      </p:sp>
      <p:pic>
        <p:nvPicPr>
          <p:cNvPr id="6" name="Picture 5">
            <a:extLst>
              <a:ext uri="{FF2B5EF4-FFF2-40B4-BE49-F238E27FC236}">
                <a16:creationId xmlns:a16="http://schemas.microsoft.com/office/drawing/2014/main" id="{4EC59672-ED2F-4B49-9E63-51498A254FFA}"/>
              </a:ext>
            </a:extLst>
          </p:cNvPr>
          <p:cNvPicPr>
            <a:picLocks noChangeAspect="1"/>
          </p:cNvPicPr>
          <p:nvPr/>
        </p:nvPicPr>
        <p:blipFill>
          <a:blip r:embed="rId2"/>
          <a:stretch>
            <a:fillRect/>
          </a:stretch>
        </p:blipFill>
        <p:spPr>
          <a:xfrm>
            <a:off x="657329" y="2160433"/>
            <a:ext cx="2331922" cy="2034716"/>
          </a:xfrm>
          <a:prstGeom prst="rect">
            <a:avLst/>
          </a:prstGeom>
        </p:spPr>
      </p:pic>
      <p:pic>
        <p:nvPicPr>
          <p:cNvPr id="8" name="Picture 7">
            <a:extLst>
              <a:ext uri="{FF2B5EF4-FFF2-40B4-BE49-F238E27FC236}">
                <a16:creationId xmlns:a16="http://schemas.microsoft.com/office/drawing/2014/main" id="{2035C4C2-C690-4B65-8B54-B3931F645754}"/>
              </a:ext>
            </a:extLst>
          </p:cNvPr>
          <p:cNvPicPr>
            <a:picLocks noChangeAspect="1"/>
          </p:cNvPicPr>
          <p:nvPr/>
        </p:nvPicPr>
        <p:blipFill>
          <a:blip r:embed="rId3"/>
          <a:stretch>
            <a:fillRect/>
          </a:stretch>
        </p:blipFill>
        <p:spPr>
          <a:xfrm>
            <a:off x="3375647" y="2160433"/>
            <a:ext cx="2225233" cy="2004234"/>
          </a:xfrm>
          <a:prstGeom prst="rect">
            <a:avLst/>
          </a:prstGeom>
        </p:spPr>
      </p:pic>
      <p:pic>
        <p:nvPicPr>
          <p:cNvPr id="10" name="Picture 9">
            <a:extLst>
              <a:ext uri="{FF2B5EF4-FFF2-40B4-BE49-F238E27FC236}">
                <a16:creationId xmlns:a16="http://schemas.microsoft.com/office/drawing/2014/main" id="{554F8E2F-1F70-445D-BCA1-F303EB69FEBD}"/>
              </a:ext>
            </a:extLst>
          </p:cNvPr>
          <p:cNvPicPr>
            <a:picLocks noChangeAspect="1"/>
          </p:cNvPicPr>
          <p:nvPr/>
        </p:nvPicPr>
        <p:blipFill>
          <a:blip r:embed="rId4"/>
          <a:stretch>
            <a:fillRect/>
          </a:stretch>
        </p:blipFill>
        <p:spPr>
          <a:xfrm>
            <a:off x="5987276" y="2160433"/>
            <a:ext cx="2293819" cy="1638442"/>
          </a:xfrm>
          <a:prstGeom prst="rect">
            <a:avLst/>
          </a:prstGeom>
        </p:spPr>
      </p:pic>
      <p:pic>
        <p:nvPicPr>
          <p:cNvPr id="12" name="Picture 11">
            <a:extLst>
              <a:ext uri="{FF2B5EF4-FFF2-40B4-BE49-F238E27FC236}">
                <a16:creationId xmlns:a16="http://schemas.microsoft.com/office/drawing/2014/main" id="{605F8023-ED80-4734-BEB0-834C5AA52D57}"/>
              </a:ext>
            </a:extLst>
          </p:cNvPr>
          <p:cNvPicPr>
            <a:picLocks noChangeAspect="1"/>
          </p:cNvPicPr>
          <p:nvPr/>
        </p:nvPicPr>
        <p:blipFill>
          <a:blip r:embed="rId5"/>
          <a:stretch>
            <a:fillRect/>
          </a:stretch>
        </p:blipFill>
        <p:spPr>
          <a:xfrm>
            <a:off x="8667491" y="2099468"/>
            <a:ext cx="2293819" cy="2065199"/>
          </a:xfrm>
          <a:prstGeom prst="rect">
            <a:avLst/>
          </a:prstGeom>
        </p:spPr>
      </p:pic>
    </p:spTree>
    <p:extLst>
      <p:ext uri="{BB962C8B-B14F-4D97-AF65-F5344CB8AC3E}">
        <p14:creationId xmlns:p14="http://schemas.microsoft.com/office/powerpoint/2010/main" val="3508857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14: Demo about useContext() Hook</a:t>
            </a:r>
          </a:p>
        </p:txBody>
      </p:sp>
    </p:spTree>
    <p:extLst>
      <p:ext uri="{BB962C8B-B14F-4D97-AF65-F5344CB8AC3E}">
        <p14:creationId xmlns:p14="http://schemas.microsoft.com/office/powerpoint/2010/main" val="130406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67B-BA62-4C19-9932-291D2F09AF78}"/>
              </a:ext>
            </a:extLst>
          </p:cNvPr>
          <p:cNvSpPr>
            <a:spLocks noGrp="1"/>
          </p:cNvSpPr>
          <p:nvPr>
            <p:ph type="title"/>
          </p:nvPr>
        </p:nvSpPr>
        <p:spPr/>
        <p:txBody>
          <a:bodyPr/>
          <a:lstStyle/>
          <a:p>
            <a:r>
              <a:rPr lang="en-US" sz="2800"/>
              <a:t>Using reducer Hooks to scale state management</a:t>
            </a:r>
          </a:p>
        </p:txBody>
      </p:sp>
      <p:sp>
        <p:nvSpPr>
          <p:cNvPr id="3" name="Text Placeholder 2">
            <a:extLst>
              <a:ext uri="{FF2B5EF4-FFF2-40B4-BE49-F238E27FC236}">
                <a16:creationId xmlns:a16="http://schemas.microsoft.com/office/drawing/2014/main" id="{F4638361-3CA3-48E9-BD21-5A8C5CD34317}"/>
              </a:ext>
            </a:extLst>
          </p:cNvPr>
          <p:cNvSpPr>
            <a:spLocks noGrp="1"/>
          </p:cNvSpPr>
          <p:nvPr>
            <p:ph type="body" idx="1"/>
          </p:nvPr>
        </p:nvSpPr>
        <p:spPr>
          <a:xfrm>
            <a:off x="838200" y="1535811"/>
            <a:ext cx="10515600" cy="5226730"/>
          </a:xfrm>
        </p:spPr>
        <p:txBody>
          <a:bodyPr>
            <a:normAutofit lnSpcReduction="10000"/>
          </a:bodyPr>
          <a:lstStyle/>
          <a:p>
            <a:pPr algn="just"/>
            <a:r>
              <a:rPr lang="en-US" i="1"/>
              <a:t>The useState() Hook is a great way to manage the state of your component. </a:t>
            </a:r>
          </a:p>
          <a:p>
            <a:pPr algn="just"/>
            <a:r>
              <a:rPr lang="en-US" i="1"/>
              <a:t>It can become a challenge to use this Hook when your component has a lot of related pieces of state. </a:t>
            </a:r>
          </a:p>
          <a:p>
            <a:pPr algn="just"/>
            <a:r>
              <a:rPr lang="en-US"/>
              <a:t>With a lot of setter functions that you need to call individually, once you've figured out how a change in one state value affects another state value. </a:t>
            </a:r>
          </a:p>
          <a:p>
            <a:pPr algn="just"/>
            <a:r>
              <a:rPr lang="en-US"/>
              <a:t>With </a:t>
            </a:r>
            <a:r>
              <a:rPr lang="en-US" b="1"/>
              <a:t>reducers</a:t>
            </a:r>
            <a:r>
              <a:rPr lang="en-US"/>
              <a:t>, you have one </a:t>
            </a:r>
            <a:r>
              <a:rPr lang="en-US" b="1"/>
              <a:t>dispatch</a:t>
            </a:r>
            <a:r>
              <a:rPr lang="en-US"/>
              <a:t>() function that's used to update the state of your component. </a:t>
            </a:r>
          </a:p>
          <a:p>
            <a:pPr algn="just"/>
            <a:r>
              <a:rPr lang="en-US"/>
              <a:t>Using reducer with:</a:t>
            </a:r>
          </a:p>
          <a:p>
            <a:pPr lvl="1" algn="just"/>
            <a:r>
              <a:rPr lang="en-US"/>
              <a:t>Using reducer actions</a:t>
            </a:r>
          </a:p>
          <a:p>
            <a:pPr lvl="1" algn="just"/>
            <a:r>
              <a:rPr lang="en-US"/>
              <a:t>Handling state dependencies</a:t>
            </a:r>
          </a:p>
        </p:txBody>
      </p:sp>
      <p:sp>
        <p:nvSpPr>
          <p:cNvPr id="4" name="Slide Number Placeholder 3">
            <a:extLst>
              <a:ext uri="{FF2B5EF4-FFF2-40B4-BE49-F238E27FC236}">
                <a16:creationId xmlns:a16="http://schemas.microsoft.com/office/drawing/2014/main" id="{B78BF49A-DA09-4AF7-AA4C-F03F5B65BA97}"/>
              </a:ext>
            </a:extLst>
          </p:cNvPr>
          <p:cNvSpPr>
            <a:spLocks noGrp="1"/>
          </p:cNvSpPr>
          <p:nvPr>
            <p:ph type="sldNum" idx="12"/>
          </p:nvPr>
        </p:nvSpPr>
        <p:spPr/>
        <p:txBody>
          <a:bodyPr/>
          <a:lstStyle/>
          <a:p>
            <a:fld id="{00000000-1234-1234-1234-123412341234}" type="slidenum">
              <a:rPr lang="en-US" smtClean="0"/>
              <a:pPr/>
              <a:t>37</a:t>
            </a:fld>
            <a:endParaRPr lang="en-US"/>
          </a:p>
        </p:txBody>
      </p:sp>
    </p:spTree>
    <p:extLst>
      <p:ext uri="{BB962C8B-B14F-4D97-AF65-F5344CB8AC3E}">
        <p14:creationId xmlns:p14="http://schemas.microsoft.com/office/powerpoint/2010/main" val="1402490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67B-BA62-4C19-9932-291D2F09AF78}"/>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F4638361-3CA3-48E9-BD21-5A8C5CD34317}"/>
              </a:ext>
            </a:extLst>
          </p:cNvPr>
          <p:cNvSpPr>
            <a:spLocks noGrp="1"/>
          </p:cNvSpPr>
          <p:nvPr>
            <p:ph type="body" idx="1"/>
          </p:nvPr>
        </p:nvSpPr>
        <p:spPr/>
        <p:txBody>
          <a:bodyPr/>
          <a:lstStyle/>
          <a:p>
            <a:r>
              <a:rPr lang="en-US"/>
              <a:t>Using reducer actions</a:t>
            </a:r>
          </a:p>
          <a:p>
            <a:pPr lvl="1"/>
            <a:r>
              <a:rPr lang="en-US"/>
              <a:t>A reducer function in a React application is a function that takes the current state, an action, and any other arguments that are needed to update the state. </a:t>
            </a:r>
          </a:p>
          <a:p>
            <a:pPr lvl="1"/>
            <a:r>
              <a:rPr lang="en-US"/>
              <a:t>It returns the new state of the component. </a:t>
            </a:r>
          </a:p>
          <a:p>
            <a:pPr lvl="1"/>
            <a:r>
              <a:rPr lang="en-US"/>
              <a:t>The action argument tells the reducer function what new state to return and is often used in a </a:t>
            </a:r>
            <a:r>
              <a:rPr lang="en-US" b="1"/>
              <a:t>switch</a:t>
            </a:r>
            <a:r>
              <a:rPr lang="en-US"/>
              <a:t> statement</a:t>
            </a:r>
          </a:p>
        </p:txBody>
      </p:sp>
      <p:sp>
        <p:nvSpPr>
          <p:cNvPr id="4" name="Slide Number Placeholder 3">
            <a:extLst>
              <a:ext uri="{FF2B5EF4-FFF2-40B4-BE49-F238E27FC236}">
                <a16:creationId xmlns:a16="http://schemas.microsoft.com/office/drawing/2014/main" id="{B78BF49A-DA09-4AF7-AA4C-F03F5B65BA97}"/>
              </a:ext>
            </a:extLst>
          </p:cNvPr>
          <p:cNvSpPr>
            <a:spLocks noGrp="1"/>
          </p:cNvSpPr>
          <p:nvPr>
            <p:ph type="sldNum" idx="12"/>
          </p:nvPr>
        </p:nvSpPr>
        <p:spPr/>
        <p:txBody>
          <a:bodyPr/>
          <a:lstStyle/>
          <a:p>
            <a:fld id="{00000000-1234-1234-1234-123412341234}" type="slidenum">
              <a:rPr lang="en-US" smtClean="0"/>
              <a:pPr/>
              <a:t>38</a:t>
            </a:fld>
            <a:endParaRPr lang="en-US"/>
          </a:p>
        </p:txBody>
      </p:sp>
    </p:spTree>
    <p:extLst>
      <p:ext uri="{BB962C8B-B14F-4D97-AF65-F5344CB8AC3E}">
        <p14:creationId xmlns:p14="http://schemas.microsoft.com/office/powerpoint/2010/main" val="224305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67B-BA62-4C19-9932-291D2F09AF78}"/>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F4638361-3CA3-48E9-BD21-5A8C5CD34317}"/>
              </a:ext>
            </a:extLst>
          </p:cNvPr>
          <p:cNvSpPr>
            <a:spLocks noGrp="1"/>
          </p:cNvSpPr>
          <p:nvPr>
            <p:ph type="body" idx="1"/>
          </p:nvPr>
        </p:nvSpPr>
        <p:spPr/>
        <p:txBody>
          <a:bodyPr/>
          <a:lstStyle/>
          <a:p>
            <a:r>
              <a:rPr lang="en-US"/>
              <a:t>Using reducer actions</a:t>
            </a:r>
          </a:p>
          <a:p>
            <a:endParaRPr lang="en-US"/>
          </a:p>
        </p:txBody>
      </p:sp>
      <p:sp>
        <p:nvSpPr>
          <p:cNvPr id="4" name="Slide Number Placeholder 3">
            <a:extLst>
              <a:ext uri="{FF2B5EF4-FFF2-40B4-BE49-F238E27FC236}">
                <a16:creationId xmlns:a16="http://schemas.microsoft.com/office/drawing/2014/main" id="{B78BF49A-DA09-4AF7-AA4C-F03F5B65BA97}"/>
              </a:ext>
            </a:extLst>
          </p:cNvPr>
          <p:cNvSpPr>
            <a:spLocks noGrp="1"/>
          </p:cNvSpPr>
          <p:nvPr>
            <p:ph type="sldNum" idx="12"/>
          </p:nvPr>
        </p:nvSpPr>
        <p:spPr/>
        <p:txBody>
          <a:bodyPr/>
          <a:lstStyle/>
          <a:p>
            <a:fld id="{00000000-1234-1234-1234-123412341234}" type="slidenum">
              <a:rPr lang="en-US" smtClean="0"/>
              <a:pPr/>
              <a:t>39</a:t>
            </a:fld>
            <a:endParaRPr lang="en-US"/>
          </a:p>
        </p:txBody>
      </p:sp>
      <p:pic>
        <p:nvPicPr>
          <p:cNvPr id="6" name="Picture 5">
            <a:extLst>
              <a:ext uri="{FF2B5EF4-FFF2-40B4-BE49-F238E27FC236}">
                <a16:creationId xmlns:a16="http://schemas.microsoft.com/office/drawing/2014/main" id="{AC0596FC-0475-4590-A65A-7EAAB6847174}"/>
              </a:ext>
            </a:extLst>
          </p:cNvPr>
          <p:cNvPicPr>
            <a:picLocks noChangeAspect="1"/>
          </p:cNvPicPr>
          <p:nvPr/>
        </p:nvPicPr>
        <p:blipFill>
          <a:blip r:embed="rId2"/>
          <a:stretch>
            <a:fillRect/>
          </a:stretch>
        </p:blipFill>
        <p:spPr>
          <a:xfrm>
            <a:off x="838199" y="2303537"/>
            <a:ext cx="5367181" cy="2519672"/>
          </a:xfrm>
          <a:prstGeom prst="rect">
            <a:avLst/>
          </a:prstGeom>
        </p:spPr>
      </p:pic>
      <p:pic>
        <p:nvPicPr>
          <p:cNvPr id="8" name="Picture 7">
            <a:extLst>
              <a:ext uri="{FF2B5EF4-FFF2-40B4-BE49-F238E27FC236}">
                <a16:creationId xmlns:a16="http://schemas.microsoft.com/office/drawing/2014/main" id="{3B2E4106-88D1-44D3-B452-4CE5E03E629D}"/>
              </a:ext>
            </a:extLst>
          </p:cNvPr>
          <p:cNvPicPr>
            <a:picLocks noChangeAspect="1"/>
          </p:cNvPicPr>
          <p:nvPr/>
        </p:nvPicPr>
        <p:blipFill>
          <a:blip r:embed="rId3"/>
          <a:stretch>
            <a:fillRect/>
          </a:stretch>
        </p:blipFill>
        <p:spPr>
          <a:xfrm>
            <a:off x="6409403" y="1322403"/>
            <a:ext cx="4944397" cy="5158297"/>
          </a:xfrm>
          <a:prstGeom prst="rect">
            <a:avLst/>
          </a:prstGeom>
        </p:spPr>
      </p:pic>
      <p:pic>
        <p:nvPicPr>
          <p:cNvPr id="10" name="Picture 9">
            <a:extLst>
              <a:ext uri="{FF2B5EF4-FFF2-40B4-BE49-F238E27FC236}">
                <a16:creationId xmlns:a16="http://schemas.microsoft.com/office/drawing/2014/main" id="{E8AE5DF0-F72B-4060-AF1A-99FB91B15250}"/>
              </a:ext>
            </a:extLst>
          </p:cNvPr>
          <p:cNvPicPr>
            <a:picLocks noChangeAspect="1"/>
          </p:cNvPicPr>
          <p:nvPr/>
        </p:nvPicPr>
        <p:blipFill>
          <a:blip r:embed="rId4"/>
          <a:stretch>
            <a:fillRect/>
          </a:stretch>
        </p:blipFill>
        <p:spPr>
          <a:xfrm>
            <a:off x="3701026" y="4947847"/>
            <a:ext cx="2394974" cy="1824742"/>
          </a:xfrm>
          <a:prstGeom prst="rect">
            <a:avLst/>
          </a:prstGeom>
        </p:spPr>
      </p:pic>
      <p:pic>
        <p:nvPicPr>
          <p:cNvPr id="12" name="Picture 11">
            <a:extLst>
              <a:ext uri="{FF2B5EF4-FFF2-40B4-BE49-F238E27FC236}">
                <a16:creationId xmlns:a16="http://schemas.microsoft.com/office/drawing/2014/main" id="{819E095E-4467-47D4-9553-04FD89EC0FC5}"/>
              </a:ext>
            </a:extLst>
          </p:cNvPr>
          <p:cNvPicPr>
            <a:picLocks noChangeAspect="1"/>
          </p:cNvPicPr>
          <p:nvPr/>
        </p:nvPicPr>
        <p:blipFill>
          <a:blip r:embed="rId5"/>
          <a:stretch>
            <a:fillRect/>
          </a:stretch>
        </p:blipFill>
        <p:spPr>
          <a:xfrm>
            <a:off x="853794" y="4947847"/>
            <a:ext cx="2332496" cy="1824742"/>
          </a:xfrm>
          <a:prstGeom prst="rect">
            <a:avLst/>
          </a:prstGeom>
        </p:spPr>
      </p:pic>
    </p:spTree>
    <p:extLst>
      <p:ext uri="{BB962C8B-B14F-4D97-AF65-F5344CB8AC3E}">
        <p14:creationId xmlns:p14="http://schemas.microsoft.com/office/powerpoint/2010/main" val="265780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BE9C-CA41-4BEF-99EB-9142DCD1909E}"/>
              </a:ext>
            </a:extLst>
          </p:cNvPr>
          <p:cNvSpPr>
            <a:spLocks noGrp="1"/>
          </p:cNvSpPr>
          <p:nvPr>
            <p:ph type="title"/>
          </p:nvPr>
        </p:nvSpPr>
        <p:spPr/>
        <p:txBody>
          <a:bodyPr/>
          <a:lstStyle/>
          <a:p>
            <a:r>
              <a:rPr lang="en-US"/>
              <a:t>Rules of Hooks</a:t>
            </a:r>
          </a:p>
        </p:txBody>
      </p:sp>
      <p:sp>
        <p:nvSpPr>
          <p:cNvPr id="3" name="Text Placeholder 2">
            <a:extLst>
              <a:ext uri="{FF2B5EF4-FFF2-40B4-BE49-F238E27FC236}">
                <a16:creationId xmlns:a16="http://schemas.microsoft.com/office/drawing/2014/main" id="{10BFCDB1-EB0D-4BF3-B156-75C69BAECAD0}"/>
              </a:ext>
            </a:extLst>
          </p:cNvPr>
          <p:cNvSpPr>
            <a:spLocks noGrp="1"/>
          </p:cNvSpPr>
          <p:nvPr>
            <p:ph type="body" idx="1"/>
          </p:nvPr>
        </p:nvSpPr>
        <p:spPr>
          <a:xfrm>
            <a:off x="838200" y="1535810"/>
            <a:ext cx="10515600" cy="4944889"/>
          </a:xfrm>
        </p:spPr>
        <p:txBody>
          <a:bodyPr>
            <a:normAutofit/>
          </a:bodyPr>
          <a:lstStyle/>
          <a:p>
            <a:pPr algn="just"/>
            <a:r>
              <a:rPr lang="en-US"/>
              <a:t>Three important rules which must be followed:</a:t>
            </a:r>
          </a:p>
          <a:p>
            <a:pPr lvl="1" algn="just"/>
            <a:r>
              <a:rPr lang="en-US"/>
              <a:t>You might be breaking the Rules of Hooks. </a:t>
            </a:r>
          </a:p>
          <a:p>
            <a:pPr lvl="1" algn="just"/>
            <a:r>
              <a:rPr lang="en-US"/>
              <a:t>You might have mismatching versions of React and React DOM. </a:t>
            </a:r>
          </a:p>
          <a:p>
            <a:pPr lvl="1" algn="just"/>
            <a:r>
              <a:rPr lang="en-US"/>
              <a:t>You might have more than one copy of React in the same app.</a:t>
            </a:r>
          </a:p>
          <a:p>
            <a:pPr algn="just"/>
            <a:endParaRPr lang="en-US"/>
          </a:p>
          <a:p>
            <a:pPr algn="just"/>
            <a:endParaRPr lang="en-US"/>
          </a:p>
          <a:p>
            <a:pPr algn="just"/>
            <a:endParaRPr lang="en-US"/>
          </a:p>
          <a:p>
            <a:pPr algn="just"/>
            <a:endParaRPr lang="en-US"/>
          </a:p>
          <a:p>
            <a:pPr algn="just"/>
            <a:endParaRPr lang="en-US"/>
          </a:p>
          <a:p>
            <a:pPr algn="just"/>
            <a:r>
              <a:rPr lang="en-US" sz="2400"/>
              <a:t>View more: </a:t>
            </a:r>
            <a:r>
              <a:rPr lang="en-US" sz="2400">
                <a:hlinkClick r:id="rId2"/>
              </a:rPr>
              <a:t>https://react.dev/warnings/invalid-hook-call-warning</a:t>
            </a:r>
            <a:r>
              <a:rPr lang="en-US" sz="2400"/>
              <a:t> </a:t>
            </a:r>
          </a:p>
        </p:txBody>
      </p:sp>
      <p:sp>
        <p:nvSpPr>
          <p:cNvPr id="4" name="Slide Number Placeholder 3">
            <a:extLst>
              <a:ext uri="{FF2B5EF4-FFF2-40B4-BE49-F238E27FC236}">
                <a16:creationId xmlns:a16="http://schemas.microsoft.com/office/drawing/2014/main" id="{F7BBD4C9-D38A-4FE8-8D94-B1C28D280874}"/>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6" name="Picture 5">
            <a:extLst>
              <a:ext uri="{FF2B5EF4-FFF2-40B4-BE49-F238E27FC236}">
                <a16:creationId xmlns:a16="http://schemas.microsoft.com/office/drawing/2014/main" id="{2B46EF5A-357F-4809-A0A0-94726058157F}"/>
              </a:ext>
            </a:extLst>
          </p:cNvPr>
          <p:cNvPicPr>
            <a:picLocks noChangeAspect="1"/>
          </p:cNvPicPr>
          <p:nvPr/>
        </p:nvPicPr>
        <p:blipFill>
          <a:blip r:embed="rId3"/>
          <a:stretch>
            <a:fillRect/>
          </a:stretch>
        </p:blipFill>
        <p:spPr>
          <a:xfrm>
            <a:off x="1411011" y="3313167"/>
            <a:ext cx="4526672" cy="2545301"/>
          </a:xfrm>
          <a:prstGeom prst="rect">
            <a:avLst/>
          </a:prstGeom>
        </p:spPr>
      </p:pic>
    </p:spTree>
    <p:extLst>
      <p:ext uri="{BB962C8B-B14F-4D97-AF65-F5344CB8AC3E}">
        <p14:creationId xmlns:p14="http://schemas.microsoft.com/office/powerpoint/2010/main" val="1127749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B19-F5F7-4BF2-87C7-9C845832F525}"/>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061506D7-0FB4-4F47-A1A9-4D1C9C43B653}"/>
              </a:ext>
            </a:extLst>
          </p:cNvPr>
          <p:cNvSpPr>
            <a:spLocks noGrp="1"/>
          </p:cNvSpPr>
          <p:nvPr>
            <p:ph type="body" idx="1"/>
          </p:nvPr>
        </p:nvSpPr>
        <p:spPr/>
        <p:txBody>
          <a:bodyPr/>
          <a:lstStyle/>
          <a:p>
            <a:pPr algn="just"/>
            <a:r>
              <a:rPr lang="en-US"/>
              <a:t>Handling state dependencies</a:t>
            </a:r>
          </a:p>
          <a:p>
            <a:pPr lvl="1" algn="just"/>
            <a:r>
              <a:rPr lang="en-US"/>
              <a:t>This Hook comes with the assumption that when a state needs to be updated, it's one piece at a time.</a:t>
            </a:r>
          </a:p>
          <a:p>
            <a:pPr lvl="1" algn="just"/>
            <a:r>
              <a:rPr lang="en-US"/>
              <a:t>Let's look at an example that allows the user to select an item and the quantity of that item. This means that whenever the quantity or item fields change, the total must also change.</a:t>
            </a:r>
          </a:p>
        </p:txBody>
      </p:sp>
      <p:sp>
        <p:nvSpPr>
          <p:cNvPr id="4" name="Slide Number Placeholder 3">
            <a:extLst>
              <a:ext uri="{FF2B5EF4-FFF2-40B4-BE49-F238E27FC236}">
                <a16:creationId xmlns:a16="http://schemas.microsoft.com/office/drawing/2014/main" id="{7B75445B-02E8-4B2F-9418-5600A4DFC17D}"/>
              </a:ext>
            </a:extLst>
          </p:cNvPr>
          <p:cNvSpPr>
            <a:spLocks noGrp="1"/>
          </p:cNvSpPr>
          <p:nvPr>
            <p:ph type="sldNum" idx="12"/>
          </p:nvPr>
        </p:nvSpPr>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786107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B19-F5F7-4BF2-87C7-9C845832F525}"/>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061506D7-0FB4-4F47-A1A9-4D1C9C43B653}"/>
              </a:ext>
            </a:extLst>
          </p:cNvPr>
          <p:cNvSpPr>
            <a:spLocks noGrp="1"/>
          </p:cNvSpPr>
          <p:nvPr>
            <p:ph type="body" idx="1"/>
          </p:nvPr>
        </p:nvSpPr>
        <p:spPr/>
        <p:txBody>
          <a:bodyPr/>
          <a:lstStyle/>
          <a:p>
            <a:r>
              <a:rPr lang="en-US"/>
              <a:t>Handling state dependencies</a:t>
            </a:r>
          </a:p>
        </p:txBody>
      </p:sp>
      <p:sp>
        <p:nvSpPr>
          <p:cNvPr id="4" name="Slide Number Placeholder 3">
            <a:extLst>
              <a:ext uri="{FF2B5EF4-FFF2-40B4-BE49-F238E27FC236}">
                <a16:creationId xmlns:a16="http://schemas.microsoft.com/office/drawing/2014/main" id="{7B75445B-02E8-4B2F-9418-5600A4DFC17D}"/>
              </a:ext>
            </a:extLst>
          </p:cNvPr>
          <p:cNvSpPr>
            <a:spLocks noGrp="1"/>
          </p:cNvSpPr>
          <p:nvPr>
            <p:ph type="sldNum" idx="12"/>
          </p:nvPr>
        </p:nvSpPr>
        <p:spPr/>
        <p:txBody>
          <a:bodyPr/>
          <a:lstStyle/>
          <a:p>
            <a:fld id="{00000000-1234-1234-1234-123412341234}" type="slidenum">
              <a:rPr lang="en-US" smtClean="0"/>
              <a:pPr/>
              <a:t>41</a:t>
            </a:fld>
            <a:endParaRPr lang="en-US"/>
          </a:p>
        </p:txBody>
      </p:sp>
      <p:pic>
        <p:nvPicPr>
          <p:cNvPr id="6" name="Picture 5">
            <a:extLst>
              <a:ext uri="{FF2B5EF4-FFF2-40B4-BE49-F238E27FC236}">
                <a16:creationId xmlns:a16="http://schemas.microsoft.com/office/drawing/2014/main" id="{786D1354-2F32-422D-B7A2-CA7C9A06D16B}"/>
              </a:ext>
            </a:extLst>
          </p:cNvPr>
          <p:cNvPicPr>
            <a:picLocks noChangeAspect="1"/>
          </p:cNvPicPr>
          <p:nvPr/>
        </p:nvPicPr>
        <p:blipFill>
          <a:blip r:embed="rId2"/>
          <a:stretch>
            <a:fillRect/>
          </a:stretch>
        </p:blipFill>
        <p:spPr>
          <a:xfrm>
            <a:off x="1078337" y="2117974"/>
            <a:ext cx="4729609" cy="4662043"/>
          </a:xfrm>
          <a:prstGeom prst="rect">
            <a:avLst/>
          </a:prstGeom>
        </p:spPr>
      </p:pic>
      <p:pic>
        <p:nvPicPr>
          <p:cNvPr id="8" name="Picture 7">
            <a:extLst>
              <a:ext uri="{FF2B5EF4-FFF2-40B4-BE49-F238E27FC236}">
                <a16:creationId xmlns:a16="http://schemas.microsoft.com/office/drawing/2014/main" id="{FC1F038B-4E2A-46B0-94D8-6C64A25DC963}"/>
              </a:ext>
            </a:extLst>
          </p:cNvPr>
          <p:cNvPicPr>
            <a:picLocks noChangeAspect="1"/>
          </p:cNvPicPr>
          <p:nvPr/>
        </p:nvPicPr>
        <p:blipFill>
          <a:blip r:embed="rId3"/>
          <a:stretch>
            <a:fillRect/>
          </a:stretch>
        </p:blipFill>
        <p:spPr>
          <a:xfrm>
            <a:off x="7670058" y="24910"/>
            <a:ext cx="4521941" cy="3503703"/>
          </a:xfrm>
          <a:prstGeom prst="rect">
            <a:avLst/>
          </a:prstGeom>
        </p:spPr>
      </p:pic>
      <p:pic>
        <p:nvPicPr>
          <p:cNvPr id="10" name="Picture 9">
            <a:extLst>
              <a:ext uri="{FF2B5EF4-FFF2-40B4-BE49-F238E27FC236}">
                <a16:creationId xmlns:a16="http://schemas.microsoft.com/office/drawing/2014/main" id="{DD7B03AB-CA9B-44AC-844D-92A4B42F9F8E}"/>
              </a:ext>
            </a:extLst>
          </p:cNvPr>
          <p:cNvPicPr>
            <a:picLocks noChangeAspect="1"/>
          </p:cNvPicPr>
          <p:nvPr/>
        </p:nvPicPr>
        <p:blipFill>
          <a:blip r:embed="rId4"/>
          <a:stretch>
            <a:fillRect/>
          </a:stretch>
        </p:blipFill>
        <p:spPr>
          <a:xfrm>
            <a:off x="7670058" y="3721528"/>
            <a:ext cx="3885545" cy="3040482"/>
          </a:xfrm>
          <a:prstGeom prst="rect">
            <a:avLst/>
          </a:prstGeom>
        </p:spPr>
      </p:pic>
    </p:spTree>
    <p:extLst>
      <p:ext uri="{BB962C8B-B14F-4D97-AF65-F5344CB8AC3E}">
        <p14:creationId xmlns:p14="http://schemas.microsoft.com/office/powerpoint/2010/main" val="4032388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B19-F5F7-4BF2-87C7-9C845832F525}"/>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061506D7-0FB4-4F47-A1A9-4D1C9C43B653}"/>
              </a:ext>
            </a:extLst>
          </p:cNvPr>
          <p:cNvSpPr>
            <a:spLocks noGrp="1"/>
          </p:cNvSpPr>
          <p:nvPr>
            <p:ph type="body" idx="1"/>
          </p:nvPr>
        </p:nvSpPr>
        <p:spPr/>
        <p:txBody>
          <a:bodyPr/>
          <a:lstStyle/>
          <a:p>
            <a:r>
              <a:rPr lang="en-US"/>
              <a:t>Handling state dependencies</a:t>
            </a:r>
          </a:p>
        </p:txBody>
      </p:sp>
      <p:sp>
        <p:nvSpPr>
          <p:cNvPr id="4" name="Slide Number Placeholder 3">
            <a:extLst>
              <a:ext uri="{FF2B5EF4-FFF2-40B4-BE49-F238E27FC236}">
                <a16:creationId xmlns:a16="http://schemas.microsoft.com/office/drawing/2014/main" id="{7B75445B-02E8-4B2F-9418-5600A4DFC17D}"/>
              </a:ext>
            </a:extLst>
          </p:cNvPr>
          <p:cNvSpPr>
            <a:spLocks noGrp="1"/>
          </p:cNvSpPr>
          <p:nvPr>
            <p:ph type="sldNum" idx="12"/>
          </p:nvPr>
        </p:nvSpPr>
        <p:spPr/>
        <p:txBody>
          <a:bodyPr/>
          <a:lstStyle/>
          <a:p>
            <a:fld id="{00000000-1234-1234-1234-123412341234}" type="slidenum">
              <a:rPr lang="en-US" smtClean="0"/>
              <a:pPr/>
              <a:t>42</a:t>
            </a:fld>
            <a:endParaRPr lang="en-US"/>
          </a:p>
        </p:txBody>
      </p:sp>
      <p:pic>
        <p:nvPicPr>
          <p:cNvPr id="7" name="Picture 6">
            <a:extLst>
              <a:ext uri="{FF2B5EF4-FFF2-40B4-BE49-F238E27FC236}">
                <a16:creationId xmlns:a16="http://schemas.microsoft.com/office/drawing/2014/main" id="{1F8BE118-18C3-42CA-9CA4-1E9570906576}"/>
              </a:ext>
            </a:extLst>
          </p:cNvPr>
          <p:cNvPicPr>
            <a:picLocks noChangeAspect="1"/>
          </p:cNvPicPr>
          <p:nvPr/>
        </p:nvPicPr>
        <p:blipFill>
          <a:blip r:embed="rId2"/>
          <a:stretch>
            <a:fillRect/>
          </a:stretch>
        </p:blipFill>
        <p:spPr>
          <a:xfrm>
            <a:off x="7483687" y="1073919"/>
            <a:ext cx="4580017" cy="5784081"/>
          </a:xfrm>
          <a:prstGeom prst="rect">
            <a:avLst/>
          </a:prstGeom>
        </p:spPr>
      </p:pic>
      <p:pic>
        <p:nvPicPr>
          <p:cNvPr id="11" name="Picture 10">
            <a:extLst>
              <a:ext uri="{FF2B5EF4-FFF2-40B4-BE49-F238E27FC236}">
                <a16:creationId xmlns:a16="http://schemas.microsoft.com/office/drawing/2014/main" id="{45682E7B-C84B-4281-81C9-8ECB663AE279}"/>
              </a:ext>
            </a:extLst>
          </p:cNvPr>
          <p:cNvPicPr>
            <a:picLocks noChangeAspect="1"/>
          </p:cNvPicPr>
          <p:nvPr/>
        </p:nvPicPr>
        <p:blipFill>
          <a:blip r:embed="rId3"/>
          <a:stretch>
            <a:fillRect/>
          </a:stretch>
        </p:blipFill>
        <p:spPr>
          <a:xfrm>
            <a:off x="885092" y="2324004"/>
            <a:ext cx="2278577" cy="1104996"/>
          </a:xfrm>
          <a:prstGeom prst="rect">
            <a:avLst/>
          </a:prstGeom>
        </p:spPr>
      </p:pic>
      <p:pic>
        <p:nvPicPr>
          <p:cNvPr id="13" name="Picture 12">
            <a:extLst>
              <a:ext uri="{FF2B5EF4-FFF2-40B4-BE49-F238E27FC236}">
                <a16:creationId xmlns:a16="http://schemas.microsoft.com/office/drawing/2014/main" id="{301A8141-9D07-4C3B-ABE0-C92A2F32C914}"/>
              </a:ext>
            </a:extLst>
          </p:cNvPr>
          <p:cNvPicPr>
            <a:picLocks noChangeAspect="1"/>
          </p:cNvPicPr>
          <p:nvPr/>
        </p:nvPicPr>
        <p:blipFill>
          <a:blip r:embed="rId4"/>
          <a:stretch>
            <a:fillRect/>
          </a:stretch>
        </p:blipFill>
        <p:spPr>
          <a:xfrm>
            <a:off x="3627564" y="2324004"/>
            <a:ext cx="2324301" cy="1135478"/>
          </a:xfrm>
          <a:prstGeom prst="rect">
            <a:avLst/>
          </a:prstGeom>
        </p:spPr>
      </p:pic>
      <p:pic>
        <p:nvPicPr>
          <p:cNvPr id="15" name="Picture 14">
            <a:extLst>
              <a:ext uri="{FF2B5EF4-FFF2-40B4-BE49-F238E27FC236}">
                <a16:creationId xmlns:a16="http://schemas.microsoft.com/office/drawing/2014/main" id="{FE478B08-F06B-4D59-8370-685CAC82EB9D}"/>
              </a:ext>
            </a:extLst>
          </p:cNvPr>
          <p:cNvPicPr>
            <a:picLocks noChangeAspect="1"/>
          </p:cNvPicPr>
          <p:nvPr/>
        </p:nvPicPr>
        <p:blipFill>
          <a:blip r:embed="rId5"/>
          <a:stretch>
            <a:fillRect/>
          </a:stretch>
        </p:blipFill>
        <p:spPr>
          <a:xfrm>
            <a:off x="3744439" y="3711480"/>
            <a:ext cx="2270957" cy="1082134"/>
          </a:xfrm>
          <a:prstGeom prst="rect">
            <a:avLst/>
          </a:prstGeom>
        </p:spPr>
      </p:pic>
      <p:pic>
        <p:nvPicPr>
          <p:cNvPr id="17" name="Picture 16">
            <a:extLst>
              <a:ext uri="{FF2B5EF4-FFF2-40B4-BE49-F238E27FC236}">
                <a16:creationId xmlns:a16="http://schemas.microsoft.com/office/drawing/2014/main" id="{762090C1-37A3-4776-98D2-8C8567F78AC4}"/>
              </a:ext>
            </a:extLst>
          </p:cNvPr>
          <p:cNvPicPr>
            <a:picLocks noChangeAspect="1"/>
          </p:cNvPicPr>
          <p:nvPr/>
        </p:nvPicPr>
        <p:blipFill>
          <a:blip r:embed="rId6"/>
          <a:stretch>
            <a:fillRect/>
          </a:stretch>
        </p:blipFill>
        <p:spPr>
          <a:xfrm>
            <a:off x="3711391" y="4900901"/>
            <a:ext cx="2240474" cy="1051651"/>
          </a:xfrm>
          <a:prstGeom prst="rect">
            <a:avLst/>
          </a:prstGeom>
        </p:spPr>
      </p:pic>
    </p:spTree>
    <p:extLst>
      <p:ext uri="{BB962C8B-B14F-4D97-AF65-F5344CB8AC3E}">
        <p14:creationId xmlns:p14="http://schemas.microsoft.com/office/powerpoint/2010/main" val="430570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15: Demo about useReducer() Hook</a:t>
            </a:r>
          </a:p>
        </p:txBody>
      </p:sp>
    </p:spTree>
    <p:extLst>
      <p:ext uri="{BB962C8B-B14F-4D97-AF65-F5344CB8AC3E}">
        <p14:creationId xmlns:p14="http://schemas.microsoft.com/office/powerpoint/2010/main" val="4008560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4: Demo about all Hooks</a:t>
            </a:r>
          </a:p>
        </p:txBody>
      </p:sp>
    </p:spTree>
    <p:extLst>
      <p:ext uri="{BB962C8B-B14F-4D97-AF65-F5344CB8AC3E}">
        <p14:creationId xmlns:p14="http://schemas.microsoft.com/office/powerpoint/2010/main" val="203290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Describe about Hooks? </a:t>
            </a:r>
          </a:p>
          <a:p>
            <a:pPr marL="800100" lvl="1">
              <a:lnSpc>
                <a:spcPct val="120000"/>
              </a:lnSpc>
              <a:spcBef>
                <a:spcPts val="0"/>
              </a:spcBef>
              <a:buClr>
                <a:srgbClr val="973735"/>
              </a:buClr>
              <a:buSzPts val="1400"/>
              <a:buFont typeface="Noto Sans Symbols"/>
              <a:buChar char="◆"/>
            </a:pPr>
            <a:r>
              <a:rPr lang="en-US"/>
              <a:t>Rule of Hooks?</a:t>
            </a:r>
          </a:p>
          <a:p>
            <a:pPr marL="800100" lvl="1">
              <a:lnSpc>
                <a:spcPct val="120000"/>
              </a:lnSpc>
              <a:spcBef>
                <a:spcPts val="0"/>
              </a:spcBef>
              <a:buClr>
                <a:srgbClr val="973735"/>
              </a:buClr>
              <a:buSzPts val="1400"/>
              <a:buFont typeface="Noto Sans Symbols"/>
              <a:buChar char="◆"/>
            </a:pPr>
            <a:r>
              <a:rPr lang="en-US"/>
              <a:t>Describe about Built-in Hooks, Custom Hooks</a:t>
            </a:r>
          </a:p>
          <a:p>
            <a:pPr marL="1257300" lvl="2">
              <a:lnSpc>
                <a:spcPct val="120000"/>
              </a:lnSpc>
              <a:spcBef>
                <a:spcPts val="0"/>
              </a:spcBef>
              <a:buClr>
                <a:srgbClr val="973735"/>
              </a:buClr>
              <a:buSzPts val="1400"/>
              <a:buFont typeface="Noto Sans Symbols"/>
              <a:buChar char="◆"/>
            </a:pPr>
            <a:r>
              <a:rPr lang="en-US"/>
              <a:t>Maintaining state using Hooks</a:t>
            </a:r>
          </a:p>
          <a:p>
            <a:pPr marL="1257300" lvl="2">
              <a:lnSpc>
                <a:spcPct val="120000"/>
              </a:lnSpc>
              <a:spcBef>
                <a:spcPts val="0"/>
              </a:spcBef>
              <a:buClr>
                <a:srgbClr val="973735"/>
              </a:buClr>
              <a:buSzPts val="1400"/>
              <a:buFont typeface="Noto Sans Symbols"/>
              <a:buChar char="◆"/>
            </a:pPr>
            <a:r>
              <a:rPr lang="en-US"/>
              <a:t>Performing initialization and cleanup actions</a:t>
            </a:r>
          </a:p>
          <a:p>
            <a:pPr marL="1257300" lvl="2">
              <a:lnSpc>
                <a:spcPct val="120000"/>
              </a:lnSpc>
              <a:spcBef>
                <a:spcPts val="0"/>
              </a:spcBef>
              <a:buClr>
                <a:srgbClr val="973735"/>
              </a:buClr>
              <a:buSzPts val="1400"/>
              <a:buFont typeface="Noto Sans Symbols"/>
              <a:buChar char="◆"/>
            </a:pPr>
            <a:r>
              <a:rPr lang="en-US"/>
              <a:t>Sharing data using context Hooks</a:t>
            </a:r>
          </a:p>
          <a:p>
            <a:pPr marL="1257300" lvl="2">
              <a:lnSpc>
                <a:spcPct val="120000"/>
              </a:lnSpc>
              <a:spcBef>
                <a:spcPts val="0"/>
              </a:spcBef>
              <a:buClr>
                <a:srgbClr val="973735"/>
              </a:buClr>
              <a:buSzPts val="1400"/>
              <a:buFont typeface="Noto Sans Symbols"/>
              <a:buChar char="◆"/>
            </a:pPr>
            <a:r>
              <a:rPr lang="en-US"/>
              <a:t>Using reducer Hooks to scale state management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3A22-530E-46DE-90D1-4A5C2BB2CB2E}"/>
              </a:ext>
            </a:extLst>
          </p:cNvPr>
          <p:cNvSpPr>
            <a:spLocks noGrp="1"/>
          </p:cNvSpPr>
          <p:nvPr>
            <p:ph type="title"/>
          </p:nvPr>
        </p:nvSpPr>
        <p:spPr/>
        <p:txBody>
          <a:bodyPr/>
          <a:lstStyle/>
          <a:p>
            <a:r>
              <a:rPr lang="en-US"/>
              <a:t>Built-in Hooks</a:t>
            </a:r>
          </a:p>
        </p:txBody>
      </p:sp>
      <p:sp>
        <p:nvSpPr>
          <p:cNvPr id="3" name="Text Placeholder 2">
            <a:extLst>
              <a:ext uri="{FF2B5EF4-FFF2-40B4-BE49-F238E27FC236}">
                <a16:creationId xmlns:a16="http://schemas.microsoft.com/office/drawing/2014/main" id="{F6399EA5-FE7D-419E-92B2-D98514FF7500}"/>
              </a:ext>
            </a:extLst>
          </p:cNvPr>
          <p:cNvSpPr>
            <a:spLocks noGrp="1"/>
          </p:cNvSpPr>
          <p:nvPr>
            <p:ph type="body" idx="1"/>
          </p:nvPr>
        </p:nvSpPr>
        <p:spPr>
          <a:xfrm>
            <a:off x="838200" y="1535810"/>
            <a:ext cx="10515600" cy="4944889"/>
          </a:xfrm>
        </p:spPr>
        <p:txBody>
          <a:bodyPr>
            <a:normAutofit/>
          </a:bodyPr>
          <a:lstStyle/>
          <a:p>
            <a:r>
              <a:rPr lang="en-US"/>
              <a:t>Basic Hooks</a:t>
            </a:r>
          </a:p>
          <a:p>
            <a:pPr lvl="1" algn="just"/>
            <a:r>
              <a:rPr lang="en-US" b="1"/>
              <a:t>useState</a:t>
            </a:r>
            <a:r>
              <a:rPr lang="en-US"/>
              <a:t>: This functional component is used to set and retrieve the state.</a:t>
            </a:r>
          </a:p>
          <a:p>
            <a:pPr lvl="1" algn="just"/>
            <a:r>
              <a:rPr lang="en-US" b="1"/>
              <a:t>useEffect</a:t>
            </a:r>
            <a:r>
              <a:rPr lang="en-US"/>
              <a:t>: It enables for performing the side effects in the functional components.</a:t>
            </a:r>
          </a:p>
          <a:p>
            <a:pPr lvl="1" algn="just"/>
            <a:r>
              <a:rPr lang="en-US" b="1"/>
              <a:t>useContext</a:t>
            </a:r>
            <a:r>
              <a:rPr lang="en-US"/>
              <a:t>: It is used for creating common data that is to be accessed by the components hierarchy without having to pass the props down to each level</a:t>
            </a:r>
          </a:p>
        </p:txBody>
      </p:sp>
      <p:sp>
        <p:nvSpPr>
          <p:cNvPr id="4" name="Slide Number Placeholder 3">
            <a:extLst>
              <a:ext uri="{FF2B5EF4-FFF2-40B4-BE49-F238E27FC236}">
                <a16:creationId xmlns:a16="http://schemas.microsoft.com/office/drawing/2014/main" id="{C2B59D41-5B79-4510-9C63-CC9ACDC33759}"/>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1026" name="Picture 2" descr="An Introduction to React Hooks. Understand the built-in hooks and… | by  Yogesh Chavan | Level Up Coding">
            <a:extLst>
              <a:ext uri="{FF2B5EF4-FFF2-40B4-BE49-F238E27FC236}">
                <a16:creationId xmlns:a16="http://schemas.microsoft.com/office/drawing/2014/main" id="{9FEC4B27-3A6F-4590-8345-469048CCB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133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3A22-530E-46DE-90D1-4A5C2BB2CB2E}"/>
              </a:ext>
            </a:extLst>
          </p:cNvPr>
          <p:cNvSpPr>
            <a:spLocks noGrp="1"/>
          </p:cNvSpPr>
          <p:nvPr>
            <p:ph type="title"/>
          </p:nvPr>
        </p:nvSpPr>
        <p:spPr/>
        <p:txBody>
          <a:bodyPr/>
          <a:lstStyle/>
          <a:p>
            <a:r>
              <a:rPr lang="en-US"/>
              <a:t>Built-in Hooks – cont’d</a:t>
            </a:r>
          </a:p>
        </p:txBody>
      </p:sp>
      <p:sp>
        <p:nvSpPr>
          <p:cNvPr id="3" name="Text Placeholder 2">
            <a:extLst>
              <a:ext uri="{FF2B5EF4-FFF2-40B4-BE49-F238E27FC236}">
                <a16:creationId xmlns:a16="http://schemas.microsoft.com/office/drawing/2014/main" id="{F6399EA5-FE7D-419E-92B2-D98514FF7500}"/>
              </a:ext>
            </a:extLst>
          </p:cNvPr>
          <p:cNvSpPr>
            <a:spLocks noGrp="1"/>
          </p:cNvSpPr>
          <p:nvPr>
            <p:ph type="body" idx="1"/>
          </p:nvPr>
        </p:nvSpPr>
        <p:spPr>
          <a:xfrm>
            <a:off x="602900" y="1535810"/>
            <a:ext cx="11254155" cy="5196586"/>
          </a:xfrm>
        </p:spPr>
        <p:txBody>
          <a:bodyPr>
            <a:normAutofit fontScale="92500" lnSpcReduction="20000"/>
          </a:bodyPr>
          <a:lstStyle/>
          <a:p>
            <a:r>
              <a:rPr lang="en-US"/>
              <a:t>Additional Hooks:</a:t>
            </a:r>
          </a:p>
          <a:p>
            <a:pPr lvl="1" algn="just"/>
            <a:r>
              <a:rPr lang="en-US" b="1"/>
              <a:t>useReducer</a:t>
            </a:r>
            <a:r>
              <a:rPr lang="en-US"/>
              <a:t>: used when there is a complex state logic that is having several sub-values or when the upcoming state is dependent on the previous state. It will also enable you to optimization of component performance that will trigger deeper updates as it is permitted to pass the dispatch down instead of callbacks.</a:t>
            </a:r>
          </a:p>
          <a:p>
            <a:pPr lvl="1" algn="just"/>
            <a:r>
              <a:rPr lang="en-US" b="1"/>
              <a:t>useCallback</a:t>
            </a:r>
            <a:r>
              <a:rPr lang="en-US"/>
              <a:t>: This is useful while passing callbacks into the optimized child components and depends on the equality of reference for the prevention of unneeded renders</a:t>
            </a:r>
          </a:p>
          <a:p>
            <a:pPr lvl="1" algn="just"/>
            <a:r>
              <a:rPr lang="en-US" b="1"/>
              <a:t>useMemo</a:t>
            </a:r>
            <a:r>
              <a:rPr lang="en-US"/>
              <a:t>: This will be used for recomputing the memoized value when there is a change in one of the dependencies. This optimization will help for avoiding expensive calculations on each render</a:t>
            </a:r>
          </a:p>
          <a:p>
            <a:pPr lvl="1" algn="just"/>
            <a:r>
              <a:rPr lang="en-US" b="1"/>
              <a:t>useRef</a:t>
            </a:r>
            <a:r>
              <a:rPr lang="en-US"/>
              <a:t>: permit creating a reference to the DOM element directly within the functional component.</a:t>
            </a:r>
          </a:p>
          <a:p>
            <a:pPr lvl="1" algn="just"/>
            <a:r>
              <a:rPr lang="en-US" b="1"/>
              <a:t>useImperativeHandle</a:t>
            </a:r>
            <a:r>
              <a:rPr lang="en-US"/>
              <a:t>: enable modifying the instance that will be passed with the ref object. </a:t>
            </a:r>
          </a:p>
          <a:p>
            <a:pPr lvl="1" algn="just"/>
            <a:r>
              <a:rPr lang="en-US" b="1"/>
              <a:t>useLayoutEffect</a:t>
            </a:r>
            <a:r>
              <a:rPr lang="en-US"/>
              <a:t>: used for the reading layout from the DOM and re-rendering synchronously.</a:t>
            </a:r>
          </a:p>
          <a:p>
            <a:pPr lvl="1" algn="just"/>
            <a:r>
              <a:rPr lang="en-US" b="1"/>
              <a:t>useDebugValue</a:t>
            </a:r>
            <a:r>
              <a:rPr lang="en-US"/>
              <a:t>: used for displaying a label for custom hooks in React DevTools.</a:t>
            </a:r>
          </a:p>
        </p:txBody>
      </p:sp>
      <p:sp>
        <p:nvSpPr>
          <p:cNvPr id="4" name="Slide Number Placeholder 3">
            <a:extLst>
              <a:ext uri="{FF2B5EF4-FFF2-40B4-BE49-F238E27FC236}">
                <a16:creationId xmlns:a16="http://schemas.microsoft.com/office/drawing/2014/main" id="{C2B59D41-5B79-4510-9C63-CC9ACDC33759}"/>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1026" name="Picture 2" descr="An Introduction to React Hooks. Understand the built-in hooks and… | by  Yogesh Chavan | Level Up Coding">
            <a:extLst>
              <a:ext uri="{FF2B5EF4-FFF2-40B4-BE49-F238E27FC236}">
                <a16:creationId xmlns:a16="http://schemas.microsoft.com/office/drawing/2014/main" id="{9FEC4B27-3A6F-4590-8345-469048CCB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133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9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E682-D479-4430-BA49-BCC812394476}"/>
              </a:ext>
            </a:extLst>
          </p:cNvPr>
          <p:cNvSpPr>
            <a:spLocks noGrp="1"/>
          </p:cNvSpPr>
          <p:nvPr>
            <p:ph type="title"/>
          </p:nvPr>
        </p:nvSpPr>
        <p:spPr/>
        <p:txBody>
          <a:bodyPr/>
          <a:lstStyle/>
          <a:p>
            <a:r>
              <a:rPr lang="en-US"/>
              <a:t>Custom Hooks</a:t>
            </a:r>
          </a:p>
        </p:txBody>
      </p:sp>
      <p:sp>
        <p:nvSpPr>
          <p:cNvPr id="3" name="Text Placeholder 2">
            <a:extLst>
              <a:ext uri="{FF2B5EF4-FFF2-40B4-BE49-F238E27FC236}">
                <a16:creationId xmlns:a16="http://schemas.microsoft.com/office/drawing/2014/main" id="{43A7F44A-64ED-451E-A0ED-42A5A926A567}"/>
              </a:ext>
            </a:extLst>
          </p:cNvPr>
          <p:cNvSpPr>
            <a:spLocks noGrp="1"/>
          </p:cNvSpPr>
          <p:nvPr>
            <p:ph type="body" idx="1"/>
          </p:nvPr>
        </p:nvSpPr>
        <p:spPr/>
        <p:txBody>
          <a:bodyPr/>
          <a:lstStyle/>
          <a:p>
            <a:pPr algn="just"/>
            <a:r>
              <a:rPr lang="en-US"/>
              <a:t>It is basically a function of JavaScript. </a:t>
            </a:r>
          </a:p>
          <a:p>
            <a:pPr algn="just"/>
            <a:r>
              <a:rPr lang="en-US"/>
              <a:t>It is similar to a regular function. </a:t>
            </a:r>
          </a:p>
          <a:p>
            <a:pPr algn="just"/>
            <a:r>
              <a:rPr lang="en-US"/>
              <a:t>The “use” at the beginning of the Custom Hook Name is required for React to understand that this is a custom Hook and also it will describe that this specific function follows the rules of Hooks. Moreover, developing custom Hooks will enable you for extracting component logic from within reusable functions.</a:t>
            </a:r>
          </a:p>
        </p:txBody>
      </p:sp>
      <p:sp>
        <p:nvSpPr>
          <p:cNvPr id="4" name="Slide Number Placeholder 3">
            <a:extLst>
              <a:ext uri="{FF2B5EF4-FFF2-40B4-BE49-F238E27FC236}">
                <a16:creationId xmlns:a16="http://schemas.microsoft.com/office/drawing/2014/main" id="{685115CF-6F0F-4A19-A149-F3910B246D27}"/>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22242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56B7-49D7-48B5-A15F-CED79EE843D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32B87BB-5787-48FC-850F-38408594AB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634253-4D6F-4739-8021-598096D17CAB}"/>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B83D1851-0D63-4F3F-A248-177D8E07664A}"/>
              </a:ext>
            </a:extLst>
          </p:cNvPr>
          <p:cNvPicPr>
            <a:picLocks noChangeAspect="1"/>
          </p:cNvPicPr>
          <p:nvPr/>
        </p:nvPicPr>
        <p:blipFill>
          <a:blip r:embed="rId2"/>
          <a:stretch>
            <a:fillRect/>
          </a:stretch>
        </p:blipFill>
        <p:spPr>
          <a:xfrm>
            <a:off x="1999484" y="-12175"/>
            <a:ext cx="7811194" cy="6858000"/>
          </a:xfrm>
          <a:prstGeom prst="rect">
            <a:avLst/>
          </a:prstGeom>
        </p:spPr>
      </p:pic>
    </p:spTree>
    <p:extLst>
      <p:ext uri="{BB962C8B-B14F-4D97-AF65-F5344CB8AC3E}">
        <p14:creationId xmlns:p14="http://schemas.microsoft.com/office/powerpoint/2010/main" val="396036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0AB5-922D-4ADC-88A6-1EA200EEDF33}"/>
              </a:ext>
            </a:extLst>
          </p:cNvPr>
          <p:cNvSpPr>
            <a:spLocks noGrp="1"/>
          </p:cNvSpPr>
          <p:nvPr>
            <p:ph type="title"/>
          </p:nvPr>
        </p:nvSpPr>
        <p:spPr/>
        <p:txBody>
          <a:bodyPr/>
          <a:lstStyle/>
          <a:p>
            <a:r>
              <a:rPr lang="en-US"/>
              <a:t>Differentiate React Hooks vs Classes</a:t>
            </a:r>
          </a:p>
        </p:txBody>
      </p:sp>
      <p:sp>
        <p:nvSpPr>
          <p:cNvPr id="4" name="Slide Number Placeholder 3">
            <a:extLst>
              <a:ext uri="{FF2B5EF4-FFF2-40B4-BE49-F238E27FC236}">
                <a16:creationId xmlns:a16="http://schemas.microsoft.com/office/drawing/2014/main" id="{7A47BB8D-0A58-4198-AE34-494647B7545D}"/>
              </a:ext>
            </a:extLst>
          </p:cNvPr>
          <p:cNvSpPr>
            <a:spLocks noGrp="1"/>
          </p:cNvSpPr>
          <p:nvPr>
            <p:ph type="sldNum" idx="12"/>
          </p:nvPr>
        </p:nvSpPr>
        <p:spPr/>
        <p:txBody>
          <a:bodyPr/>
          <a:lstStyle/>
          <a:p>
            <a:fld id="{00000000-1234-1234-1234-123412341234}" type="slidenum">
              <a:rPr lang="en-US" smtClean="0"/>
              <a:pPr/>
              <a:t>9</a:t>
            </a:fld>
            <a:endParaRPr lang="en-US"/>
          </a:p>
        </p:txBody>
      </p:sp>
      <p:graphicFrame>
        <p:nvGraphicFramePr>
          <p:cNvPr id="5" name="Table 4">
            <a:extLst>
              <a:ext uri="{FF2B5EF4-FFF2-40B4-BE49-F238E27FC236}">
                <a16:creationId xmlns:a16="http://schemas.microsoft.com/office/drawing/2014/main" id="{8AA17A37-15BA-4929-A1E1-944AC0DE0F89}"/>
              </a:ext>
            </a:extLst>
          </p:cNvPr>
          <p:cNvGraphicFramePr>
            <a:graphicFrameLocks noGrp="1"/>
          </p:cNvGraphicFramePr>
          <p:nvPr>
            <p:extLst>
              <p:ext uri="{D42A27DB-BD31-4B8C-83A1-F6EECF244321}">
                <p14:modId xmlns:p14="http://schemas.microsoft.com/office/powerpoint/2010/main" val="1272650650"/>
              </p:ext>
            </p:extLst>
          </p:nvPr>
        </p:nvGraphicFramePr>
        <p:xfrm>
          <a:off x="838200" y="1501933"/>
          <a:ext cx="10515600" cy="4978767"/>
        </p:xfrm>
        <a:graphic>
          <a:graphicData uri="http://schemas.openxmlformats.org/drawingml/2006/table">
            <a:tbl>
              <a:tblPr/>
              <a:tblGrid>
                <a:gridCol w="5257800">
                  <a:extLst>
                    <a:ext uri="{9D8B030D-6E8A-4147-A177-3AD203B41FA5}">
                      <a16:colId xmlns:a16="http://schemas.microsoft.com/office/drawing/2014/main" val="2286983897"/>
                    </a:ext>
                  </a:extLst>
                </a:gridCol>
                <a:gridCol w="5257800">
                  <a:extLst>
                    <a:ext uri="{9D8B030D-6E8A-4147-A177-3AD203B41FA5}">
                      <a16:colId xmlns:a16="http://schemas.microsoft.com/office/drawing/2014/main" val="3616473613"/>
                    </a:ext>
                  </a:extLst>
                </a:gridCol>
              </a:tblGrid>
              <a:tr h="530067">
                <a:tc>
                  <a:txBody>
                    <a:bodyPr/>
                    <a:lstStyle/>
                    <a:p>
                      <a:pPr algn="ctr" fontAlgn="ctr"/>
                      <a:r>
                        <a:rPr lang="en-US" sz="2000" b="1">
                          <a:solidFill>
                            <a:srgbClr val="002060"/>
                          </a:solidFill>
                          <a:effectLst/>
                          <a:latin typeface="Lato" panose="020F0502020204030203" pitchFamily="34" charset="0"/>
                        </a:rPr>
                        <a:t>React Hooks</a:t>
                      </a:r>
                    </a:p>
                  </a:txBody>
                  <a:tcPr anchor="ctr">
                    <a:lnL>
                      <a:noFill/>
                    </a:lnL>
                    <a:lnR>
                      <a:noFill/>
                    </a:lnR>
                    <a:lnT>
                      <a:noFill/>
                    </a:lnT>
                    <a:lnB>
                      <a:noFill/>
                    </a:lnB>
                    <a:solidFill>
                      <a:srgbClr val="CDD5E4"/>
                    </a:solidFill>
                  </a:tcPr>
                </a:tc>
                <a:tc>
                  <a:txBody>
                    <a:bodyPr/>
                    <a:lstStyle/>
                    <a:p>
                      <a:pPr algn="ctr" fontAlgn="ctr"/>
                      <a:r>
                        <a:rPr lang="en-US" sz="2000" b="1">
                          <a:solidFill>
                            <a:srgbClr val="002060"/>
                          </a:solidFill>
                          <a:effectLst/>
                          <a:latin typeface="Lato" panose="020F0502020204030203" pitchFamily="34" charset="0"/>
                        </a:rPr>
                        <a:t>Classes</a:t>
                      </a:r>
                    </a:p>
                  </a:txBody>
                  <a:tcPr anchor="ctr">
                    <a:lnL>
                      <a:noFill/>
                    </a:lnL>
                    <a:lnR>
                      <a:noFill/>
                    </a:lnR>
                    <a:lnT>
                      <a:noFill/>
                    </a:lnT>
                    <a:lnB>
                      <a:noFill/>
                    </a:lnB>
                    <a:solidFill>
                      <a:srgbClr val="CDD5E4"/>
                    </a:solidFill>
                  </a:tcPr>
                </a:tc>
                <a:extLst>
                  <a:ext uri="{0D108BD9-81ED-4DB2-BD59-A6C34878D82A}">
                    <a16:rowId xmlns:a16="http://schemas.microsoft.com/office/drawing/2014/main" val="4251242661"/>
                  </a:ext>
                </a:extLst>
              </a:tr>
              <a:tr h="530067">
                <a:tc>
                  <a:txBody>
                    <a:bodyPr/>
                    <a:lstStyle/>
                    <a:p>
                      <a:pPr algn="l"/>
                      <a:r>
                        <a:rPr lang="en-US" sz="2000">
                          <a:effectLst/>
                          <a:latin typeface="Lato" panose="020F0502020204030203" pitchFamily="34" charset="0"/>
                        </a:rPr>
                        <a:t>It is used in functional components of React.</a:t>
                      </a:r>
                    </a:p>
                  </a:txBody>
                  <a:tcPr anchor="ctr">
                    <a:lnL>
                      <a:noFill/>
                    </a:lnL>
                    <a:lnR>
                      <a:noFill/>
                    </a:lnR>
                    <a:lnT>
                      <a:noFill/>
                    </a:lnT>
                    <a:lnB>
                      <a:noFill/>
                    </a:lnB>
                    <a:solidFill>
                      <a:srgbClr val="F2F6FD"/>
                    </a:solidFill>
                  </a:tcPr>
                </a:tc>
                <a:tc>
                  <a:txBody>
                    <a:bodyPr/>
                    <a:lstStyle/>
                    <a:p>
                      <a:pPr algn="l"/>
                      <a:r>
                        <a:rPr lang="en-US" sz="2000">
                          <a:effectLst/>
                          <a:latin typeface="Lato" panose="020F0502020204030203" pitchFamily="34" charset="0"/>
                        </a:rPr>
                        <a:t>It is used in class-based components of React.</a:t>
                      </a:r>
                    </a:p>
                  </a:txBody>
                  <a:tcPr anchor="ctr">
                    <a:lnL>
                      <a:noFill/>
                    </a:lnL>
                    <a:lnR>
                      <a:noFill/>
                    </a:lnR>
                    <a:lnT>
                      <a:noFill/>
                    </a:lnT>
                    <a:lnB>
                      <a:noFill/>
                    </a:lnB>
                    <a:solidFill>
                      <a:srgbClr val="F2F6FD"/>
                    </a:solidFill>
                  </a:tcPr>
                </a:tc>
                <a:extLst>
                  <a:ext uri="{0D108BD9-81ED-4DB2-BD59-A6C34878D82A}">
                    <a16:rowId xmlns:a16="http://schemas.microsoft.com/office/drawing/2014/main" val="3405930226"/>
                  </a:ext>
                </a:extLst>
              </a:tr>
              <a:tr h="901113">
                <a:tc>
                  <a:txBody>
                    <a:bodyPr/>
                    <a:lstStyle/>
                    <a:p>
                      <a:pPr algn="l"/>
                      <a:r>
                        <a:rPr lang="en-US" sz="2000">
                          <a:effectLst/>
                          <a:latin typeface="Lato" panose="020F0502020204030203" pitchFamily="34" charset="0"/>
                        </a:rPr>
                        <a:t>It will not require a declaration of any kind of constructor.</a:t>
                      </a:r>
                    </a:p>
                  </a:txBody>
                  <a:tcPr anchor="ctr">
                    <a:lnL>
                      <a:noFill/>
                    </a:lnL>
                    <a:lnR>
                      <a:noFill/>
                    </a:lnR>
                    <a:lnT>
                      <a:noFill/>
                    </a:lnT>
                    <a:lnB>
                      <a:noFill/>
                    </a:lnB>
                    <a:solidFill>
                      <a:srgbClr val="E4EEFF"/>
                    </a:solidFill>
                  </a:tcPr>
                </a:tc>
                <a:tc>
                  <a:txBody>
                    <a:bodyPr/>
                    <a:lstStyle/>
                    <a:p>
                      <a:pPr algn="l"/>
                      <a:r>
                        <a:rPr lang="en-US" sz="2000">
                          <a:effectLst/>
                          <a:latin typeface="Lato" panose="020F0502020204030203" pitchFamily="34" charset="0"/>
                        </a:rPr>
                        <a:t>It is necessary to declare the constructor inside the class component.</a:t>
                      </a:r>
                    </a:p>
                  </a:txBody>
                  <a:tcPr anchor="ctr">
                    <a:lnL>
                      <a:noFill/>
                    </a:lnL>
                    <a:lnR>
                      <a:noFill/>
                    </a:lnR>
                    <a:lnT>
                      <a:noFill/>
                    </a:lnT>
                    <a:lnB>
                      <a:noFill/>
                    </a:lnB>
                    <a:solidFill>
                      <a:srgbClr val="E4EEFF"/>
                    </a:solidFill>
                  </a:tcPr>
                </a:tc>
                <a:extLst>
                  <a:ext uri="{0D108BD9-81ED-4DB2-BD59-A6C34878D82A}">
                    <a16:rowId xmlns:a16="http://schemas.microsoft.com/office/drawing/2014/main" val="3018563488"/>
                  </a:ext>
                </a:extLst>
              </a:tr>
              <a:tr h="901113">
                <a:tc>
                  <a:txBody>
                    <a:bodyPr/>
                    <a:lstStyle/>
                    <a:p>
                      <a:pPr algn="l"/>
                      <a:r>
                        <a:rPr lang="en-US" sz="2000">
                          <a:effectLst/>
                          <a:latin typeface="Lato" panose="020F0502020204030203" pitchFamily="34" charset="0"/>
                        </a:rPr>
                        <a:t>It does not require the use of this keyword in state declaration or modification.</a:t>
                      </a:r>
                    </a:p>
                  </a:txBody>
                  <a:tcPr anchor="ctr">
                    <a:lnL>
                      <a:noFill/>
                    </a:lnL>
                    <a:lnR>
                      <a:noFill/>
                    </a:lnR>
                    <a:lnT>
                      <a:noFill/>
                    </a:lnT>
                    <a:lnB>
                      <a:noFill/>
                    </a:lnB>
                    <a:solidFill>
                      <a:srgbClr val="F2F6FD"/>
                    </a:solidFill>
                  </a:tcPr>
                </a:tc>
                <a:tc>
                  <a:txBody>
                    <a:bodyPr/>
                    <a:lstStyle/>
                    <a:p>
                      <a:pPr algn="l"/>
                      <a:r>
                        <a:rPr lang="en-US" sz="2000">
                          <a:effectLst/>
                          <a:latin typeface="Lato" panose="020F0502020204030203" pitchFamily="34" charset="0"/>
                        </a:rPr>
                        <a:t>Keyword this will be used in state declaration (this.state) and in modification (this.setState()).</a:t>
                      </a:r>
                    </a:p>
                  </a:txBody>
                  <a:tcPr anchor="ctr">
                    <a:lnL>
                      <a:noFill/>
                    </a:lnL>
                    <a:lnR>
                      <a:noFill/>
                    </a:lnR>
                    <a:lnT>
                      <a:noFill/>
                    </a:lnT>
                    <a:lnB>
                      <a:noFill/>
                    </a:lnB>
                    <a:solidFill>
                      <a:srgbClr val="F2F6FD"/>
                    </a:solidFill>
                  </a:tcPr>
                </a:tc>
                <a:extLst>
                  <a:ext uri="{0D108BD9-81ED-4DB2-BD59-A6C34878D82A}">
                    <a16:rowId xmlns:a16="http://schemas.microsoft.com/office/drawing/2014/main" val="2391899300"/>
                  </a:ext>
                </a:extLst>
              </a:tr>
              <a:tr h="901113">
                <a:tc>
                  <a:txBody>
                    <a:bodyPr/>
                    <a:lstStyle/>
                    <a:p>
                      <a:pPr algn="l"/>
                      <a:r>
                        <a:rPr lang="en-US" sz="2000">
                          <a:effectLst/>
                          <a:latin typeface="Lato" panose="020F0502020204030203" pitchFamily="34" charset="0"/>
                        </a:rPr>
                        <a:t>It is easier to use because of the useState functionality.</a:t>
                      </a:r>
                    </a:p>
                  </a:txBody>
                  <a:tcPr anchor="ctr">
                    <a:lnL>
                      <a:noFill/>
                    </a:lnL>
                    <a:lnR>
                      <a:noFill/>
                    </a:lnR>
                    <a:lnT>
                      <a:noFill/>
                    </a:lnT>
                    <a:lnB>
                      <a:noFill/>
                    </a:lnB>
                    <a:solidFill>
                      <a:srgbClr val="E4EEFF"/>
                    </a:solidFill>
                  </a:tcPr>
                </a:tc>
                <a:tc>
                  <a:txBody>
                    <a:bodyPr/>
                    <a:lstStyle/>
                    <a:p>
                      <a:pPr algn="l"/>
                      <a:r>
                        <a:rPr lang="en-US" sz="2000">
                          <a:effectLst/>
                          <a:latin typeface="Lato" panose="020F0502020204030203" pitchFamily="34" charset="0"/>
                        </a:rPr>
                        <a:t>No specific function is available for helping us to access the state and its corresponding setState variable.</a:t>
                      </a:r>
                    </a:p>
                  </a:txBody>
                  <a:tcPr anchor="ctr">
                    <a:lnL>
                      <a:noFill/>
                    </a:lnL>
                    <a:lnR>
                      <a:noFill/>
                    </a:lnR>
                    <a:lnT>
                      <a:noFill/>
                    </a:lnT>
                    <a:lnB>
                      <a:noFill/>
                    </a:lnB>
                    <a:solidFill>
                      <a:srgbClr val="E4EEFF"/>
                    </a:solidFill>
                  </a:tcPr>
                </a:tc>
                <a:extLst>
                  <a:ext uri="{0D108BD9-81ED-4DB2-BD59-A6C34878D82A}">
                    <a16:rowId xmlns:a16="http://schemas.microsoft.com/office/drawing/2014/main" val="3193380886"/>
                  </a:ext>
                </a:extLst>
              </a:tr>
              <a:tr h="901113">
                <a:tc>
                  <a:txBody>
                    <a:bodyPr/>
                    <a:lstStyle/>
                    <a:p>
                      <a:pPr algn="l"/>
                      <a:r>
                        <a:rPr lang="en-US" sz="2000">
                          <a:effectLst/>
                          <a:latin typeface="Lato" panose="020F0502020204030203" pitchFamily="34" charset="0"/>
                        </a:rPr>
                        <a:t>React Hooks can be helpful in implementing Redux and context API.</a:t>
                      </a:r>
                    </a:p>
                  </a:txBody>
                  <a:tcPr anchor="ctr">
                    <a:lnL>
                      <a:noFill/>
                    </a:lnL>
                    <a:lnR>
                      <a:noFill/>
                    </a:lnR>
                    <a:lnT>
                      <a:noFill/>
                    </a:lnT>
                    <a:lnB>
                      <a:noFill/>
                    </a:lnB>
                    <a:solidFill>
                      <a:srgbClr val="F2F6FD"/>
                    </a:solidFill>
                  </a:tcPr>
                </a:tc>
                <a:tc>
                  <a:txBody>
                    <a:bodyPr/>
                    <a:lstStyle/>
                    <a:p>
                      <a:pPr algn="l"/>
                      <a:r>
                        <a:rPr lang="en-US" sz="2000">
                          <a:effectLst/>
                          <a:latin typeface="Lato" panose="020F0502020204030203" pitchFamily="34" charset="0"/>
                        </a:rPr>
                        <a:t>Because of the long setup of state declarations, class states are generally not preferred.</a:t>
                      </a:r>
                    </a:p>
                  </a:txBody>
                  <a:tcPr anchor="ctr">
                    <a:lnL>
                      <a:noFill/>
                    </a:lnL>
                    <a:lnR>
                      <a:noFill/>
                    </a:lnR>
                    <a:lnT>
                      <a:noFill/>
                    </a:lnT>
                    <a:lnB>
                      <a:noFill/>
                    </a:lnB>
                    <a:solidFill>
                      <a:srgbClr val="F2F6FD"/>
                    </a:solidFill>
                  </a:tcPr>
                </a:tc>
                <a:extLst>
                  <a:ext uri="{0D108BD9-81ED-4DB2-BD59-A6C34878D82A}">
                    <a16:rowId xmlns:a16="http://schemas.microsoft.com/office/drawing/2014/main" val="2255010814"/>
                  </a:ext>
                </a:extLst>
              </a:tr>
            </a:tbl>
          </a:graphicData>
        </a:graphic>
      </p:graphicFrame>
    </p:spTree>
    <p:extLst>
      <p:ext uri="{BB962C8B-B14F-4D97-AF65-F5344CB8AC3E}">
        <p14:creationId xmlns:p14="http://schemas.microsoft.com/office/powerpoint/2010/main" val="2530207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5233</TotalTime>
  <Words>2375</Words>
  <Application>Microsoft Office PowerPoint</Application>
  <PresentationFormat>Widescreen</PresentationFormat>
  <Paragraphs>250</Paragraphs>
  <Slides>45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Lato</vt:lpstr>
      <vt:lpstr>Noto Sans Symbols</vt:lpstr>
      <vt:lpstr>Office Theme</vt:lpstr>
      <vt:lpstr>Introducing Hooks</vt:lpstr>
      <vt:lpstr>Objectives </vt:lpstr>
      <vt:lpstr>What are Hooks?</vt:lpstr>
      <vt:lpstr>Rules of Hooks</vt:lpstr>
      <vt:lpstr>Built-in Hooks</vt:lpstr>
      <vt:lpstr>Built-in Hooks – cont’d</vt:lpstr>
      <vt:lpstr>Custom Hooks</vt:lpstr>
      <vt:lpstr>PowerPoint Presentation</vt:lpstr>
      <vt:lpstr>Differentiate React Hooks vs Classes</vt:lpstr>
      <vt:lpstr>Maintaining state using Hooks</vt:lpstr>
      <vt:lpstr>Maintaining state using Hooks – cont’d</vt:lpstr>
      <vt:lpstr>Maintaining state using Hooks – cont’d</vt:lpstr>
      <vt:lpstr>Maintaining state using Hooks – cont’d</vt:lpstr>
      <vt:lpstr>PowerPoint Presentation</vt:lpstr>
      <vt:lpstr>Performing initialization and cleanup actions</vt:lpstr>
      <vt:lpstr>Performing initialization and cleanup actions – cont’d</vt:lpstr>
      <vt:lpstr>Performing initialization and cleanup actions – cont’d</vt:lpstr>
      <vt:lpstr>Performing initialization and cleanup actions – cont’d</vt:lpstr>
      <vt:lpstr>Performing initialization and cleanup actions – cont’d</vt:lpstr>
      <vt:lpstr>Performing initialization and cleanup actions – cont’d</vt:lpstr>
      <vt:lpstr>Performing initialization and cleanup actions – cont’d</vt:lpstr>
      <vt:lpstr>PowerPoint Presentation</vt:lpstr>
      <vt:lpstr>PowerPoint Presentation</vt:lpstr>
      <vt:lpstr>Lifecycle</vt:lpstr>
      <vt:lpstr>The lifecycle of an Effect</vt:lpstr>
      <vt:lpstr>The lifecycle of an Effect – cont’d</vt:lpstr>
      <vt:lpstr>Thinking from the Effect’s perspective</vt:lpstr>
      <vt:lpstr>Always focus on a single start/stop cycle at a time</vt:lpstr>
      <vt:lpstr>Sharing data using context Hooks</vt:lpstr>
      <vt:lpstr>Sharing data using context Hooks – cont’d</vt:lpstr>
      <vt:lpstr>Sharing data using context Hooks – cont’d</vt:lpstr>
      <vt:lpstr>Sharing fetched data</vt:lpstr>
      <vt:lpstr>Sharing data using context Hooks – cont’d</vt:lpstr>
      <vt:lpstr>Sharing data using context Hooks – cont’d</vt:lpstr>
      <vt:lpstr>Updating stateful context data</vt:lpstr>
      <vt:lpstr>PowerPoint Presentation</vt:lpstr>
      <vt:lpstr>Using reducer Hooks to scale state management</vt:lpstr>
      <vt:lpstr>Using reducer Hooks to scale state management – cont’d</vt:lpstr>
      <vt:lpstr>Using reducer Hooks to scale state management – cont’d</vt:lpstr>
      <vt:lpstr>Using reducer Hooks to scale state management – cont’d</vt:lpstr>
      <vt:lpstr>Using reducer Hooks to scale state management – cont’d</vt:lpstr>
      <vt:lpstr>Using reducer Hooks to scale state management – cont’d</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283</cp:revision>
  <dcterms:created xsi:type="dcterms:W3CDTF">2021-01-25T08:25:31Z</dcterms:created>
  <dcterms:modified xsi:type="dcterms:W3CDTF">2023-12-05T04:01:48Z</dcterms:modified>
</cp:coreProperties>
</file>