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310" r:id="rId4"/>
    <p:sldId id="311" r:id="rId5"/>
    <p:sldId id="312" r:id="rId6"/>
    <p:sldId id="313" r:id="rId7"/>
    <p:sldId id="30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5" r:id="rId17"/>
    <p:sldId id="326" r:id="rId18"/>
    <p:sldId id="327" r:id="rId19"/>
    <p:sldId id="322" r:id="rId20"/>
    <p:sldId id="323" r:id="rId21"/>
    <p:sldId id="324" r:id="rId22"/>
    <p:sldId id="329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93910" autoAdjust="0"/>
  </p:normalViewPr>
  <p:slideViewPr>
    <p:cSldViewPr snapToGrid="0" snapToObjects="1">
      <p:cViewPr>
        <p:scale>
          <a:sx n="66" d="100"/>
          <a:sy n="66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2/11/2024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2/11/2024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5590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806" y="1589649"/>
            <a:ext cx="8015844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Basic Authentication  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1D9A5-D415-9833-D594-EB842BA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DDE71-196D-FF57-A287-78E175FE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540D4-F41B-1051-0E91-F0A248D3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REST API and test on Browser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F5A95-FF35-98E8-24F1-79C9343F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changes and start the server. Access the server from a browser by opening an incognito window and see the result.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F6793-5CDC-5DB3-E198-E1B0E3B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121572"/>
            <a:ext cx="5346998" cy="2944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70254-7E97-0986-923C-D2D81996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23" y="3825765"/>
            <a:ext cx="4284577" cy="14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1D9A5-D415-9833-D594-EB842BA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DDE71-196D-FF57-A287-78E175FE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540D4-F41B-1051-0E91-F0A248D3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REST API and test on Browser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F5A95-FF35-98E8-24F1-79C9343F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accepted: User Name = “admin”, Password=“password”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C57EC-A786-B5D3-6C1F-156DB75E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88" y="2221192"/>
            <a:ext cx="6908425" cy="4194076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50859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 dirty="0">
                <a:solidFill>
                  <a:schemeClr val="bg1"/>
                </a:solidFill>
              </a:rPr>
              <a:t>Cookies, Tea and err ... Express Sessions</a:t>
            </a:r>
          </a:p>
        </p:txBody>
      </p:sp>
    </p:spTree>
    <p:extLst>
      <p:ext uri="{BB962C8B-B14F-4D97-AF65-F5344CB8AC3E}">
        <p14:creationId xmlns:p14="http://schemas.microsoft.com/office/powerpoint/2010/main" val="36708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C78EE-1676-FD38-52B5-7B348A0E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DBEE6-4234-1025-269A-26D636E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2CF4A-9B4D-7DAF-72A4-BA0F240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Cookies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ADBD57-8874-A831-7495-CEF87F5F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Small piece of data sent from a web server and stored on the client side </a:t>
            </a:r>
          </a:p>
          <a:p>
            <a:r>
              <a:rPr lang="en-US" sz="2500" dirty="0"/>
              <a:t>Each subsequent request from the client side should include the cookie in the request header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C5EE4-C2E9-428C-7B20-C18C153111E8}"/>
              </a:ext>
            </a:extLst>
          </p:cNvPr>
          <p:cNvCxnSpPr>
            <a:cxnSpLocks/>
          </p:cNvCxnSpPr>
          <p:nvPr/>
        </p:nvCxnSpPr>
        <p:spPr>
          <a:xfrm>
            <a:off x="2354318" y="3951890"/>
            <a:ext cx="0" cy="23332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48284-E285-5C42-D34E-F33F4BCD6BF6}"/>
              </a:ext>
            </a:extLst>
          </p:cNvPr>
          <p:cNvCxnSpPr>
            <a:cxnSpLocks/>
          </p:cNvCxnSpPr>
          <p:nvPr/>
        </p:nvCxnSpPr>
        <p:spPr>
          <a:xfrm>
            <a:off x="9243848" y="3783726"/>
            <a:ext cx="5255" cy="250146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BFE2B5-4422-E00D-75B5-6BB410895FF2}"/>
              </a:ext>
            </a:extLst>
          </p:cNvPr>
          <p:cNvCxnSpPr>
            <a:cxnSpLocks/>
          </p:cNvCxnSpPr>
          <p:nvPr/>
        </p:nvCxnSpPr>
        <p:spPr>
          <a:xfrm>
            <a:off x="2467302" y="5187286"/>
            <a:ext cx="6663561" cy="3726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644449-A0EB-7B8A-C990-7B34EF625545}"/>
              </a:ext>
            </a:extLst>
          </p:cNvPr>
          <p:cNvCxnSpPr>
            <a:cxnSpLocks/>
          </p:cNvCxnSpPr>
          <p:nvPr/>
        </p:nvCxnSpPr>
        <p:spPr>
          <a:xfrm flipV="1">
            <a:off x="2467303" y="4667857"/>
            <a:ext cx="6663560" cy="3298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AE2639-2F47-0CD7-91B2-F641027E315C}"/>
              </a:ext>
            </a:extLst>
          </p:cNvPr>
          <p:cNvSpPr txBox="1"/>
          <p:nvPr/>
        </p:nvSpPr>
        <p:spPr>
          <a:xfrm>
            <a:off x="1836682" y="3428674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Client 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5589D-24A3-A7D0-9CED-BC0845F89A48}"/>
              </a:ext>
            </a:extLst>
          </p:cNvPr>
          <p:cNvSpPr txBox="1"/>
          <p:nvPr/>
        </p:nvSpPr>
        <p:spPr>
          <a:xfrm>
            <a:off x="8720959" y="3260506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Server 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D3C98-BE4E-9222-41E9-25538B826403}"/>
              </a:ext>
            </a:extLst>
          </p:cNvPr>
          <p:cNvSpPr txBox="1"/>
          <p:nvPr/>
        </p:nvSpPr>
        <p:spPr>
          <a:xfrm>
            <a:off x="4080647" y="3871294"/>
            <a:ext cx="45299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</a:rPr>
              <a:t>HTTP/1.1 401 Unauthorized </a:t>
            </a:r>
            <a:endParaRPr lang="en-US" sz="2300" dirty="0"/>
          </a:p>
          <a:p>
            <a:r>
              <a:rPr lang="en-US" sz="2300" dirty="0">
                <a:effectLst/>
                <a:latin typeface="Calibri" panose="020F0502020204030204" pitchFamily="34" charset="0"/>
              </a:rPr>
              <a:t>Set-Cookie: xxx… 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CFE9B-0BDA-24BD-137B-DE94FC4F144A}"/>
              </a:ext>
            </a:extLst>
          </p:cNvPr>
          <p:cNvSpPr txBox="1"/>
          <p:nvPr/>
        </p:nvSpPr>
        <p:spPr>
          <a:xfrm>
            <a:off x="4104291" y="5465427"/>
            <a:ext cx="5612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GET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index.html</a:t>
            </a:r>
            <a:r>
              <a:rPr lang="en-US" sz="1800" dirty="0">
                <a:effectLst/>
                <a:latin typeface="Calibri" panose="020F0502020204030204" pitchFamily="34" charset="0"/>
              </a:rPr>
              <a:t> HTTP/1.1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Cookie: xxx…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Host: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www.</a:t>
            </a:r>
            <a:r>
              <a:rPr lang="en-US" dirty="0" err="1">
                <a:latin typeface="Calibri" panose="020F0502020204030204" pitchFamily="34" charset="0"/>
              </a:rPr>
              <a:t>fpt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.edu.vn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35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50B9-28E6-87B0-3C1C-89EA8FC8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32C72-1324-3731-241A-A78747B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358EE1-232F-9A6D-FCF4-C0D20A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Cookies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682F9-651F-FAF0-0EC8-02EB0FEB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Server can set a cookie as follows in any of the middleware: 	</a:t>
            </a:r>
            <a:r>
              <a:rPr lang="en-US" b="1" dirty="0" err="1"/>
              <a:t>res.cookie</a:t>
            </a:r>
            <a:r>
              <a:rPr lang="en-US" b="1" dirty="0"/>
              <a:t>(</a:t>
            </a:r>
            <a:r>
              <a:rPr lang="en-US" b="1" dirty="0" err="1"/>
              <a:t>name,value,options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Cookies are parsed in Express server using the cookie-parser middleware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cookieParser</a:t>
            </a:r>
            <a:r>
              <a:rPr lang="en-US" b="1" dirty="0"/>
              <a:t> = require(‘cookie-parser’);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cookieParser</a:t>
            </a:r>
            <a:r>
              <a:rPr lang="en-US" b="1" dirty="0"/>
              <a:t>()); </a:t>
            </a:r>
          </a:p>
          <a:p>
            <a:r>
              <a:rPr lang="en-US" dirty="0"/>
              <a:t>Cookie-parser parses incoming cookies and attaches them to request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req.cookies.name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90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0C23B-C16A-7E10-A957-E8541CE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C7459-D711-710E-718C-2339A6F1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19A22-08D3-9F3A-532A-5122EBF3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Signed Cookies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E0AF0-4D60-4C14-EAB8-10238AF6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cookie: signed with a secret key on the server side </a:t>
            </a:r>
          </a:p>
          <a:p>
            <a:pPr lvl="1"/>
            <a:r>
              <a:rPr lang="en-US" sz="2800" dirty="0"/>
              <a:t>Digital signature with key-hash message authentication code (verifiable) </a:t>
            </a:r>
          </a:p>
          <a:p>
            <a:r>
              <a:rPr lang="en-US" dirty="0"/>
              <a:t>Cookie parser supports signed cookies: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cookieParser</a:t>
            </a:r>
            <a:r>
              <a:rPr lang="en-US" b="1" dirty="0"/>
              <a:t> = require(‘cookie-parser’); 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cookieParser</a:t>
            </a:r>
            <a:r>
              <a:rPr lang="en-US" b="1" dirty="0"/>
              <a:t>(‘secret key’)); </a:t>
            </a:r>
          </a:p>
          <a:p>
            <a:r>
              <a:rPr lang="en-US" dirty="0"/>
              <a:t>Parsed signed cookies made available as: 	</a:t>
            </a:r>
            <a:r>
              <a:rPr lang="en-US" b="1" dirty="0" err="1"/>
              <a:t>req.signedCookies.name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57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Set up your Express application to send signed cookies. </a:t>
            </a:r>
          </a:p>
        </p:txBody>
      </p:sp>
    </p:spTree>
    <p:extLst>
      <p:ext uri="{BB962C8B-B14F-4D97-AF65-F5344CB8AC3E}">
        <p14:creationId xmlns:p14="http://schemas.microsoft.com/office/powerpoint/2010/main" val="1501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EC45B-F30D-10D4-8BE2-98C3107C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A245B-D6DA-2836-F083-03116CE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B909-D5C5-0F8A-BC38-9A60BBBA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cookie-parser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4B06A-8BB8-4DF0-4FF3-7A56078F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cookie-parser</a:t>
            </a:r>
            <a:r>
              <a:rPr lang="en-US" dirty="0"/>
              <a:t> Express middleware is already included in the Express REST API application. If you need to add Cookie parser middleware then you can install the NPM module as follows: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3FCBE-8E95-2519-57EF-4AA47DE8257D}"/>
              </a:ext>
            </a:extLst>
          </p:cNvPr>
          <p:cNvSpPr txBox="1"/>
          <p:nvPr/>
        </p:nvSpPr>
        <p:spPr>
          <a:xfrm>
            <a:off x="838199" y="3429000"/>
            <a:ext cx="8085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cookie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-parser</a:t>
            </a:r>
            <a:endParaRPr lang="en-VN" sz="2800" b="1" dirty="0"/>
          </a:p>
        </p:txBody>
      </p:sp>
    </p:spTree>
    <p:extLst>
      <p:ext uri="{BB962C8B-B14F-4D97-AF65-F5344CB8AC3E}">
        <p14:creationId xmlns:p14="http://schemas.microsoft.com/office/powerpoint/2010/main" val="415862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CA25-A909-22F6-2982-6C2E3BD2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06FD0-27A8-4F95-E7B9-6975AC5F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47EF2-0442-86D2-4995-9696D965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2182"/>
            <a:ext cx="12192000" cy="715963"/>
          </a:xfrm>
        </p:spPr>
        <p:txBody>
          <a:bodyPr/>
          <a:lstStyle/>
          <a:p>
            <a:pPr algn="ctr"/>
            <a:r>
              <a:rPr lang="en-VN" dirty="0">
                <a:solidFill>
                  <a:srgbClr val="002060"/>
                </a:solidFill>
              </a:rPr>
              <a:t>Exercise - </a:t>
            </a:r>
            <a:r>
              <a:rPr lang="en-US" dirty="0">
                <a:solidFill>
                  <a:srgbClr val="002060"/>
                </a:solidFill>
              </a:rPr>
              <a:t>Using Cookies </a:t>
            </a:r>
            <a:endParaRPr lang="en-V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7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9A086-0714-42D8-72BB-AF40CDDE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56571-7139-00EB-5E07-D9C22F9D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51934B-7AB9-8C50-FD3A-67ABC350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Sessions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0C9FC-95F4-4155-43D6-693D7C87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to track user sessions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Combination of cookie with session id and server-side storage of information indexed by session id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Session information: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Stored by default in-memory (wiped out when server restarts)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Stored in permanent store on server side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Distributed session store if using multiple replicated servers </a:t>
            </a:r>
          </a:p>
        </p:txBody>
      </p:sp>
    </p:spTree>
    <p:extLst>
      <p:ext uri="{BB962C8B-B14F-4D97-AF65-F5344CB8AC3E}">
        <p14:creationId xmlns:p14="http://schemas.microsoft.com/office/powerpoint/2010/main" val="351025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Understood the basics of user authentication</a:t>
            </a:r>
            <a:endParaRPr lang="en-VN" dirty="0">
              <a:solidFill>
                <a:srgbClr val="1F1F1F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Used basic authentication support to authenticate users</a:t>
            </a:r>
          </a:p>
          <a:p>
            <a:pPr>
              <a:lnSpc>
                <a:spcPct val="150000"/>
              </a:lnSpc>
            </a:pPr>
            <a:r>
              <a:rPr lang="en-US" dirty="0"/>
              <a:t>Set up the Express application to use cookies</a:t>
            </a:r>
          </a:p>
          <a:p>
            <a:pPr>
              <a:lnSpc>
                <a:spcPct val="150000"/>
              </a:lnSpc>
            </a:pPr>
            <a:r>
              <a:rPr lang="en-US" dirty="0"/>
              <a:t>Set up the Express server to use express-session to track authenticated users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FA12B-ED2A-8B99-CAF2-67B54ED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62ACC-CC84-82D3-BFE4-651CAF6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4F45D-AC65-7CBE-A7A1-73AA798E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express-session Middleware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F09D1-655D-DF5F-9A8D-8BFF3883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>
                <a:effectLst/>
                <a:latin typeface="Calibri" panose="020F0502020204030204" pitchFamily="34" charset="0"/>
              </a:rPr>
              <a:t>var session = require('express-session');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var 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FileStore</a:t>
            </a:r>
            <a:r>
              <a:rPr lang="en-US" sz="2500" dirty="0">
                <a:effectLst/>
                <a:latin typeface="Calibri" panose="020F0502020204030204" pitchFamily="34" charset="0"/>
              </a:rPr>
              <a:t> = require('session-file-store')(session); </a:t>
            </a:r>
            <a:endParaRPr lang="en-US" sz="2500" dirty="0"/>
          </a:p>
          <a:p>
            <a:pPr marL="0" indent="0">
              <a:buNone/>
            </a:pPr>
            <a:r>
              <a:rPr lang="en-US" sz="2500" dirty="0" err="1">
                <a:effectLst/>
                <a:latin typeface="Calibri" panose="020F0502020204030204" pitchFamily="34" charset="0"/>
              </a:rPr>
              <a:t>app.use</a:t>
            </a:r>
            <a:r>
              <a:rPr lang="en-US" sz="2500" dirty="0">
                <a:effectLst/>
                <a:latin typeface="Calibri" panose="020F0502020204030204" pitchFamily="34" charset="0"/>
              </a:rPr>
              <a:t>(session({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name: 'session-id’,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secret: '12345-67890-09876-54321’, </a:t>
            </a:r>
          </a:p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</a:rPr>
              <a:t>	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saveUninitialized</a:t>
            </a:r>
            <a:r>
              <a:rPr lang="en-US" sz="2500" dirty="0">
                <a:effectLst/>
                <a:latin typeface="Calibri" panose="020F0502020204030204" pitchFamily="34" charset="0"/>
              </a:rPr>
              <a:t>: false,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resave: false,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store: new 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FileStore</a:t>
            </a:r>
            <a:r>
              <a:rPr lang="en-US" sz="2500" dirty="0">
                <a:effectLst/>
                <a:latin typeface="Calibri" panose="020F0502020204030204" pitchFamily="34" charset="0"/>
              </a:rPr>
              <a:t>() </a:t>
            </a:r>
            <a:endParaRPr lang="en-US" sz="2500" dirty="0"/>
          </a:p>
          <a:p>
            <a:pPr marL="0" indent="0">
              <a:buNone/>
            </a:pPr>
            <a:r>
              <a:rPr lang="en-US" sz="2500" dirty="0">
                <a:effectLst/>
                <a:latin typeface="Calibri" panose="020F0502020204030204" pitchFamily="34" charset="0"/>
              </a:rPr>
              <a:t>})); </a:t>
            </a:r>
            <a:endParaRPr lang="en-US" sz="2500" dirty="0"/>
          </a:p>
          <a:p>
            <a:r>
              <a:rPr lang="en-US" sz="2500" dirty="0">
                <a:effectLst/>
                <a:latin typeface="Calibri" panose="020F0502020204030204" pitchFamily="34" charset="0"/>
              </a:rPr>
              <a:t>Express session information available as: </a:t>
            </a:r>
          </a:p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</a:rPr>
              <a:t>	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req.session</a:t>
            </a:r>
            <a:r>
              <a:rPr lang="en-US" sz="2500" dirty="0">
                <a:effectLst/>
                <a:latin typeface="Calibri" panose="020F0502020204030204" pitchFamily="34" charset="0"/>
              </a:rPr>
              <a:t> </a:t>
            </a:r>
            <a:endParaRPr lang="en-US" sz="2500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6824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669BE-A263-2309-92A7-BB32AEA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592F8-292E-5F50-5BCC-9880D3C7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E1844-13B6-7862-0FA8-226666B1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Session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EE722-B08A-E1F5-1F01-728EE57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300" dirty="0"/>
              <a:t>Different properties of the sessions options object: </a:t>
            </a:r>
          </a:p>
          <a:p>
            <a:pPr lvl="1"/>
            <a:r>
              <a:rPr lang="en-US" sz="4200" b="1" dirty="0"/>
              <a:t>cookie</a:t>
            </a:r>
            <a:r>
              <a:rPr lang="en-US" sz="4200" dirty="0"/>
              <a:t>: Options object for the session ID cookie. The default value is { path: '/', </a:t>
            </a:r>
            <a:r>
              <a:rPr lang="en-US" sz="4200" dirty="0" err="1"/>
              <a:t>httpOnly</a:t>
            </a:r>
            <a:r>
              <a:rPr lang="en-US" sz="4200" dirty="0"/>
              <a:t>: true, secure: false, </a:t>
            </a:r>
            <a:r>
              <a:rPr lang="en-US" sz="4200" dirty="0" err="1"/>
              <a:t>maxAge</a:t>
            </a:r>
            <a:r>
              <a:rPr lang="en-US" sz="4200" dirty="0"/>
              <a:t>: null }. </a:t>
            </a:r>
          </a:p>
          <a:p>
            <a:pPr lvl="1"/>
            <a:r>
              <a:rPr lang="en-US" sz="4200" b="1" dirty="0" err="1"/>
              <a:t>genid</a:t>
            </a:r>
            <a:r>
              <a:rPr lang="en-US" sz="4200" dirty="0"/>
              <a:t>: Function to generate the session ID. Default is to use </a:t>
            </a:r>
            <a:r>
              <a:rPr lang="en-US" sz="4200" dirty="0" err="1"/>
              <a:t>uuid</a:t>
            </a:r>
            <a:r>
              <a:rPr lang="en-US" sz="4200" dirty="0"/>
              <a:t> </a:t>
            </a:r>
          </a:p>
          <a:p>
            <a:pPr lvl="1"/>
            <a:r>
              <a:rPr lang="en-US" sz="4200" b="1" dirty="0" err="1"/>
              <a:t>name</a:t>
            </a:r>
            <a:r>
              <a:rPr lang="en-US" sz="4200" dirty="0" err="1"/>
              <a:t>:The</a:t>
            </a:r>
            <a:r>
              <a:rPr lang="en-US" sz="4200" dirty="0"/>
              <a:t> name of the session ID cookie to set in the response (and read from in the request). </a:t>
            </a:r>
          </a:p>
          <a:p>
            <a:pPr lvl="1"/>
            <a:r>
              <a:rPr lang="en-US" sz="4200" b="1" dirty="0"/>
              <a:t>proxy</a:t>
            </a:r>
            <a:r>
              <a:rPr lang="en-US" sz="4200" dirty="0"/>
              <a:t>: Trust the reverse proxy when setting secure cookies. </a:t>
            </a:r>
          </a:p>
          <a:p>
            <a:pPr lvl="1"/>
            <a:r>
              <a:rPr lang="en-US" sz="4200" b="1" dirty="0"/>
              <a:t>resave</a:t>
            </a:r>
            <a:r>
              <a:rPr lang="en-US" sz="4200" dirty="0"/>
              <a:t>: If true forces a session to be saved back to store even if it was not modified in the request. </a:t>
            </a:r>
          </a:p>
          <a:p>
            <a:pPr lvl="1"/>
            <a:r>
              <a:rPr lang="en-US" sz="4200" b="1" dirty="0"/>
              <a:t>rolling</a:t>
            </a:r>
            <a:r>
              <a:rPr lang="en-US" sz="4200" dirty="0"/>
              <a:t>: Forces a cookie to be set on every request. </a:t>
            </a:r>
          </a:p>
          <a:p>
            <a:pPr lvl="1"/>
            <a:r>
              <a:rPr lang="en-US" sz="4200" b="1" dirty="0" err="1"/>
              <a:t>saveUninitialized</a:t>
            </a:r>
            <a:r>
              <a:rPr lang="en-US" sz="4200" dirty="0"/>
              <a:t>: If true it forces a newly created session without any modifications to be saved to the session store. </a:t>
            </a:r>
          </a:p>
          <a:p>
            <a:pPr lvl="1"/>
            <a:r>
              <a:rPr lang="en-US" sz="4200" b="1" dirty="0"/>
              <a:t>secret</a:t>
            </a:r>
            <a:r>
              <a:rPr lang="en-US" sz="4200" dirty="0"/>
              <a:t>: It is a required option and is used for signing the session ID cookie. </a:t>
            </a:r>
          </a:p>
          <a:p>
            <a:pPr lvl="1"/>
            <a:r>
              <a:rPr lang="en-US" sz="4200" b="1" dirty="0"/>
              <a:t>store</a:t>
            </a:r>
            <a:r>
              <a:rPr lang="en-US" sz="4200" dirty="0"/>
              <a:t>: Session store instance. Default is to use memory store. </a:t>
            </a:r>
          </a:p>
          <a:p>
            <a:pPr lvl="1"/>
            <a:r>
              <a:rPr lang="en-US" sz="4200" b="1" dirty="0"/>
              <a:t>unset</a:t>
            </a:r>
            <a:r>
              <a:rPr lang="en-US" sz="4200" dirty="0"/>
              <a:t>: Controls the handling of session object in the store after it is unset. Either delete or keep the session object. Default is to keep the session object</a:t>
            </a:r>
          </a:p>
        </p:txBody>
      </p:sp>
    </p:spTree>
    <p:extLst>
      <p:ext uri="{BB962C8B-B14F-4D97-AF65-F5344CB8AC3E}">
        <p14:creationId xmlns:p14="http://schemas.microsoft.com/office/powerpoint/2010/main" val="205433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Express Sessions (part 1 – part 2)  </a:t>
            </a:r>
          </a:p>
        </p:txBody>
      </p:sp>
    </p:spTree>
    <p:extLst>
      <p:ext uri="{BB962C8B-B14F-4D97-AF65-F5344CB8AC3E}">
        <p14:creationId xmlns:p14="http://schemas.microsoft.com/office/powerpoint/2010/main" val="382257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Understood the basics of user authentication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Used basic authentication support to authenticate users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Understand to set up the Express application to use cookies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Implement set up the Express server to use express-session to track authenticated users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9121F-4247-E9B0-1864-864F2016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1DB55-DC30-F98A-0469-CD09B379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9429A-FF2B-1932-6391-850ED30B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 Access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BAA4D-3832-EE26-F5C4-6F979317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HTTP user agent to provide username and password with a request </a:t>
            </a:r>
          </a:p>
          <a:p>
            <a:r>
              <a:rPr lang="en-US" dirty="0"/>
              <a:t>Server can challenge a client to authenticate itself </a:t>
            </a:r>
          </a:p>
          <a:p>
            <a:r>
              <a:rPr lang="en-US" dirty="0"/>
              <a:t>Client needs to send the username and password in response</a:t>
            </a:r>
          </a:p>
        </p:txBody>
      </p:sp>
    </p:spTree>
    <p:extLst>
      <p:ext uri="{BB962C8B-B14F-4D97-AF65-F5344CB8AC3E}">
        <p14:creationId xmlns:p14="http://schemas.microsoft.com/office/powerpoint/2010/main" val="36412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9E68-C030-F0A1-1002-C7A2E3A0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4E097-2B2B-6528-71F6-122FBD09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96F106-793B-4C12-1E05-46AE5AC5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Access Authentication </a:t>
            </a:r>
            <a:endParaRPr lang="en-V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453FD-DB8E-B629-F9EF-C2E9E120C357}"/>
              </a:ext>
            </a:extLst>
          </p:cNvPr>
          <p:cNvCxnSpPr>
            <a:cxnSpLocks/>
          </p:cNvCxnSpPr>
          <p:nvPr/>
        </p:nvCxnSpPr>
        <p:spPr>
          <a:xfrm>
            <a:off x="2354318" y="2554016"/>
            <a:ext cx="0" cy="33323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C0E84-EBC2-212B-445C-F56A8FC4D7B1}"/>
              </a:ext>
            </a:extLst>
          </p:cNvPr>
          <p:cNvCxnSpPr>
            <a:cxnSpLocks/>
          </p:cNvCxnSpPr>
          <p:nvPr/>
        </p:nvCxnSpPr>
        <p:spPr>
          <a:xfrm>
            <a:off x="9254358" y="2554016"/>
            <a:ext cx="0" cy="333230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A9E9D-6E86-73FF-10BF-F318D1C14C04}"/>
              </a:ext>
            </a:extLst>
          </p:cNvPr>
          <p:cNvCxnSpPr/>
          <p:nvPr/>
        </p:nvCxnSpPr>
        <p:spPr>
          <a:xfrm>
            <a:off x="2467304" y="4230416"/>
            <a:ext cx="6663559" cy="893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A643D-3863-2166-6F3A-3690A8CD9728}"/>
              </a:ext>
            </a:extLst>
          </p:cNvPr>
          <p:cNvCxnSpPr>
            <a:cxnSpLocks/>
          </p:cNvCxnSpPr>
          <p:nvPr/>
        </p:nvCxnSpPr>
        <p:spPr>
          <a:xfrm flipV="1">
            <a:off x="2467303" y="3247699"/>
            <a:ext cx="6663560" cy="53602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B4623D-48A6-8AB2-0ABB-7FAA6EE4B9FF}"/>
              </a:ext>
            </a:extLst>
          </p:cNvPr>
          <p:cNvSpPr txBox="1"/>
          <p:nvPr/>
        </p:nvSpPr>
        <p:spPr>
          <a:xfrm>
            <a:off x="1836682" y="1936204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Client 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68C83-F0D8-0E85-530C-EC28B3B35F20}"/>
              </a:ext>
            </a:extLst>
          </p:cNvPr>
          <p:cNvSpPr txBox="1"/>
          <p:nvPr/>
        </p:nvSpPr>
        <p:spPr>
          <a:xfrm>
            <a:off x="8500242" y="1936204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Server 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779D2-D55E-F51C-7E88-8077AA024673}"/>
              </a:ext>
            </a:extLst>
          </p:cNvPr>
          <p:cNvSpPr txBox="1"/>
          <p:nvPr/>
        </p:nvSpPr>
        <p:spPr>
          <a:xfrm>
            <a:off x="3631326" y="2459424"/>
            <a:ext cx="45299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</a:rPr>
              <a:t>HTTP/1.1 401 Unauthorized </a:t>
            </a:r>
            <a:endParaRPr lang="en-US" sz="2300" dirty="0"/>
          </a:p>
          <a:p>
            <a:r>
              <a:rPr lang="en-US" sz="2300" dirty="0">
                <a:effectLst/>
                <a:latin typeface="Calibri" panose="020F0502020204030204" pitchFamily="34" charset="0"/>
              </a:rPr>
              <a:t>WWW-Authenticate: Basic 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FDC4-1970-0DCC-650C-1D1BC9E4E986}"/>
              </a:ext>
            </a:extLst>
          </p:cNvPr>
          <p:cNvSpPr txBox="1"/>
          <p:nvPr/>
        </p:nvSpPr>
        <p:spPr>
          <a:xfrm>
            <a:off x="3631326" y="4962986"/>
            <a:ext cx="5612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GET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index.html</a:t>
            </a:r>
            <a:r>
              <a:rPr lang="en-US" sz="1800" dirty="0">
                <a:effectLst/>
                <a:latin typeface="Calibri" panose="020F0502020204030204" pitchFamily="34" charset="0"/>
              </a:rPr>
              <a:t> HTTP/1.1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Authorization: Basic QWxhZGRpbjpvcGVuIHNlc2FtZQ== Host: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www.</a:t>
            </a:r>
            <a:r>
              <a:rPr lang="en-US" dirty="0" err="1">
                <a:latin typeface="Calibri" panose="020F0502020204030204" pitchFamily="34" charset="0"/>
              </a:rPr>
              <a:t>fpt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.edu.vn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9495B-23C1-CF09-C0BB-E38848FF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DF946-EDA6-301D-FEA5-93D3691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A921B-ACEC-4CBB-837C-5E6B33F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Header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EED9D-0D4F-5A32-4606-2E9B69EE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Authorization header is constructed as follows: 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Username and password are combined into a string “</a:t>
            </a:r>
            <a:r>
              <a:rPr lang="en-US" dirty="0" err="1"/>
              <a:t>username:password</a:t>
            </a:r>
            <a:r>
              <a:rPr lang="en-US" dirty="0"/>
              <a:t>”. 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resulting string literal is then encoded using Base64. 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authorization method and a space, i.e. "Basic " is then put before the encoded string. </a:t>
            </a:r>
          </a:p>
          <a:p>
            <a:pPr marL="344487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Authorization: Basic QWxhZGRpbjpvcGVuIHNlc2FtZQ== </a:t>
            </a:r>
          </a:p>
        </p:txBody>
      </p:sp>
    </p:spTree>
    <p:extLst>
      <p:ext uri="{BB962C8B-B14F-4D97-AF65-F5344CB8AC3E}">
        <p14:creationId xmlns:p14="http://schemas.microsoft.com/office/powerpoint/2010/main" val="264413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88574-AE05-1568-7345-8319C5AA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3348C-A043-D961-4C2E-D8F89678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72F85E-B75F-CC44-CE0C-EA92F587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Authentication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8A44E9-3AD1-14BB-BDAC-E30FB1AD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7001"/>
            <a:ext cx="12192000" cy="5086350"/>
          </a:xfrm>
        </p:spPr>
      </p:pic>
    </p:spTree>
    <p:extLst>
      <p:ext uri="{BB962C8B-B14F-4D97-AF65-F5344CB8AC3E}">
        <p14:creationId xmlns:p14="http://schemas.microsoft.com/office/powerpoint/2010/main" val="84251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Setting up Basic Authentication 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EE09-2A7C-E058-57F4-50BE1BB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03DF5-AD28-8B01-9987-77A16825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0E6DE-E7DC-15B3-207A-76A321FD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Setting up Basic Authentication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66D0A-1513-F797-0295-29183678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You will continue with the Express REST API server that you have been working on in the previous module in the </a:t>
            </a:r>
            <a:r>
              <a:rPr lang="en-US" b="1" dirty="0" err="1"/>
              <a:t>conFusionServer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Open the </a:t>
            </a:r>
            <a:r>
              <a:rPr lang="en-US" b="1" dirty="0" err="1"/>
              <a:t>app.js</a:t>
            </a:r>
            <a:r>
              <a:rPr lang="en-US" dirty="0"/>
              <a:t> file and update its contents as follows: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1225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EE09-2A7C-E058-57F4-50BE1BB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02/11/2024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03DF5-AD28-8B01-9987-77A16825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0E6DE-E7DC-15B3-207A-76A321FD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Setting up Basic Authentication</a:t>
            </a:r>
            <a:endParaRPr lang="en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88A90-D87E-F494-9F31-ADFF590D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8" y="1397000"/>
            <a:ext cx="5979073" cy="2650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A20D4-476F-4F4B-CED9-735C483D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6" y="3102099"/>
            <a:ext cx="4941833" cy="3321858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4570199-E5DA-0977-2CE2-6EC6BBF9B75E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00754" y="2989105"/>
            <a:ext cx="715963" cy="283188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0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929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.Lucida Grande UI Regular</vt:lpstr>
      <vt:lpstr>Arial</vt:lpstr>
      <vt:lpstr>Calibri</vt:lpstr>
      <vt:lpstr>Menlo</vt:lpstr>
      <vt:lpstr>Wingdings</vt:lpstr>
      <vt:lpstr>Office Theme</vt:lpstr>
      <vt:lpstr>Basic Authentication  </vt:lpstr>
      <vt:lpstr>Objectives</vt:lpstr>
      <vt:lpstr>HTTP Basic Access Authentication </vt:lpstr>
      <vt:lpstr>Basic Access Authentication </vt:lpstr>
      <vt:lpstr>Authorization Header</vt:lpstr>
      <vt:lpstr>Express and Authentication </vt:lpstr>
      <vt:lpstr>PowerPoint Presentation</vt:lpstr>
      <vt:lpstr>Setting up Basic Authentication</vt:lpstr>
      <vt:lpstr>Setting up Basic Authentication</vt:lpstr>
      <vt:lpstr>Run REST API and test on Browser</vt:lpstr>
      <vt:lpstr>Run REST API and test on Browser</vt:lpstr>
      <vt:lpstr>PowerPoint Presentation</vt:lpstr>
      <vt:lpstr>HTTP Cookies </vt:lpstr>
      <vt:lpstr>Express and Cookies </vt:lpstr>
      <vt:lpstr>Express and Signed Cookies </vt:lpstr>
      <vt:lpstr>PowerPoint Presentation</vt:lpstr>
      <vt:lpstr>Using cookie-parser </vt:lpstr>
      <vt:lpstr>Exercise - Using Cookies </vt:lpstr>
      <vt:lpstr>Express Sessions </vt:lpstr>
      <vt:lpstr>express-session Middleware </vt:lpstr>
      <vt:lpstr>Express Session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vanh vanh</cp:lastModifiedBy>
  <cp:revision>424</cp:revision>
  <dcterms:created xsi:type="dcterms:W3CDTF">2021-08-08T14:50:46Z</dcterms:created>
  <dcterms:modified xsi:type="dcterms:W3CDTF">2024-02-11T15:59:07Z</dcterms:modified>
</cp:coreProperties>
</file>