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90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29" r:id="rId13"/>
    <p:sldId id="339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749"/>
    <p:restoredTop sz="96296"/>
  </p:normalViewPr>
  <p:slideViewPr>
    <p:cSldViewPr snapToGrid="0" snapToObjects="1">
      <p:cViewPr varScale="1">
        <p:scale>
          <a:sx n="88" d="100"/>
          <a:sy n="88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9/21/2023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/>
          <a:srcRect/>
          <a:stretch/>
        </p:blipFill>
        <p:spPr bwMode="auto">
          <a:xfrm>
            <a:off x="0" y="6257"/>
            <a:ext cx="1440628" cy="70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>
              <a:lnSpc>
                <a:spcPct val="114000"/>
              </a:lnSpc>
            </a:pPr>
            <a:r>
              <a:rPr lang="en-US" dirty="0"/>
              <a:t>User Authentication with Passport and JSON Web Token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ED962-E2F0-2E10-F422-C98AC17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6EB97-EBDC-4350-B425-5CE6B9EE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839CA-3C08-22CB-A542-12EE5D90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Passport-Local-Mongoose Example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2C0F2B-B277-39F3-39C8-6A1A739C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mongoose = require('mongoose’),</a:t>
            </a:r>
            <a:br>
              <a:rPr lang="en-US" dirty="0"/>
            </a:br>
            <a:r>
              <a:rPr lang="en-US" dirty="0"/>
              <a:t>Schema = </a:t>
            </a:r>
            <a:r>
              <a:rPr lang="en-US" dirty="0" err="1"/>
              <a:t>mongoose.Schema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passportLocalMongoose</a:t>
            </a:r>
            <a:r>
              <a:rPr lang="en-US" dirty="0"/>
              <a:t> = require('passport-local-mongoose’);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dirty="0"/>
              <a:t>var User = new Schema({}); </a:t>
            </a:r>
          </a:p>
          <a:p>
            <a:pPr marL="0" indent="0">
              <a:buNone/>
            </a:pPr>
            <a:r>
              <a:rPr lang="en-US" dirty="0" err="1"/>
              <a:t>User.plugin</a:t>
            </a:r>
            <a:r>
              <a:rPr lang="en-US" dirty="0"/>
              <a:t>(</a:t>
            </a:r>
            <a:r>
              <a:rPr lang="en-US" dirty="0" err="1"/>
              <a:t>passportLocalMongoose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mongoose.model</a:t>
            </a:r>
            <a:r>
              <a:rPr lang="en-US" dirty="0"/>
              <a:t>('User', User); </a:t>
            </a:r>
          </a:p>
        </p:txBody>
      </p:sp>
    </p:spTree>
    <p:extLst>
      <p:ext uri="{BB962C8B-B14F-4D97-AF65-F5344CB8AC3E}">
        <p14:creationId xmlns:p14="http://schemas.microsoft.com/office/powerpoint/2010/main" val="309874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AEA8C-CB56-A3B4-9321-899214E0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8440C-A854-3663-1C3D-F1996557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04EEF-741D-13AC-94F3-81E84082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Passport/Passport-Local Configuration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3E1D9-AE07-0533-670A-290048A1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requires the model with Passport-Local Mongoose plugged in </a:t>
            </a:r>
          </a:p>
          <a:p>
            <a:pPr marL="0" indent="0">
              <a:buNone/>
            </a:pPr>
            <a:r>
              <a:rPr lang="en-US" dirty="0"/>
              <a:t>var User = require('./models/user’);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// use static authenticate method of model in </a:t>
            </a:r>
            <a:r>
              <a:rPr lang="en-US" dirty="0" err="1"/>
              <a:t>LocalStrategy</a:t>
            </a:r>
            <a:r>
              <a:rPr lang="en-US" dirty="0"/>
              <a:t> </a:t>
            </a:r>
            <a:r>
              <a:rPr lang="en-US" dirty="0" err="1"/>
              <a:t>passport.use</a:t>
            </a:r>
            <a:r>
              <a:rPr lang="en-US" dirty="0"/>
              <a:t>(new </a:t>
            </a:r>
            <a:r>
              <a:rPr lang="en-US" dirty="0" err="1"/>
              <a:t>LocalStrategy</a:t>
            </a:r>
            <a:r>
              <a:rPr lang="en-US" dirty="0"/>
              <a:t>(</a:t>
            </a:r>
            <a:r>
              <a:rPr lang="en-US" dirty="0" err="1"/>
              <a:t>User.authenticate</a:t>
            </a:r>
            <a:r>
              <a:rPr lang="en-US" dirty="0"/>
              <a:t>()));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// use static serialize and deserialize of model for passport session support </a:t>
            </a:r>
            <a:r>
              <a:rPr lang="en-US" dirty="0" err="1"/>
              <a:t>passport.serializeUser</a:t>
            </a:r>
            <a:r>
              <a:rPr lang="en-US" dirty="0"/>
              <a:t>(</a:t>
            </a:r>
            <a:r>
              <a:rPr lang="en-US" dirty="0" err="1"/>
              <a:t>User.serializeUser</a:t>
            </a:r>
            <a:r>
              <a:rPr lang="en-US" dirty="0"/>
              <a:t>()); </a:t>
            </a:r>
            <a:r>
              <a:rPr lang="en-US" dirty="0" err="1"/>
              <a:t>passport.deserializeUser</a:t>
            </a:r>
            <a:r>
              <a:rPr lang="en-US" dirty="0"/>
              <a:t>(</a:t>
            </a:r>
            <a:r>
              <a:rPr lang="en-US" dirty="0" err="1"/>
              <a:t>User.deserializeUser</a:t>
            </a:r>
            <a:r>
              <a:rPr lang="en-US" dirty="0"/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327123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User Authentication with Passport  </a:t>
            </a:r>
          </a:p>
        </p:txBody>
      </p:sp>
    </p:spTree>
    <p:extLst>
      <p:ext uri="{BB962C8B-B14F-4D97-AF65-F5344CB8AC3E}">
        <p14:creationId xmlns:p14="http://schemas.microsoft.com/office/powerpoint/2010/main" val="382257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Token-based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7493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D475E-1C1E-B0C5-0FAE-2A348E82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F1A01-8F60-8671-CC31-E955EC2D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C3A634-99A3-4188-BC10-623800AD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+ Session Authentication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EBA21-D2FA-9244-757F-A0D007AA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Cookies set on the client side by the server </a:t>
            </a:r>
          </a:p>
          <a:p>
            <a:pPr>
              <a:lnSpc>
                <a:spcPct val="150000"/>
              </a:lnSpc>
            </a:pPr>
            <a:r>
              <a:rPr lang="en-US" dirty="0"/>
              <a:t>Cookies used as a storage for session ID that is used as an index into server-side storage of session information </a:t>
            </a:r>
          </a:p>
        </p:txBody>
      </p:sp>
    </p:spTree>
    <p:extLst>
      <p:ext uri="{BB962C8B-B14F-4D97-AF65-F5344CB8AC3E}">
        <p14:creationId xmlns:p14="http://schemas.microsoft.com/office/powerpoint/2010/main" val="296836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3391F-9704-011B-F8B1-7E96F606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86FBF-7B4F-89F1-AC1A-1E140E36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B0243A-498C-6C3E-A111-83141EB2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Token-Based Authentication?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F79F3-CEE8-70E0-9937-B2507D05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authentication becomes a problem when we need stateless servers and scalability </a:t>
            </a:r>
          </a:p>
          <a:p>
            <a:r>
              <a:rPr lang="en-US" dirty="0"/>
              <a:t>Mobile application platforms have a hard time handling cookies/sessions </a:t>
            </a:r>
          </a:p>
          <a:p>
            <a:r>
              <a:rPr lang="en-US" dirty="0"/>
              <a:t>Sharing authentication with other applications not feasible </a:t>
            </a:r>
          </a:p>
          <a:p>
            <a:r>
              <a:rPr lang="en-US" dirty="0"/>
              <a:t>Cross-origin resource sharing (CORS) problem </a:t>
            </a:r>
          </a:p>
          <a:p>
            <a:r>
              <a:rPr lang="en-US" dirty="0"/>
              <a:t>Cross-site request forgery (CSRF)</a:t>
            </a:r>
          </a:p>
        </p:txBody>
      </p:sp>
    </p:spTree>
    <p:extLst>
      <p:ext uri="{BB962C8B-B14F-4D97-AF65-F5344CB8AC3E}">
        <p14:creationId xmlns:p14="http://schemas.microsoft.com/office/powerpoint/2010/main" val="379624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B8898-CF60-94BC-55E0-AFCCBEF0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7BA9D-C7D0-73AB-9392-3C1A641C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5162D2-EB0B-1E5C-0FFE-5D5E3CC3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Token-based Authentication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E5B5B-D33D-A88B-3E3A-074CE55E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requests access with their username and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 validates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 creates a signed token and sends it to the client </a:t>
            </a:r>
          </a:p>
          <a:p>
            <a:pPr marL="344487" lvl="1" indent="0">
              <a:buNone/>
            </a:pPr>
            <a:r>
              <a:rPr lang="en-US" dirty="0"/>
              <a:t>  - Nothing stored on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subsequent requests from the client should include the token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 verifies the token and responds with data if validated </a:t>
            </a:r>
          </a:p>
        </p:txBody>
      </p:sp>
    </p:spTree>
    <p:extLst>
      <p:ext uri="{BB962C8B-B14F-4D97-AF65-F5344CB8AC3E}">
        <p14:creationId xmlns:p14="http://schemas.microsoft.com/office/powerpoint/2010/main" val="81730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9A0D3-DE96-759D-4462-F6452D28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0BE8D-9ABF-F5D2-7615-A88F2A89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A3FE16-E119-792C-A907-179B50F7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Web Tokens (JWT)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CE51A-7052-E651-5868-64EBCF65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Standards based: </a:t>
            </a:r>
          </a:p>
          <a:p>
            <a:pPr lvl="1"/>
            <a:r>
              <a:rPr lang="en-US" dirty="0"/>
              <a:t>IETF RFC 7519*</a:t>
            </a:r>
          </a:p>
          <a:p>
            <a:r>
              <a:rPr lang="en-US" dirty="0"/>
              <a:t>Self-contained </a:t>
            </a:r>
          </a:p>
          <a:p>
            <a:pPr lvl="1"/>
            <a:r>
              <a:rPr lang="en-US" dirty="0"/>
              <a:t>carry all the information necessary within itself</a:t>
            </a:r>
          </a:p>
          <a:p>
            <a:r>
              <a:rPr lang="en-US" dirty="0"/>
              <a:t>Shareable </a:t>
            </a:r>
          </a:p>
          <a:p>
            <a:pPr lvl="1"/>
            <a:r>
              <a:rPr lang="en-US" dirty="0"/>
              <a:t>Can share it with other applications to act on your behalf </a:t>
            </a:r>
          </a:p>
          <a:p>
            <a:pPr marL="0" indent="0">
              <a:buNone/>
            </a:pPr>
            <a:r>
              <a:rPr lang="en-US" dirty="0"/>
              <a:t>    Internet Engineering Task Force (IETF)</a:t>
            </a:r>
          </a:p>
          <a:p>
            <a:pPr marL="0" indent="0">
              <a:buNone/>
            </a:pPr>
            <a:r>
              <a:rPr lang="en-US" dirty="0"/>
              <a:t>    Request for Comments (RFC)</a:t>
            </a:r>
          </a:p>
        </p:txBody>
      </p:sp>
    </p:spTree>
    <p:extLst>
      <p:ext uri="{BB962C8B-B14F-4D97-AF65-F5344CB8AC3E}">
        <p14:creationId xmlns:p14="http://schemas.microsoft.com/office/powerpoint/2010/main" val="40616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B960C-7B86-E85F-A83C-33E3CE0D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F7D29-AE71-A94F-CD40-52FC2420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60E3B-E617-F278-E6AB-CF761128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Web Tokens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F5D1E4-7CE0-EC25-5506-F30EEAC0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1" y="1767629"/>
            <a:ext cx="11638298" cy="3322742"/>
          </a:xfrm>
        </p:spPr>
      </p:pic>
    </p:spTree>
    <p:extLst>
      <p:ext uri="{BB962C8B-B14F-4D97-AF65-F5344CB8AC3E}">
        <p14:creationId xmlns:p14="http://schemas.microsoft.com/office/powerpoint/2010/main" val="320990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F69A7-F2D5-F9C7-7BC8-5C50B42D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21CD4-BA59-FBF8-E311-FE2AFA3B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BE5AD-BDA0-0636-842A-E2BE0DC8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jsonwebtoken</a:t>
            </a:r>
            <a:r>
              <a:rPr lang="en-US" dirty="0"/>
              <a:t> Node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45EF00-70AD-8F55-87C4-4AAE4222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Implementation of JSON web tokens support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jsonwebtoken</a:t>
            </a:r>
            <a:r>
              <a:rPr lang="en-US" b="1" dirty="0"/>
              <a:t> --save 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several methods: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sign() </a:t>
            </a:r>
            <a:r>
              <a:rPr lang="en-US" dirty="0"/>
              <a:t>for signing and issuing token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verify() </a:t>
            </a:r>
            <a:r>
              <a:rPr lang="en-US" dirty="0"/>
              <a:t>for verifying and decoding token and making it available on the request property in Express</a:t>
            </a:r>
          </a:p>
        </p:txBody>
      </p:sp>
    </p:spTree>
    <p:extLst>
      <p:ext uri="{BB962C8B-B14F-4D97-AF65-F5344CB8AC3E}">
        <p14:creationId xmlns:p14="http://schemas.microsoft.com/office/powerpoint/2010/main" val="303654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up your Express application to use Passport to perform local authentication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up token-based authentication with Passport, </a:t>
            </a:r>
            <a:r>
              <a:rPr lang="en-US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jsonwebtoken</a:t>
            </a:r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and 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89517-63E9-C9E1-5DB0-8822440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CFAAE-C652-6CFE-623A-D9DFFA35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A05A5-6E9E-3720-1490-2A3CFC35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Passport-JWT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19E03-F2EE-D457-B3BE-6C20C164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Passport strategy for authenticating using JWT</a:t>
            </a:r>
            <a:br>
              <a:rPr lang="en-US" dirty="0"/>
            </a:br>
            <a:r>
              <a:rPr lang="en-US" dirty="0"/>
              <a:t>– Authenticate RESTful end points using JWT without needing sessions </a:t>
            </a:r>
          </a:p>
          <a:p>
            <a:r>
              <a:rPr lang="en-US" dirty="0"/>
              <a:t>Installing: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passport-</a:t>
            </a:r>
            <a:r>
              <a:rPr lang="en-US" b="1" dirty="0" err="1"/>
              <a:t>jwt</a:t>
            </a:r>
            <a:r>
              <a:rPr lang="en-US" b="1" dirty="0"/>
              <a:t> </a:t>
            </a:r>
          </a:p>
          <a:p>
            <a:r>
              <a:rPr lang="en-US" dirty="0"/>
              <a:t>Create and configure a new Passport strategy based on JWT authentication </a:t>
            </a:r>
          </a:p>
          <a:p>
            <a:r>
              <a:rPr lang="en-US" dirty="0"/>
              <a:t>Extracting the JWT from an incoming request</a:t>
            </a:r>
          </a:p>
          <a:p>
            <a:pPr lvl="1"/>
            <a:r>
              <a:rPr lang="en-US" dirty="0"/>
              <a:t>Header, body, </a:t>
            </a:r>
            <a:r>
              <a:rPr lang="en-US" dirty="0" err="1"/>
              <a:t>URLQueryparameter</a:t>
            </a:r>
            <a:r>
              <a:rPr lang="en-US" dirty="0"/>
              <a:t>, ... </a:t>
            </a:r>
          </a:p>
        </p:txBody>
      </p:sp>
    </p:spTree>
    <p:extLst>
      <p:ext uri="{BB962C8B-B14F-4D97-AF65-F5344CB8AC3E}">
        <p14:creationId xmlns:p14="http://schemas.microsoft.com/office/powerpoint/2010/main" val="54518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User Authentication with Passport and JSON web Token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Understand to use Passport module together with passport-local and passport-local-mongoose for setting up local authentication within your server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Understand to use Passport together with sessions to set up user authentication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to use JSON web tokens for token-based user authentication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to use Passport module together with passport-local and passport-local-mongoose for setting up local authentication within your server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Authentication with Passport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CB706-3830-E64D-18FC-81253F23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E8E43-465F-C1FA-EA60-595F2A65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CA5397-179B-216B-4241-5DCEDF51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2F8DA-95EE-6520-753B-8221A02C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Authentication middleware for Node.js </a:t>
            </a:r>
          </a:p>
          <a:p>
            <a:r>
              <a:rPr lang="en-US" dirty="0"/>
              <a:t>Modular, flexible </a:t>
            </a:r>
          </a:p>
          <a:p>
            <a:r>
              <a:rPr lang="en-US" dirty="0"/>
              <a:t>Supports various strategies for authentication: </a:t>
            </a:r>
          </a:p>
          <a:p>
            <a:pPr lvl="1"/>
            <a:r>
              <a:rPr lang="en-US" dirty="0"/>
              <a:t>Local strategy</a:t>
            </a:r>
          </a:p>
          <a:p>
            <a:pPr lvl="1"/>
            <a:r>
              <a:rPr lang="en-US" dirty="0"/>
              <a:t>OpenID</a:t>
            </a:r>
          </a:p>
          <a:p>
            <a:pPr lvl="1"/>
            <a:r>
              <a:rPr lang="en-US" dirty="0" err="1"/>
              <a:t>Oauth</a:t>
            </a:r>
            <a:r>
              <a:rPr lang="en-US" dirty="0"/>
              <a:t> (Facebook, Twitter, G+ etc.) single sign-on </a:t>
            </a:r>
          </a:p>
          <a:p>
            <a:r>
              <a:rPr lang="en-US" dirty="0"/>
              <a:t>Supports Sessions (optional) </a:t>
            </a:r>
          </a:p>
          <a:p>
            <a:r>
              <a:rPr lang="en-US" dirty="0"/>
              <a:t>Installing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/>
              <a:t>npm</a:t>
            </a:r>
            <a:r>
              <a:rPr lang="en-US" b="1" dirty="0"/>
              <a:t> install passport</a:t>
            </a:r>
          </a:p>
        </p:txBody>
      </p:sp>
    </p:spTree>
    <p:extLst>
      <p:ext uri="{BB962C8B-B14F-4D97-AF65-F5344CB8AC3E}">
        <p14:creationId xmlns:p14="http://schemas.microsoft.com/office/powerpoint/2010/main" val="134175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B4CC8-6C6F-DE41-BC61-B650802B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CAB24-D6E6-99D0-2FB3-7B2F12F6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E8A0DE-BAC2-5710-D73A-23542103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 Example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98516-D425-DE9D-8DEA-D91422DB04D4}"/>
              </a:ext>
            </a:extLst>
          </p:cNvPr>
          <p:cNvSpPr txBox="1"/>
          <p:nvPr/>
        </p:nvSpPr>
        <p:spPr>
          <a:xfrm>
            <a:off x="533399" y="1693728"/>
            <a:ext cx="109544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/>
                <a:latin typeface="Calibri" panose="020F0502020204030204" pitchFamily="34" charset="0"/>
              </a:rPr>
              <a:t>app.post</a:t>
            </a:r>
            <a:r>
              <a:rPr lang="en-US" sz="2800" dirty="0">
                <a:effectLst/>
                <a:latin typeface="Calibri" panose="020F0502020204030204" pitchFamily="34" charset="0"/>
              </a:rPr>
              <a:t>('/login',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passport.authenticate</a:t>
            </a:r>
            <a:r>
              <a:rPr lang="en-US" sz="2800" dirty="0">
                <a:effectLst/>
                <a:latin typeface="Calibri" panose="020F0502020204030204" pitchFamily="34" charset="0"/>
              </a:rPr>
              <a:t>('local’), function(req, res) {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// If this function gets called, authentication was successful. 		// `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req.user</a:t>
            </a:r>
            <a:r>
              <a:rPr lang="en-US" sz="2800" dirty="0">
                <a:effectLst/>
                <a:latin typeface="Calibri" panose="020F0502020204030204" pitchFamily="34" charset="0"/>
              </a:rPr>
              <a:t>` contains the authenticated user.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res.redirect</a:t>
            </a:r>
            <a:r>
              <a:rPr lang="en-US" sz="2800" dirty="0">
                <a:effectLst/>
                <a:latin typeface="Calibri" panose="020F0502020204030204" pitchFamily="34" charset="0"/>
              </a:rPr>
              <a:t>('/users/' +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req.user.username</a:t>
            </a:r>
            <a:r>
              <a:rPr lang="en-US" sz="2800" dirty="0">
                <a:effectLst/>
                <a:latin typeface="Calibri" panose="020F0502020204030204" pitchFamily="34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60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B6280-AB9D-8401-8F5C-BDA0675D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E1F32E-B521-1280-EB55-A31A0AC3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D77B6-5F9F-370D-7B9F-7D3351EA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 Example 2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34268-C05E-FA36-82C6-D6047F16240F}"/>
              </a:ext>
            </a:extLst>
          </p:cNvPr>
          <p:cNvSpPr txBox="1"/>
          <p:nvPr/>
        </p:nvSpPr>
        <p:spPr>
          <a:xfrm>
            <a:off x="773206" y="1535991"/>
            <a:ext cx="10645588" cy="480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 err="1">
                <a:effectLst/>
                <a:latin typeface="Calibri" panose="020F0502020204030204" pitchFamily="34" charset="0"/>
              </a:rPr>
              <a:t>app.get</a:t>
            </a:r>
            <a:r>
              <a:rPr lang="en-US" sz="2800" dirty="0">
                <a:effectLst/>
                <a:latin typeface="Calibri" panose="020F0502020204030204" pitchFamily="34" charset="0"/>
              </a:rPr>
              <a:t>('/login',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function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(req, res, next) {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passport.authenticate</a:t>
            </a:r>
            <a:r>
              <a:rPr lang="en-US" sz="2800" dirty="0">
                <a:effectLst/>
                <a:latin typeface="Calibri" panose="020F0502020204030204" pitchFamily="34" charset="0"/>
              </a:rPr>
              <a:t>('local',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function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(err, user, info) { 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		if </a:t>
            </a:r>
            <a:r>
              <a:rPr lang="en-US" sz="2800" dirty="0">
                <a:effectLst/>
                <a:latin typeface="Calibri" panose="020F0502020204030204" pitchFamily="34" charset="0"/>
              </a:rPr>
              <a:t>(err) {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return </a:t>
            </a:r>
            <a:r>
              <a:rPr lang="en-US" sz="2800" dirty="0">
                <a:effectLst/>
                <a:latin typeface="Calibri" panose="020F0502020204030204" pitchFamily="34" charset="0"/>
              </a:rPr>
              <a:t>next(err); }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	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if </a:t>
            </a:r>
            <a:r>
              <a:rPr lang="en-US" sz="2800" dirty="0">
                <a:effectLst/>
                <a:latin typeface="Calibri" panose="020F0502020204030204" pitchFamily="34" charset="0"/>
              </a:rPr>
              <a:t>(!user) {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return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res.json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({ . . . }); } 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req.logIn</a:t>
            </a:r>
            <a:r>
              <a:rPr lang="en-US" sz="2800" dirty="0">
                <a:effectLst/>
                <a:latin typeface="Calibri" panose="020F0502020204030204" pitchFamily="34" charset="0"/>
              </a:rPr>
              <a:t>(user,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function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(err) { 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Calibri" panose="020F0502020204030204" pitchFamily="34" charset="0"/>
              </a:rPr>
              <a:t>			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if </a:t>
            </a:r>
            <a:r>
              <a:rPr lang="en-US" sz="2800" dirty="0">
                <a:effectLst/>
                <a:latin typeface="Calibri" panose="020F0502020204030204" pitchFamily="34" charset="0"/>
              </a:rPr>
              <a:t>(err) {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return </a:t>
            </a:r>
            <a:r>
              <a:rPr lang="en-US" sz="2800" dirty="0">
                <a:effectLst/>
                <a:latin typeface="Calibri" panose="020F0502020204030204" pitchFamily="34" charset="0"/>
              </a:rPr>
              <a:t>next(err); } 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			return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res.json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({ . . . });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</a:rPr>
              <a:t>		</a:t>
            </a:r>
            <a:r>
              <a:rPr lang="en-US" sz="2800" dirty="0">
                <a:effectLst/>
                <a:latin typeface="Calibri" panose="020F0502020204030204" pitchFamily="34" charset="0"/>
              </a:rPr>
              <a:t>}); 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})(req, res, next);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440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B4536-7869-9A43-027E-047EE186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5CF56-0F03-3B33-501D-F67E1C45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E7DB84-791D-95DF-0B6F-D6AE5147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Passport-Local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F998FD-A3A2-8052-CBAB-A24740E2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Passport strategy for authenticating a user with a username and password </a:t>
            </a:r>
          </a:p>
          <a:p>
            <a:r>
              <a:rPr lang="en-US" dirty="0"/>
              <a:t>Installing:</a:t>
            </a:r>
            <a:br>
              <a:rPr lang="en-US" dirty="0"/>
            </a:br>
            <a:r>
              <a:rPr lang="en-US" b="1" dirty="0" err="1"/>
              <a:t>npm</a:t>
            </a:r>
            <a:r>
              <a:rPr lang="en-US" b="1" dirty="0"/>
              <a:t> install passport-local --save</a:t>
            </a:r>
          </a:p>
        </p:txBody>
      </p:sp>
    </p:spTree>
    <p:extLst>
      <p:ext uri="{BB962C8B-B14F-4D97-AF65-F5344CB8AC3E}">
        <p14:creationId xmlns:p14="http://schemas.microsoft.com/office/powerpoint/2010/main" val="141571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E38B1-FA30-CEFC-645A-8AC32A3B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4D3AC-94AB-6998-70BB-85925D74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0D2180-5A38-2FA4-1767-613C2BD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Passport-Local Usage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E4140-52CA-B670-64AE-6BA93AE1CF06}"/>
              </a:ext>
            </a:extLst>
          </p:cNvPr>
          <p:cNvSpPr txBox="1"/>
          <p:nvPr/>
        </p:nvSpPr>
        <p:spPr>
          <a:xfrm>
            <a:off x="726140" y="1547357"/>
            <a:ext cx="11031968" cy="452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err="1">
                <a:effectLst/>
                <a:latin typeface="Calibri" panose="020F0502020204030204" pitchFamily="34" charset="0"/>
              </a:rPr>
              <a:t>passport.use</a:t>
            </a:r>
            <a:r>
              <a:rPr lang="en-US" sz="2800" dirty="0">
                <a:effectLst/>
                <a:latin typeface="Calibri" panose="020F0502020204030204" pitchFamily="34" charset="0"/>
              </a:rPr>
              <a:t>(new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LocalStrategy</a:t>
            </a:r>
            <a:r>
              <a:rPr lang="en-US" sz="2800" dirty="0">
                <a:effectLst/>
                <a:latin typeface="Calibri" panose="020F0502020204030204" pitchFamily="34" charset="0"/>
              </a:rPr>
              <a:t>( function(username, password, done) { 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User.findOne</a:t>
            </a:r>
            <a:r>
              <a:rPr lang="en-US" sz="2800" dirty="0">
                <a:effectLst/>
                <a:latin typeface="Calibri" panose="020F0502020204030204" pitchFamily="34" charset="0"/>
              </a:rPr>
              <a:t>({ username: username }, function (err, user) { 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	if (err) { return done(err); }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	if (!user) { return done(null, false); }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	if (!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user.verifyPassword</a:t>
            </a:r>
            <a:r>
              <a:rPr lang="en-US" sz="2800" dirty="0">
                <a:effectLst/>
                <a:latin typeface="Calibri" panose="020F0502020204030204" pitchFamily="34" charset="0"/>
              </a:rPr>
              <a:t>(password)) { return done(null, false); } 		return done(null, user); 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}); 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 ));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078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A9DA8-A603-B6FA-D98D-91D6438F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09/21/2023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606E-7769-D2AB-71AC-F916E52E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948F6-BCE6-9F00-D30F-C98C089C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Passport-Local-Mongoose </a:t>
            </a:r>
            <a:endParaRPr lang="en-V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353541D-E75F-DA81-D32B-698C8684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Mongoose plugin to simplify building username and password login </a:t>
            </a:r>
          </a:p>
          <a:p>
            <a:r>
              <a:rPr lang="en-US" dirty="0"/>
              <a:t>Installing: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passport-local-mongoose –save</a:t>
            </a:r>
            <a:r>
              <a:rPr lang="en-US" dirty="0"/>
              <a:t> </a:t>
            </a:r>
          </a:p>
          <a:p>
            <a:r>
              <a:rPr lang="en-US" dirty="0"/>
              <a:t>Makes available Mongoose schema support for managing users </a:t>
            </a:r>
          </a:p>
          <a:p>
            <a:r>
              <a:rPr lang="en-US" dirty="0"/>
              <a:t>Adds username, hash and salt fields to store the username, the hashed password and the salt value </a:t>
            </a:r>
          </a:p>
          <a:p>
            <a:r>
              <a:rPr lang="en-US" dirty="0"/>
              <a:t>Additional methods to the User schema to support local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400182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9523</TotalTime>
  <Words>928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.Lucida Grande UI Regular</vt:lpstr>
      <vt:lpstr>Arial</vt:lpstr>
      <vt:lpstr>Calibri</vt:lpstr>
      <vt:lpstr>Wingdings</vt:lpstr>
      <vt:lpstr>Office Theme</vt:lpstr>
      <vt:lpstr>User Authentication with Passport and JSON Web Token </vt:lpstr>
      <vt:lpstr>Objectives</vt:lpstr>
      <vt:lpstr>PowerPoint Presentation</vt:lpstr>
      <vt:lpstr>Passport </vt:lpstr>
      <vt:lpstr>Passport Example </vt:lpstr>
      <vt:lpstr>Passport Example 2</vt:lpstr>
      <vt:lpstr>Passport-Local </vt:lpstr>
      <vt:lpstr>Passport-Local Usage </vt:lpstr>
      <vt:lpstr>Passport-Local-Mongoose </vt:lpstr>
      <vt:lpstr>Passport-Local-Mongoose Example </vt:lpstr>
      <vt:lpstr>Passport/Passport-Local Configuration </vt:lpstr>
      <vt:lpstr>PowerPoint Presentation</vt:lpstr>
      <vt:lpstr>PowerPoint Presentation</vt:lpstr>
      <vt:lpstr>Cookies + Session Authentication</vt:lpstr>
      <vt:lpstr>Why Token-Based Authentication? </vt:lpstr>
      <vt:lpstr>Token-based Authentication </vt:lpstr>
      <vt:lpstr>JSON Web Tokens (JWT) </vt:lpstr>
      <vt:lpstr>JSON Web Tokens </vt:lpstr>
      <vt:lpstr>jsonwebtoken Node Module </vt:lpstr>
      <vt:lpstr>Passport-JWT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Chu Dinh Phu 2 (FE Ban NCPT)</cp:lastModifiedBy>
  <cp:revision>449</cp:revision>
  <dcterms:created xsi:type="dcterms:W3CDTF">2021-08-08T14:50:46Z</dcterms:created>
  <dcterms:modified xsi:type="dcterms:W3CDTF">2023-09-21T09:19:09Z</dcterms:modified>
</cp:coreProperties>
</file>