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90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6" r:id="rId12"/>
    <p:sldId id="354" r:id="rId13"/>
    <p:sldId id="355" r:id="rId14"/>
    <p:sldId id="356" r:id="rId15"/>
    <p:sldId id="357" r:id="rId16"/>
    <p:sldId id="358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5590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2"/>
                </a:solidFill>
              </a:rPr>
              <a:t>HTTPS and Secure Communication 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E1B83-269A-A353-FAD5-EE8A4263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6E74E-DF75-260C-F707-0ED1963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0AACD-D87C-C0F6-521B-B7CA9C30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HTTPS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7D9EF-5AC8-7156-DF7B-A082818C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core module in Node: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4B83-02FD-F193-2C06-752DA0CA84B0}"/>
              </a:ext>
            </a:extLst>
          </p:cNvPr>
          <p:cNvSpPr txBox="1"/>
          <p:nvPr/>
        </p:nvSpPr>
        <p:spPr>
          <a:xfrm>
            <a:off x="1606206" y="2112963"/>
            <a:ext cx="8967395" cy="3903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https = require('https'); var fs = require('fs');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options = {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key: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fs.readFileSync</a:t>
            </a:r>
            <a:r>
              <a:rPr lang="en-US" sz="2800" dirty="0">
                <a:effectLst/>
                <a:latin typeface="Calibri" panose="020F0502020204030204" pitchFamily="34" charset="0"/>
              </a:rPr>
              <a:t>(__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dirname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+'/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private.key</a:t>
            </a:r>
            <a:r>
              <a:rPr lang="en-US" sz="2800" dirty="0">
                <a:effectLst/>
                <a:latin typeface="Calibri" panose="020F0502020204030204" pitchFamily="34" charset="0"/>
              </a:rPr>
              <a:t>'), cert: 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fs.readFileSync</a:t>
            </a:r>
            <a:r>
              <a:rPr lang="en-US" sz="2800" dirty="0">
                <a:effectLst/>
                <a:latin typeface="Calibri" panose="020F0502020204030204" pitchFamily="34" charset="0"/>
              </a:rPr>
              <a:t>(__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dirname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+'/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certificate.pem</a:t>
            </a:r>
            <a:r>
              <a:rPr lang="en-US" sz="2800" dirty="0">
                <a:effectLst/>
                <a:latin typeface="Calibri" panose="020F0502020204030204" pitchFamily="34" charset="0"/>
              </a:rPr>
              <a:t>')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};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secureServer</a:t>
            </a:r>
            <a:r>
              <a:rPr lang="en-US" sz="2800" dirty="0">
                <a:effectLst/>
                <a:latin typeface="Calibri" panose="020F0502020204030204" pitchFamily="34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https.createServer</a:t>
            </a:r>
            <a:r>
              <a:rPr lang="en-US" sz="2800" dirty="0">
                <a:effectLst/>
                <a:latin typeface="Calibri" panose="020F0502020204030204" pitchFamily="34" charset="0"/>
              </a:rPr>
              <a:t>(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options,app</a:t>
            </a:r>
            <a:r>
              <a:rPr lang="en-US" sz="2800" dirty="0">
                <a:effectLst/>
                <a:latin typeface="Calibri" panose="020F0502020204030204" pitchFamily="34" charset="0"/>
              </a:rPr>
              <a:t>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31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HTTPS and Secure Communication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Uploading Files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6F60-F13F-0EF5-F4D3-3D100E0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72C65-274B-8672-77AB-35765440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81186-D22C-2333-BBE7-2EDCD37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Upload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487E6-FEEA-21C3-96F3-E9B20769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957483" cy="49827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 uploading is typically supported through form input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b="1" dirty="0"/>
              <a:t>&lt;input type=“file” name=“</a:t>
            </a:r>
            <a:r>
              <a:rPr lang="en-US" sz="2200" b="1" dirty="0" err="1"/>
              <a:t>imageFile</a:t>
            </a:r>
            <a:r>
              <a:rPr lang="en-US" sz="2200" b="1" dirty="0"/>
              <a:t>”&gt; </a:t>
            </a:r>
          </a:p>
          <a:p>
            <a:r>
              <a:rPr lang="en-US" dirty="0"/>
              <a:t>Form data typically encoded as: </a:t>
            </a:r>
          </a:p>
          <a:p>
            <a:pPr lvl="1"/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multipart/form-data </a:t>
            </a:r>
          </a:p>
          <a:p>
            <a:pPr lvl="1"/>
            <a:r>
              <a:rPr lang="en-US" dirty="0"/>
              <a:t>Applied to Form element’s </a:t>
            </a:r>
            <a:r>
              <a:rPr lang="en-US" dirty="0" err="1"/>
              <a:t>enctype</a:t>
            </a:r>
            <a:r>
              <a:rPr lang="en-US" dirty="0"/>
              <a:t> attribute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sz="2200" b="1" dirty="0"/>
              <a:t>&lt;form action=“/</a:t>
            </a:r>
            <a:r>
              <a:rPr lang="en-US" sz="2200" b="1" dirty="0" err="1"/>
              <a:t>imageUpload</a:t>
            </a:r>
            <a:r>
              <a:rPr lang="en-US" sz="2200" b="1" dirty="0"/>
              <a:t>” method=“post” </a:t>
            </a:r>
            <a:r>
              <a:rPr lang="en-US" sz="2200" b="1" dirty="0" err="1"/>
              <a:t>enctype</a:t>
            </a:r>
            <a:r>
              <a:rPr lang="en-US" sz="2200" b="1" dirty="0"/>
              <a:t>=“multipart/form-data”&gt; </a:t>
            </a:r>
          </a:p>
          <a:p>
            <a:r>
              <a:rPr lang="en-US" dirty="0"/>
              <a:t>File upload is more efficient with multipart/form-data </a:t>
            </a:r>
          </a:p>
          <a:p>
            <a:r>
              <a:rPr lang="en-US" dirty="0"/>
              <a:t>HTML5 (W3C Recommendation), IETF RFC 1867, 7578 </a:t>
            </a:r>
          </a:p>
        </p:txBody>
      </p:sp>
    </p:spTree>
    <p:extLst>
      <p:ext uri="{BB962C8B-B14F-4D97-AF65-F5344CB8AC3E}">
        <p14:creationId xmlns:p14="http://schemas.microsoft.com/office/powerpoint/2010/main" val="28254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F6F60-F13F-0EF5-F4D3-3D100E0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72C65-274B-8672-77AB-35765440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81186-D22C-2333-BBE7-2EDCD37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Upload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487E6-FEEA-21C3-96F3-E9B20769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957483" cy="4982779"/>
          </a:xfrm>
        </p:spPr>
        <p:txBody>
          <a:bodyPr>
            <a:normAutofit/>
          </a:bodyPr>
          <a:lstStyle/>
          <a:p>
            <a:r>
              <a:rPr lang="en-US" dirty="0"/>
              <a:t>The multipart/form-data when included will have a request header as: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‘content-type’: ‘multipart/form-data; boundary=---- 703214596543452114973547’ </a:t>
            </a:r>
          </a:p>
          <a:p>
            <a:pPr lvl="1"/>
            <a:r>
              <a:rPr lang="en-US" dirty="0"/>
              <a:t>Boundary separates the multipart request body </a:t>
            </a:r>
          </a:p>
        </p:txBody>
      </p:sp>
    </p:spTree>
    <p:extLst>
      <p:ext uri="{BB962C8B-B14F-4D97-AF65-F5344CB8AC3E}">
        <p14:creationId xmlns:p14="http://schemas.microsoft.com/office/powerpoint/2010/main" val="420479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AB79-D0B8-2517-C56A-4742CB2C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094B2-9EE8-42E8-885D-43BA5D2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841EC-21B3-9CF7-E1C9-51C0B71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41478-B877-2390-93E6-F90398BB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middleware for handling multipart/form-data </a:t>
            </a:r>
          </a:p>
          <a:p>
            <a:pPr lvl="1"/>
            <a:r>
              <a:rPr lang="en-US" dirty="0"/>
              <a:t>Written on top of busboy, a Node module for parsing incoming HTML form data </a:t>
            </a:r>
          </a:p>
          <a:p>
            <a:r>
              <a:rPr lang="en-US" dirty="0"/>
              <a:t>Parses the incoming form data and adds a body object and file/files object to request object </a:t>
            </a:r>
          </a:p>
        </p:txBody>
      </p:sp>
    </p:spTree>
    <p:extLst>
      <p:ext uri="{BB962C8B-B14F-4D97-AF65-F5344CB8AC3E}">
        <p14:creationId xmlns:p14="http://schemas.microsoft.com/office/powerpoint/2010/main" val="82788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Uploading Files  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a secure server in Node using the core HTTPS module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Generate the private key and public certificate and configure the HTTPS server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Redirect traffic from the insecure HTTP server to a secure HTTPS server. </a:t>
            </a:r>
          </a:p>
          <a:p>
            <a:r>
              <a:rPr lang="en-US" sz="2400" dirty="0"/>
              <a:t>Configure the </a:t>
            </a:r>
            <a:r>
              <a:rPr lang="en-US" sz="2400" dirty="0" err="1"/>
              <a:t>Multer</a:t>
            </a:r>
            <a:r>
              <a:rPr lang="en-US" sz="2400" dirty="0"/>
              <a:t> module to enable file uploads</a:t>
            </a:r>
          </a:p>
          <a:p>
            <a:r>
              <a:rPr lang="en-US" sz="2400" dirty="0"/>
              <a:t>Use the </a:t>
            </a:r>
            <a:r>
              <a:rPr lang="en-US" sz="2400" dirty="0" err="1"/>
              <a:t>Multer</a:t>
            </a:r>
            <a:r>
              <a:rPr lang="en-US" sz="2400" dirty="0"/>
              <a:t> module in your Express application to enable file uploads to a designated folder 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 about secure communication between the client and server using the HTTPS protocol</a:t>
            </a:r>
          </a:p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the server to use HTTPS and configure the certificate and private key for use with HTTPS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the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Multer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to enable file uploading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your Express server to use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Multer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to upload files to a designated folder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HTTPS and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71ED5-73F7-17D7-0F2E-B2AD1A6D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6D4E5-C63A-D31F-3103-E8A7F6B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FC88C-B82D-EBF8-285F-CF76C8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Key Cryptography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9D67E-7D61-D072-A9B5-3D18ACA6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Encryption: </a:t>
            </a:r>
          </a:p>
          <a:p>
            <a:pPr lvl="1"/>
            <a:r>
              <a:rPr lang="en-US" dirty="0"/>
              <a:t>Shared secret key between the two parties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57CF0-DDC2-925C-E28A-449FCC21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2" y="3081459"/>
            <a:ext cx="10795589" cy="27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25299-2804-AAF5-FC67-8D938D9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AFD53-6FF1-FC67-8726-2ADE9BA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41F29-9E79-B9EC-7DD3-5E1D1AFD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Cryptography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BD198-33C5-E73E-9E50-C3E1A3E4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Encryption:</a:t>
            </a:r>
          </a:p>
          <a:p>
            <a:pPr lvl="1"/>
            <a:r>
              <a:rPr lang="en-US" dirty="0"/>
              <a:t>Public key that can be widely distributed</a:t>
            </a:r>
          </a:p>
          <a:p>
            <a:pPr lvl="1"/>
            <a:r>
              <a:rPr lang="en-US" dirty="0"/>
              <a:t>Private key that is only known to the receiver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4BD7C-CA01-90A2-89DA-A2BA335B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" y="3410064"/>
            <a:ext cx="10742571" cy="27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33C1-B1F8-1959-9E14-D27BF12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A82F5-8640-CB53-DC85-7428E2F3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6D6A8E-72EE-7892-4190-F94455B1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Secure Sockets Layer (SSL) / Transport Layer Security (TLS) </a:t>
            </a:r>
            <a:endParaRPr lang="en-V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14CF2-4CB4-3FDC-28C7-A9BED5BE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Cryptographic protocols that enable secure communication over an insecure network like the Internet </a:t>
            </a:r>
          </a:p>
          <a:p>
            <a:pPr>
              <a:lnSpc>
                <a:spcPct val="150000"/>
              </a:lnSpc>
            </a:pPr>
            <a:r>
              <a:rPr lang="en-US" dirty="0"/>
              <a:t>Privacy and Integrity of the communication protected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Uses a combination of public-key </a:t>
            </a:r>
            <a:r>
              <a:rPr lang="en-US" dirty="0" err="1"/>
              <a:t>crytography</a:t>
            </a:r>
            <a:r>
              <a:rPr lang="en-US" dirty="0"/>
              <a:t> and 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35787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18536-D881-8E6A-7BF1-26A644F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9CAA6-2815-4DB8-2234-BC5CDC5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218C7D-5438-DB6E-7752-48A7B64A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SSL/TLS Handshake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747A4B-9128-6C22-4F1F-E21C91BE1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27" y="1397000"/>
            <a:ext cx="10515600" cy="4920379"/>
          </a:xfrm>
        </p:spPr>
      </p:pic>
    </p:spTree>
    <p:extLst>
      <p:ext uri="{BB962C8B-B14F-4D97-AF65-F5344CB8AC3E}">
        <p14:creationId xmlns:p14="http://schemas.microsoft.com/office/powerpoint/2010/main" val="16043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A8919-652E-3CD2-7615-3DB59C03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39287-A8AD-277A-C323-05CE0F0A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89EF9-2DFC-9636-0A15-BF9F0E4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1C1576-2BF6-F289-B931-623545D7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01" y="1397000"/>
            <a:ext cx="10302997" cy="4904095"/>
          </a:xfrm>
        </p:spPr>
      </p:pic>
    </p:spTree>
    <p:extLst>
      <p:ext uri="{BB962C8B-B14F-4D97-AF65-F5344CB8AC3E}">
        <p14:creationId xmlns:p14="http://schemas.microsoft.com/office/powerpoint/2010/main" val="160589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8B6F7-5836-485A-A00F-19E73466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A0EAD-D527-3A8B-586A-E5F5597F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D3C63-6AE1-C848-328D-CAA369F5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Keys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E0CF-F793-2756-5FDF-18191927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openssl</a:t>
            </a:r>
            <a:r>
              <a:rPr lang="en-US" dirty="0"/>
              <a:t> for generating keys for testing</a:t>
            </a:r>
            <a:br>
              <a:rPr lang="en-US" dirty="0"/>
            </a:br>
            <a:r>
              <a:rPr lang="en-US" b="1" dirty="0" err="1"/>
              <a:t>openssl</a:t>
            </a:r>
            <a:r>
              <a:rPr lang="en-US" b="1" dirty="0"/>
              <a:t> </a:t>
            </a:r>
            <a:r>
              <a:rPr lang="en-US" b="1" dirty="0" err="1"/>
              <a:t>genrsa</a:t>
            </a:r>
            <a:r>
              <a:rPr lang="en-US" b="1" dirty="0"/>
              <a:t> 1024 &gt; </a:t>
            </a:r>
            <a:r>
              <a:rPr lang="en-US" b="1" dirty="0" err="1"/>
              <a:t>private.key</a:t>
            </a:r>
            <a:br>
              <a:rPr lang="en-US" b="1" dirty="0"/>
            </a:br>
            <a:r>
              <a:rPr lang="en-US" b="1" dirty="0" err="1"/>
              <a:t>openssl</a:t>
            </a:r>
            <a:r>
              <a:rPr lang="en-US" b="1" dirty="0"/>
              <a:t> req -new -key </a:t>
            </a:r>
            <a:r>
              <a:rPr lang="en-US" b="1" dirty="0" err="1"/>
              <a:t>private.key</a:t>
            </a:r>
            <a:r>
              <a:rPr lang="en-US" b="1" dirty="0"/>
              <a:t> -out </a:t>
            </a:r>
            <a:r>
              <a:rPr lang="en-US" b="1" dirty="0" err="1"/>
              <a:t>cert.csr</a:t>
            </a:r>
            <a:br>
              <a:rPr lang="en-US" b="1" dirty="0"/>
            </a:br>
            <a:r>
              <a:rPr lang="en-US" b="1" dirty="0" err="1"/>
              <a:t>openssl</a:t>
            </a:r>
            <a:r>
              <a:rPr lang="en-US" b="1" dirty="0"/>
              <a:t> x509 -req -in </a:t>
            </a:r>
            <a:r>
              <a:rPr lang="en-US" b="1" dirty="0" err="1"/>
              <a:t>cert.csr</a:t>
            </a:r>
            <a:r>
              <a:rPr lang="en-US" b="1" dirty="0"/>
              <a:t> -</a:t>
            </a:r>
            <a:r>
              <a:rPr lang="en-US" b="1" dirty="0" err="1"/>
              <a:t>signkey</a:t>
            </a:r>
            <a:r>
              <a:rPr lang="en-US" b="1" dirty="0"/>
              <a:t> </a:t>
            </a:r>
            <a:r>
              <a:rPr lang="en-US" b="1" dirty="0" err="1"/>
              <a:t>private.key</a:t>
            </a:r>
            <a:r>
              <a:rPr lang="en-US" b="1" dirty="0"/>
              <a:t> -out </a:t>
            </a:r>
            <a:r>
              <a:rPr lang="en-US" b="1" dirty="0" err="1"/>
              <a:t>certificate.pem</a:t>
            </a:r>
            <a:r>
              <a:rPr lang="en-US" b="1" dirty="0"/>
              <a:t> </a:t>
            </a:r>
          </a:p>
          <a:p>
            <a:r>
              <a:rPr lang="en-US" dirty="0"/>
              <a:t>For production environment / deploying to a production server you need to get the keys and certificate from a certification authority (CA) e.g., Verisign, Thawte </a:t>
            </a:r>
          </a:p>
        </p:txBody>
      </p:sp>
    </p:spTree>
    <p:extLst>
      <p:ext uri="{BB962C8B-B14F-4D97-AF65-F5344CB8AC3E}">
        <p14:creationId xmlns:p14="http://schemas.microsoft.com/office/powerpoint/2010/main" val="264101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544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.Lucida Grande UI Regular</vt:lpstr>
      <vt:lpstr>Arial</vt:lpstr>
      <vt:lpstr>Calibri</vt:lpstr>
      <vt:lpstr>Wingdings</vt:lpstr>
      <vt:lpstr>Office Theme</vt:lpstr>
      <vt:lpstr>HTTPS and Secure Communication Uploading Files</vt:lpstr>
      <vt:lpstr>Objectives</vt:lpstr>
      <vt:lpstr>PowerPoint Presentation</vt:lpstr>
      <vt:lpstr>Symmetric Key Cryptography </vt:lpstr>
      <vt:lpstr>Public Key Cryptography </vt:lpstr>
      <vt:lpstr>Secure Sockets Layer (SSL) / Transport Layer Security (TLS) </vt:lpstr>
      <vt:lpstr>SSL/TLS Handshake</vt:lpstr>
      <vt:lpstr>HTTPS</vt:lpstr>
      <vt:lpstr>Generating Keys </vt:lpstr>
      <vt:lpstr>Node HTTPS Module </vt:lpstr>
      <vt:lpstr>PowerPoint Presentation</vt:lpstr>
      <vt:lpstr>PowerPoint Presentation</vt:lpstr>
      <vt:lpstr>File Upload </vt:lpstr>
      <vt:lpstr>File Upload </vt:lpstr>
      <vt:lpstr>Multer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477</cp:revision>
  <dcterms:created xsi:type="dcterms:W3CDTF">2021-08-08T14:50:46Z</dcterms:created>
  <dcterms:modified xsi:type="dcterms:W3CDTF">2023-09-21T09:20:06Z</dcterms:modified>
</cp:coreProperties>
</file>