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90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46" r:id="rId13"/>
    <p:sldId id="354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358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9525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2"/>
                </a:solidFill>
              </a:rPr>
              <a:t>Cross-Origin Resource Sharing OAuth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Credentialed Requests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Requests that are accompanied by Cookies or HTTP Authentication information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Server needs to respond with Access-Control-Allow- Credentials: true </a:t>
            </a:r>
          </a:p>
          <a:p>
            <a:pPr lvl="1">
              <a:lnSpc>
                <a:spcPct val="150000"/>
              </a:lnSpc>
            </a:pPr>
            <a:r>
              <a:rPr lang="en-US" sz="2500" dirty="0" err="1"/>
              <a:t>Accces</a:t>
            </a:r>
            <a:r>
              <a:rPr lang="en-US" sz="2500" dirty="0"/>
              <a:t>-Control-Allow-Origin header cannot have a wildcard “*” value, must mention a valid origin domain </a:t>
            </a:r>
          </a:p>
        </p:txBody>
      </p:sp>
    </p:spTree>
    <p:extLst>
      <p:ext uri="{BB962C8B-B14F-4D97-AF65-F5344CB8AC3E}">
        <p14:creationId xmlns:p14="http://schemas.microsoft.com/office/powerpoint/2010/main" val="59282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AA0A-B18A-500E-35AA-60F60376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392F3-D5E6-A787-2298-9367F90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4D0E6-4E70-86DE-B226-FFB6CB60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CORS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2AE9DA-72DA-FF1C-AD93-5FEB22B5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Middleware to configure CORS with various options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cors</a:t>
            </a:r>
            <a:r>
              <a:rPr lang="en-US" b="1" dirty="0"/>
              <a:t> --save </a:t>
            </a:r>
          </a:p>
          <a:p>
            <a:pPr>
              <a:lnSpc>
                <a:spcPct val="150000"/>
              </a:lnSpc>
            </a:pPr>
            <a:r>
              <a:rPr lang="en-US" dirty="0"/>
              <a:t>Simple CORS enabling all CORS requests </a:t>
            </a:r>
          </a:p>
          <a:p>
            <a:pPr>
              <a:lnSpc>
                <a:spcPct val="150000"/>
              </a:lnSpc>
            </a:pPr>
            <a:r>
              <a:rPr lang="en-US" dirty="0"/>
              <a:t>Enabling CORS for specific routes 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 options for various headers </a:t>
            </a:r>
          </a:p>
        </p:txBody>
      </p:sp>
    </p:spTree>
    <p:extLst>
      <p:ext uri="{BB962C8B-B14F-4D97-AF65-F5344CB8AC3E}">
        <p14:creationId xmlns:p14="http://schemas.microsoft.com/office/powerpoint/2010/main" val="316527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Cross-Origin Resource Sharing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OAuth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360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018F-8EFD-8C45-266D-5E33640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817E7-5B05-E249-FA37-8BDB62F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C9470-3A0D-F6CC-2C35-1B54438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1 and OAuth 2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A74E8-9887-9ED3-C326-0C230CF8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Authorization framework based on open standards for Internet users to log into third party websites/apps using their Social Network accounts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Facebook, Google, Twitter, Microsoft, Instagram,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 and many others </a:t>
            </a:r>
          </a:p>
          <a:p>
            <a:pPr>
              <a:lnSpc>
                <a:spcPct val="150000"/>
              </a:lnSpc>
            </a:pPr>
            <a:r>
              <a:rPr lang="en-US" dirty="0"/>
              <a:t>OpenID is a related but complementary service</a:t>
            </a:r>
          </a:p>
        </p:txBody>
      </p:sp>
    </p:spTree>
    <p:extLst>
      <p:ext uri="{BB962C8B-B14F-4D97-AF65-F5344CB8AC3E}">
        <p14:creationId xmlns:p14="http://schemas.microsoft.com/office/powerpoint/2010/main" val="251771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018F-8EFD-8C45-266D-5E33640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817E7-5B05-E249-FA37-8BDB62F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C9470-3A0D-F6CC-2C35-1B54438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1 and OAuth 2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A74E8-9887-9ED3-C326-0C230CF8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OAuth 1 protocol:</a:t>
            </a:r>
            <a:br>
              <a:rPr lang="en-US" dirty="0"/>
            </a:br>
            <a:r>
              <a:rPr lang="en-US" dirty="0"/>
              <a:t>– First evolved from Twitter (Blaine Cook) – IETF RFC 5849 </a:t>
            </a:r>
          </a:p>
          <a:p>
            <a:pPr>
              <a:lnSpc>
                <a:spcPct val="150000"/>
              </a:lnSpc>
            </a:pPr>
            <a:r>
              <a:rPr lang="en-US" dirty="0"/>
              <a:t>OAuth 2 protocol:</a:t>
            </a:r>
            <a:br>
              <a:rPr lang="en-US" dirty="0"/>
            </a:br>
            <a:r>
              <a:rPr lang="en-US" dirty="0"/>
              <a:t>– Focuses on simplifying client development – IETF RFC 6749</a:t>
            </a:r>
            <a:br>
              <a:rPr lang="en-US" dirty="0"/>
            </a:br>
            <a:r>
              <a:rPr lang="en-US" dirty="0"/>
              <a:t>– Bearer token usage IETF RFC 6750 </a:t>
            </a:r>
          </a:p>
        </p:txBody>
      </p:sp>
    </p:spTree>
    <p:extLst>
      <p:ext uri="{BB962C8B-B14F-4D97-AF65-F5344CB8AC3E}">
        <p14:creationId xmlns:p14="http://schemas.microsoft.com/office/powerpoint/2010/main" val="21784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C54B6-4F70-A4F7-11D8-05B00FF1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2A189-BE82-21AC-3653-EC73B3F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FDC9D7-3DB2-9799-3610-B1F49975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2 Roles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5BF70-2E82-F2F5-6282-2D612FEC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owner</a:t>
            </a:r>
            <a:r>
              <a:rPr lang="en-US" dirty="0"/>
              <a:t>: You, the user that authorizes a client application to access their account </a:t>
            </a:r>
          </a:p>
          <a:p>
            <a:r>
              <a:rPr lang="en-US" b="1" dirty="0"/>
              <a:t>Client Application</a:t>
            </a:r>
            <a:r>
              <a:rPr lang="en-US" dirty="0"/>
              <a:t>: Application (website or app) that wants access to the resource server to obtain information about you </a:t>
            </a:r>
          </a:p>
          <a:p>
            <a:r>
              <a:rPr lang="en-US" b="1" dirty="0"/>
              <a:t>Resource Server</a:t>
            </a:r>
            <a:r>
              <a:rPr lang="en-US" dirty="0"/>
              <a:t>: Server hosting protected data (e.g., your personal information) </a:t>
            </a:r>
          </a:p>
          <a:p>
            <a:r>
              <a:rPr lang="en-US" b="1" dirty="0"/>
              <a:t>Authorization Server</a:t>
            </a:r>
            <a:r>
              <a:rPr lang="en-US" dirty="0"/>
              <a:t>: Server that issues an access token to the client application to request resource from the resource server </a:t>
            </a:r>
          </a:p>
        </p:txBody>
      </p:sp>
    </p:spTree>
    <p:extLst>
      <p:ext uri="{BB962C8B-B14F-4D97-AF65-F5344CB8AC3E}">
        <p14:creationId xmlns:p14="http://schemas.microsoft.com/office/powerpoint/2010/main" val="198403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C54B6-4F70-A4F7-11D8-05B00FF1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2A189-BE82-21AC-3653-EC73B3F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FDC9D7-3DB2-9799-3610-B1F49975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2 Tokens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5BF70-2E82-F2F5-6282-2D612FEC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Access token</a:t>
            </a:r>
            <a:r>
              <a:rPr lang="en-US" dirty="0"/>
              <a:t>: allows access to user data by the client application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Has limited lifetime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Need to be kept confidential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Scope: parameter used to limit the rights of the access token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Refresh token</a:t>
            </a:r>
            <a:r>
              <a:rPr lang="en-US" dirty="0"/>
              <a:t>: Used to refresh an expired access token </a:t>
            </a:r>
          </a:p>
        </p:txBody>
      </p:sp>
    </p:spTree>
    <p:extLst>
      <p:ext uri="{BB962C8B-B14F-4D97-AF65-F5344CB8AC3E}">
        <p14:creationId xmlns:p14="http://schemas.microsoft.com/office/powerpoint/2010/main" val="28920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B1C49-C242-E120-94B8-7B7FD29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95028-16F8-4784-FABA-74F3822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35181-2AED-8CCE-F89F-FDEBE59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Application Registration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18DAF5-3AB7-62F9-AA1C-0970B8E7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Register the client application on the OAuth service provider: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Client App Id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Client Secret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Redirect URL: URLs for the client for receiving the authorization code and access token</a:t>
            </a:r>
          </a:p>
        </p:txBody>
      </p:sp>
    </p:spTree>
    <p:extLst>
      <p:ext uri="{BB962C8B-B14F-4D97-AF65-F5344CB8AC3E}">
        <p14:creationId xmlns:p14="http://schemas.microsoft.com/office/powerpoint/2010/main" val="252066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9D1B1-E45E-AEA9-4B77-4C77D6B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1B569-6077-7F98-46CF-5E75118D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C6ED42-9BC9-7099-877F-CCEC9C1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Flow Grant Approach (adapted)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5C7FBF-43C1-FA54-D4FD-6AD87A1C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427" y="1518728"/>
            <a:ext cx="9671199" cy="4724800"/>
          </a:xfrm>
        </p:spPr>
      </p:pic>
    </p:spTree>
    <p:extLst>
      <p:ext uri="{BB962C8B-B14F-4D97-AF65-F5344CB8AC3E}">
        <p14:creationId xmlns:p14="http://schemas.microsoft.com/office/powerpoint/2010/main" val="2954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the CORS NPM module to enable CORS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Enable your Express application to support CORS requests by configuring the CORS module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Use an OAuth providers for authenticating users within your server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Set up your server using Passport OAuth modules to enable user authentication using OAuth providers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8727D-B4F0-01F4-38E7-E0AABCC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6B2B8-01D6-6BE9-F3F9-08EE27FC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B6AA5A-9F57-2CE4-BCEA-EC3D6BA2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Passport-Facebook-Token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BD02D-3230-AB6A-7ECD-93B16000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463528" cy="4982779"/>
          </a:xfrm>
        </p:spPr>
        <p:txBody>
          <a:bodyPr/>
          <a:lstStyle/>
          <a:p>
            <a:r>
              <a:rPr lang="en-US" dirty="0"/>
              <a:t>Passport strategy for authenticating with Facebook using OAuth 2.0 API </a:t>
            </a:r>
          </a:p>
          <a:p>
            <a:r>
              <a:rPr lang="en-US" dirty="0"/>
              <a:t>Installing: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passport-</a:t>
            </a:r>
            <a:r>
              <a:rPr lang="en-US" b="1" dirty="0" err="1"/>
              <a:t>facebook</a:t>
            </a:r>
            <a:r>
              <a:rPr lang="en-US" b="1" dirty="0"/>
              <a:t>-token –save </a:t>
            </a:r>
          </a:p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FacebookStrategy</a:t>
            </a:r>
            <a:r>
              <a:rPr lang="en-US" b="1" dirty="0"/>
              <a:t> = require('passport-</a:t>
            </a:r>
            <a:r>
              <a:rPr lang="en-US" b="1" dirty="0" err="1"/>
              <a:t>facebook</a:t>
            </a:r>
            <a:r>
              <a:rPr lang="en-US" b="1" dirty="0"/>
              <a:t>-token');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100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OAuth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7013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and configure the CORS Node module</a:t>
            </a:r>
          </a:p>
          <a:p>
            <a:r>
              <a:rPr lang="en-US" sz="2400" dirty="0"/>
              <a:t>Configure your Express application to use the CORS module to support CORS on various endpoints </a:t>
            </a:r>
          </a:p>
          <a:p>
            <a:pPr lvl="0"/>
            <a:r>
              <a:rPr lang="en-US" sz="2400" dirty="0"/>
              <a:t>Configure your server to support user authentication based on OAuth providers</a:t>
            </a:r>
          </a:p>
          <a:p>
            <a:pPr lvl="0"/>
            <a:r>
              <a:rPr lang="en-US" sz="2400" dirty="0"/>
              <a:t>Use Passport OAuth support through the passport-</a:t>
            </a:r>
            <a:r>
              <a:rPr lang="en-US" sz="2400" dirty="0" err="1"/>
              <a:t>facebook</a:t>
            </a:r>
            <a:r>
              <a:rPr lang="en-US" sz="2400" dirty="0"/>
              <a:t>-token module to support OAuth based authentication with Facebook for your users. 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Cross-Origin Resource Sharing (CORS)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E314-45C2-8152-FBD5-941BEAA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6860B-07C4-A1A6-CE48-4C6EFAB9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EBF1B-4C3D-921F-1EFC-E3D311AC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Same-Origin Policy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7C304-9E18-3383-DC2F-B3F066FA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 app security model that restricts how a document or script loaded from one origin can interact with a resource from another origin </a:t>
            </a:r>
          </a:p>
          <a:p>
            <a:pPr marL="311150" indent="0">
              <a:lnSpc>
                <a:spcPct val="150000"/>
              </a:lnSpc>
              <a:buNone/>
            </a:pPr>
            <a:r>
              <a:rPr lang="en-US" dirty="0"/>
              <a:t>– Isolating potentially malicious documents </a:t>
            </a:r>
          </a:p>
          <a:p>
            <a:pPr>
              <a:lnSpc>
                <a:spcPct val="150000"/>
              </a:lnSpc>
            </a:pPr>
            <a:r>
              <a:rPr lang="en-US" dirty="0"/>
              <a:t>Origin defined by three tuple: (Protocol, host name, port number)</a:t>
            </a:r>
          </a:p>
        </p:txBody>
      </p:sp>
    </p:spTree>
    <p:extLst>
      <p:ext uri="{BB962C8B-B14F-4D97-AF65-F5344CB8AC3E}">
        <p14:creationId xmlns:p14="http://schemas.microsoft.com/office/powerpoint/2010/main" val="37274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E314-45C2-8152-FBD5-941BEAA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6860B-07C4-A1A6-CE48-4C6EFAB9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EBF1B-4C3D-921F-1EFC-E3D311AC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Same-Origin Policy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7C304-9E18-3383-DC2F-B3F066FA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Example: from page http://</a:t>
            </a:r>
            <a:r>
              <a:rPr lang="en-US" dirty="0" err="1"/>
              <a:t>www.abc.com</a:t>
            </a:r>
            <a:r>
              <a:rPr lang="en-US" dirty="0"/>
              <a:t>/</a:t>
            </a:r>
            <a:r>
              <a:rPr lang="en-US" dirty="0" err="1"/>
              <a:t>xyz</a:t>
            </a:r>
            <a:r>
              <a:rPr lang="en-US" dirty="0"/>
              <a:t>/</a:t>
            </a:r>
            <a:r>
              <a:rPr lang="en-US" dirty="0" err="1"/>
              <a:t>page.html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C9E94-05E8-4833-5B4F-4FB0E6E2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2" y="2506164"/>
            <a:ext cx="10459596" cy="29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C98F6-1809-0522-C330-112EC9E7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6BC1D-5F5C-D5AA-00AF-9752FFF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1A34C-E87A-334D-F2E2-B6E86C56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Requests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D2AF5-732B-853F-8A67-DC8E34D7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HTTP request: Accessing a resource from a different domain, protocol or port </a:t>
            </a:r>
          </a:p>
          <a:p>
            <a:r>
              <a:rPr lang="en-US" dirty="0"/>
              <a:t>Browsers restrict cross-origin HTTP requests initiated from within scripts, e.g., </a:t>
            </a:r>
            <a:r>
              <a:rPr lang="en-US" dirty="0" err="1"/>
              <a:t>XMLHttpRequest</a:t>
            </a:r>
            <a:r>
              <a:rPr lang="en-US" dirty="0"/>
              <a:t> or Fetch</a:t>
            </a:r>
          </a:p>
        </p:txBody>
      </p:sp>
    </p:spTree>
    <p:extLst>
      <p:ext uri="{BB962C8B-B14F-4D97-AF65-F5344CB8AC3E}">
        <p14:creationId xmlns:p14="http://schemas.microsoft.com/office/powerpoint/2010/main" val="133020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Mechanism to give web servers cross-domain access controls </a:t>
            </a:r>
          </a:p>
          <a:p>
            <a:pPr marL="360363" indent="0">
              <a:lnSpc>
                <a:spcPct val="150000"/>
              </a:lnSpc>
              <a:buNone/>
            </a:pPr>
            <a:r>
              <a:rPr lang="en-US" sz="2600" dirty="0"/>
              <a:t>– Browser and server can interact to determine whether or not it is safe to allow the cross-origin request </a:t>
            </a:r>
          </a:p>
          <a:p>
            <a:pPr marL="360363" indent="0">
              <a:lnSpc>
                <a:spcPct val="150000"/>
              </a:lnSpc>
              <a:buNone/>
            </a:pPr>
            <a:r>
              <a:rPr lang="en-US" sz="2600" dirty="0"/>
              <a:t>– New set of HTTP headers that allow servers to describe the set of origins that are permitted to read the information using a web browser 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Access-Control-Allow-Origin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Access-Control-Allow-Credentials 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Access-Control-Allow-Headers etc. </a:t>
            </a:r>
          </a:p>
        </p:txBody>
      </p:sp>
    </p:spTree>
    <p:extLst>
      <p:ext uri="{BB962C8B-B14F-4D97-AF65-F5344CB8AC3E}">
        <p14:creationId xmlns:p14="http://schemas.microsoft.com/office/powerpoint/2010/main" val="37413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Simple cross-site requests: 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GET or POST with request body containing </a:t>
            </a:r>
            <a:r>
              <a:rPr lang="en-US" sz="2300" b="1" dirty="0"/>
              <a:t>application/x- www-form-</a:t>
            </a:r>
            <a:r>
              <a:rPr lang="en-US" sz="2300" b="1" dirty="0" err="1"/>
              <a:t>urlencoded</a:t>
            </a:r>
            <a:r>
              <a:rPr lang="en-US" sz="2300" dirty="0"/>
              <a:t>, </a:t>
            </a:r>
            <a:r>
              <a:rPr lang="en-US" sz="2300" b="1" dirty="0" err="1"/>
              <a:t>multiplart</a:t>
            </a:r>
            <a:r>
              <a:rPr lang="en-US" sz="2300" b="1" dirty="0"/>
              <a:t>/form-data </a:t>
            </a:r>
            <a:r>
              <a:rPr lang="en-US" sz="2300" dirty="0"/>
              <a:t>or </a:t>
            </a:r>
            <a:r>
              <a:rPr lang="en-US" sz="2300" b="1" dirty="0"/>
              <a:t>text/plain 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No custom headers 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For widely accessed resources like GET, can send back  reply with Access-Control-Allow-Origin: * header </a:t>
            </a:r>
          </a:p>
          <a:p>
            <a:pPr lvl="1">
              <a:lnSpc>
                <a:spcPct val="150000"/>
              </a:lnSpc>
            </a:pPr>
            <a:r>
              <a:rPr lang="en-US" sz="2100" dirty="0"/>
              <a:t>If need to restrict the access, then send reply with Access- Control-Allow-Origin: http://</a:t>
            </a:r>
            <a:r>
              <a:rPr lang="en-US" sz="2100" dirty="0" err="1"/>
              <a:t>abc.com</a:t>
            </a:r>
            <a:r>
              <a:rPr 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Preflighted</a:t>
            </a:r>
            <a:r>
              <a:rPr lang="en-US" dirty="0"/>
              <a:t> Requests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Methods that can cause side-effects on server’s data: non GET or POST, or even POST with content-type other than mentioned earlier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Mandated to “preflight” the request by soliciting the server’s supported methods by sending a HTTP OPTIONS request method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Then upon “approval” from the server sending the actual request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Server response may include Access-Control-Allow-Methods, Access- Control-Allow-Headers, Access-Control-Allow-Credentials </a:t>
            </a:r>
          </a:p>
        </p:txBody>
      </p:sp>
    </p:spTree>
    <p:extLst>
      <p:ext uri="{BB962C8B-B14F-4D97-AF65-F5344CB8AC3E}">
        <p14:creationId xmlns:p14="http://schemas.microsoft.com/office/powerpoint/2010/main" val="386977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830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.Lucida Grande UI Regular</vt:lpstr>
      <vt:lpstr>Arial</vt:lpstr>
      <vt:lpstr>Calibri</vt:lpstr>
      <vt:lpstr>Wingdings</vt:lpstr>
      <vt:lpstr>Office Theme</vt:lpstr>
      <vt:lpstr>Cross-Origin Resource Sharing OAuth and User Authentication</vt:lpstr>
      <vt:lpstr>Objectives</vt:lpstr>
      <vt:lpstr>PowerPoint Presentation</vt:lpstr>
      <vt:lpstr>Same-Origin Policy </vt:lpstr>
      <vt:lpstr>Same-Origin Policy </vt:lpstr>
      <vt:lpstr>Cross-Origin Requests </vt:lpstr>
      <vt:lpstr>Cross-Origin Resource Sharing (CORS) </vt:lpstr>
      <vt:lpstr>Cross-Origin Resource Sharing (CORS) </vt:lpstr>
      <vt:lpstr>Cross-Origin Resource Sharing (CORS) </vt:lpstr>
      <vt:lpstr>Cross-Origin Resource Sharing (CORS) </vt:lpstr>
      <vt:lpstr>CORS Node Module </vt:lpstr>
      <vt:lpstr>PowerPoint Presentation</vt:lpstr>
      <vt:lpstr>PowerPoint Presentation</vt:lpstr>
      <vt:lpstr>OAuth 1 and OAuth 2 </vt:lpstr>
      <vt:lpstr>OAuth 1 and OAuth 2 </vt:lpstr>
      <vt:lpstr>OAuth 2 Roles </vt:lpstr>
      <vt:lpstr>OAuth 2 Tokens</vt:lpstr>
      <vt:lpstr>Client Application Registration </vt:lpstr>
      <vt:lpstr>Implicit Flow Grant Approach (adapted) </vt:lpstr>
      <vt:lpstr>Passport-Facebook-Token Module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509</cp:revision>
  <dcterms:created xsi:type="dcterms:W3CDTF">2021-08-08T14:50:46Z</dcterms:created>
  <dcterms:modified xsi:type="dcterms:W3CDTF">2023-09-21T09:20:27Z</dcterms:modified>
</cp:coreProperties>
</file>