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354" r:id="rId4"/>
    <p:sldId id="359" r:id="rId5"/>
    <p:sldId id="360" r:id="rId6"/>
    <p:sldId id="361" r:id="rId7"/>
    <p:sldId id="362" r:id="rId8"/>
    <p:sldId id="346" r:id="rId9"/>
    <p:sldId id="290" r:id="rId10"/>
    <p:sldId id="364" r:id="rId11"/>
    <p:sldId id="365" r:id="rId12"/>
    <p:sldId id="366" r:id="rId13"/>
    <p:sldId id="368" r:id="rId14"/>
    <p:sldId id="367" r:id="rId15"/>
    <p:sldId id="369" r:id="rId16"/>
    <p:sldId id="370" r:id="rId17"/>
    <p:sldId id="358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749"/>
    <p:restoredTop sz="96296"/>
  </p:normalViewPr>
  <p:slideViewPr>
    <p:cSldViewPr snapToGrid="0" snapToObjects="1">
      <p:cViewPr varScale="1">
        <p:scale>
          <a:sx n="88" d="100"/>
          <a:sy n="88" d="100"/>
        </p:scale>
        <p:origin x="4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9/21/2023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3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397000"/>
            <a:ext cx="11180064" cy="4982779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9/21/2023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GitHub - morzhanov/nodejs-express-boilerplate: Node.js Boilerplate is an  project that allows you to start new node.js project from scratch.">
            <a:extLst>
              <a:ext uri="{FF2B5EF4-FFF2-40B4-BE49-F238E27FC236}">
                <a16:creationId xmlns:a16="http://schemas.microsoft.com/office/drawing/2014/main" id="{6BEEBB9A-50B1-3B5B-FA46-0AF85A69D6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95" y="3144"/>
            <a:ext cx="1409205" cy="784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/>
          <a:srcRect/>
          <a:stretch/>
        </p:blipFill>
        <p:spPr bwMode="auto">
          <a:xfrm>
            <a:off x="25331" y="20690"/>
            <a:ext cx="1440628" cy="70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79" y="1589649"/>
            <a:ext cx="9900745" cy="1923572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pPr>
              <a:lnSpc>
                <a:spcPct val="114000"/>
              </a:lnSpc>
            </a:pPr>
            <a:r>
              <a:rPr lang="en-US" dirty="0"/>
              <a:t>Integrating the React Client and Server</a:t>
            </a:r>
            <a:br>
              <a:rPr lang="en-US" dirty="0"/>
            </a:br>
            <a:r>
              <a:rPr lang="en-US" dirty="0"/>
              <a:t>Backend as a Service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DF6D6-DB02-A2C6-BD1B-8B26E006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AE9409-A6E3-3B45-9629-F6F37048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31799D-B7E6-41EE-9142-BA4999B1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Backend Services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071562-7476-3108-C220-A3F20609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 your own backend approach that we discussed earlier is cumbersome </a:t>
            </a:r>
          </a:p>
          <a:p>
            <a:pPr lvl="1"/>
            <a:r>
              <a:rPr lang="en-US" dirty="0"/>
              <a:t>Server setup and configuration issues </a:t>
            </a:r>
          </a:p>
          <a:p>
            <a:pPr lvl="1"/>
            <a:r>
              <a:rPr lang="en-US" dirty="0"/>
              <a:t>Backend storage and database provisioning </a:t>
            </a:r>
          </a:p>
          <a:p>
            <a:pPr lvl="1"/>
            <a:r>
              <a:rPr lang="en-US" dirty="0"/>
              <a:t>Developing the REST API and configuration </a:t>
            </a:r>
          </a:p>
          <a:p>
            <a:pPr lvl="1"/>
            <a:r>
              <a:rPr lang="en-US" dirty="0"/>
              <a:t>Additional services like notifications, user management, social networking etc. adds to the burden on developers </a:t>
            </a:r>
          </a:p>
          <a:p>
            <a:r>
              <a:rPr lang="en-US" dirty="0"/>
              <a:t>Can we package the whole backend services into a easily deployable, configurable and manageable service? </a:t>
            </a:r>
          </a:p>
        </p:txBody>
      </p:sp>
    </p:spTree>
    <p:extLst>
      <p:ext uri="{BB962C8B-B14F-4D97-AF65-F5344CB8AC3E}">
        <p14:creationId xmlns:p14="http://schemas.microsoft.com/office/powerpoint/2010/main" val="40062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CE3BA-F8F0-0E83-09CD-4D772AF4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03C189-8E37-D82E-180A-3E8B1E07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971115-59DB-6C0B-2E2A-F3DDA614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Backend as a Service (BaaS)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B8747E-4846-1AB2-40B4-759A28FC9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Model for providing mobile and web developers to link their applications to backend cloud storage and APIs exposed by the backend (Wikipedia definition) </a:t>
            </a:r>
          </a:p>
          <a:p>
            <a:pPr>
              <a:lnSpc>
                <a:spcPct val="150000"/>
              </a:lnSpc>
            </a:pPr>
            <a:r>
              <a:rPr lang="en-US" dirty="0"/>
              <a:t>Relatively recent phenomenon in mobile and web development </a:t>
            </a:r>
          </a:p>
          <a:p>
            <a:pPr>
              <a:lnSpc>
                <a:spcPct val="150000"/>
              </a:lnSpc>
            </a:pPr>
            <a:r>
              <a:rPr lang="en-US" dirty="0"/>
              <a:t>Provides a bridge between the front end and various cloud backends through a unified API and SDK </a:t>
            </a:r>
          </a:p>
        </p:txBody>
      </p:sp>
    </p:spTree>
    <p:extLst>
      <p:ext uri="{BB962C8B-B14F-4D97-AF65-F5344CB8AC3E}">
        <p14:creationId xmlns:p14="http://schemas.microsoft.com/office/powerpoint/2010/main" val="26956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CE3BA-F8F0-0E83-09CD-4D772AF4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03C189-8E37-D82E-180A-3E8B1E07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12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971115-59DB-6C0B-2E2A-F3DDA614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Backend as a Service (BaaS)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B8747E-4846-1AB2-40B4-759A28FC9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Frees the developers from having to do backend development and instead concentrate on frontend </a:t>
            </a:r>
          </a:p>
          <a:p>
            <a:pPr>
              <a:lnSpc>
                <a:spcPct val="150000"/>
              </a:lnSpc>
            </a:pPr>
            <a:r>
              <a:rPr lang="en-US" dirty="0"/>
              <a:t>If you are familiar with Cloud computing you might have heard about Infrastructure as a Service (IaaS), Platform as a Service (PaaS) and Software as a Service (SaaS) </a:t>
            </a:r>
          </a:p>
          <a:p>
            <a:pPr>
              <a:lnSpc>
                <a:spcPct val="150000"/>
              </a:lnSpc>
            </a:pPr>
            <a:r>
              <a:rPr lang="en-US" dirty="0"/>
              <a:t>BaaS is targeted mainly at mobile and web developers to access cloud services, hence distinct from the above *</a:t>
            </a:r>
            <a:r>
              <a:rPr lang="en-US" dirty="0" err="1"/>
              <a:t>aaS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183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9C98E-B80D-D22E-6C33-7416A8DA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468C3-14DA-0E9D-268A-2D2008B0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13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67AF16-07E3-9A5A-1CEC-F732BE1A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BaaS Provide?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8DB7C9-98A9-586C-DA8D-A2CE34CC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Notifications </a:t>
            </a:r>
          </a:p>
          <a:p>
            <a:r>
              <a:rPr lang="en-US" dirty="0"/>
              <a:t>File Storage &amp; Sharing </a:t>
            </a:r>
          </a:p>
          <a:p>
            <a:r>
              <a:rPr lang="en-US" dirty="0"/>
              <a:t>Social network integration </a:t>
            </a:r>
          </a:p>
          <a:p>
            <a:r>
              <a:rPr lang="en-US" dirty="0"/>
              <a:t>Messaging &amp; Chat capabilities </a:t>
            </a:r>
          </a:p>
          <a:p>
            <a:r>
              <a:rPr lang="en-US" dirty="0"/>
              <a:t>User Management </a:t>
            </a:r>
          </a:p>
          <a:p>
            <a:r>
              <a:rPr lang="en-US" dirty="0"/>
              <a:t>Usage Analysis tools </a:t>
            </a:r>
          </a:p>
          <a:p>
            <a:r>
              <a:rPr lang="en-US" dirty="0"/>
              <a:t>Build &amp; execute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78833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2A943-DDF3-9502-7D2D-7F0F41D2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E5E9F9-C6CC-32E2-9CBF-ED9A6C3A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34ADCF-C449-6816-83DB-0AD4563B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BaaS Provide?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7CCD31-9538-5C6E-311F-7554D992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data storage API for cloud based storage </a:t>
            </a:r>
          </a:p>
          <a:p>
            <a:r>
              <a:rPr lang="en-US" dirty="0"/>
              <a:t>Binary Storage </a:t>
            </a:r>
          </a:p>
          <a:p>
            <a:r>
              <a:rPr lang="en-US" dirty="0"/>
              <a:t>Device synchronizing &amp; caching capabilities </a:t>
            </a:r>
          </a:p>
          <a:p>
            <a:r>
              <a:rPr lang="en-US" dirty="0"/>
              <a:t>Online/offline workflow </a:t>
            </a:r>
          </a:p>
          <a:p>
            <a:r>
              <a:rPr lang="en-US" dirty="0"/>
              <a:t>Third party Integration </a:t>
            </a:r>
          </a:p>
          <a:p>
            <a:r>
              <a:rPr lang="en-US" dirty="0"/>
              <a:t>Secure connectivity </a:t>
            </a:r>
          </a:p>
          <a:p>
            <a:r>
              <a:rPr lang="en-US" dirty="0"/>
              <a:t>Auto generation of REST based interfaces </a:t>
            </a:r>
          </a:p>
          <a:p>
            <a:r>
              <a:rPr lang="en-US" dirty="0"/>
              <a:t>SDKs for typical mobile platforms </a:t>
            </a:r>
          </a:p>
        </p:txBody>
      </p:sp>
    </p:spTree>
    <p:extLst>
      <p:ext uri="{BB962C8B-B14F-4D97-AF65-F5344CB8AC3E}">
        <p14:creationId xmlns:p14="http://schemas.microsoft.com/office/powerpoint/2010/main" val="1385397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6FCCB-2715-31CC-14DD-E664E991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994C56-8DD8-55E2-FAED-20FCCA1B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1090A0-B736-04D0-2A12-D96D2BE1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BaaS Advantages and Disadvantages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3EF4AB-5599-D66F-1FF8-A8601C4D0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Pre-built, tried and tested components </a:t>
            </a:r>
          </a:p>
          <a:p>
            <a:r>
              <a:rPr lang="en-US" dirty="0"/>
              <a:t>Reduction in server-side development effort </a:t>
            </a:r>
          </a:p>
          <a:p>
            <a:r>
              <a:rPr lang="en-US" dirty="0"/>
              <a:t>Recent technological developments integrated by the service provider and made accessible to developers </a:t>
            </a:r>
          </a:p>
          <a:p>
            <a:r>
              <a:rPr lang="en-US" dirty="0">
                <a:solidFill>
                  <a:srgbClr val="C00000"/>
                </a:solidFill>
              </a:rPr>
              <a:t>Black Box </a:t>
            </a:r>
          </a:p>
          <a:p>
            <a:r>
              <a:rPr lang="en-US" dirty="0">
                <a:solidFill>
                  <a:srgbClr val="C00000"/>
                </a:solidFill>
              </a:rPr>
              <a:t>Vendor lock-in </a:t>
            </a:r>
          </a:p>
          <a:p>
            <a:r>
              <a:rPr lang="en-US" dirty="0">
                <a:solidFill>
                  <a:srgbClr val="C00000"/>
                </a:solidFill>
              </a:rPr>
              <a:t>Loss of flexibility </a:t>
            </a:r>
          </a:p>
          <a:p>
            <a:r>
              <a:rPr lang="en-US" dirty="0">
                <a:solidFill>
                  <a:srgbClr val="C00000"/>
                </a:solidFill>
              </a:rPr>
              <a:t>Additional training needed in vendor-specific APIs</a:t>
            </a:r>
          </a:p>
        </p:txBody>
      </p:sp>
    </p:spTree>
    <p:extLst>
      <p:ext uri="{BB962C8B-B14F-4D97-AF65-F5344CB8AC3E}">
        <p14:creationId xmlns:p14="http://schemas.microsoft.com/office/powerpoint/2010/main" val="2515651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10EC7-FE1B-2B84-D41C-1412695E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70EE65-C73E-0B73-872A-7EEF284F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8210E7-88E6-10E7-EF0B-AE39B5FE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BaaS Vendors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235D68-4029-3DDB-293C-A374E78F9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397000"/>
            <a:ext cx="4308796" cy="4982779"/>
          </a:xfrm>
        </p:spPr>
        <p:txBody>
          <a:bodyPr>
            <a:normAutofit/>
          </a:bodyPr>
          <a:lstStyle/>
          <a:p>
            <a:r>
              <a:rPr lang="en-US" dirty="0"/>
              <a:t>Commercial Vendors </a:t>
            </a:r>
          </a:p>
          <a:p>
            <a:pPr lvl="1"/>
            <a:r>
              <a:rPr lang="en-US" dirty="0" err="1"/>
              <a:t>Kumulous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Telerik </a:t>
            </a:r>
          </a:p>
          <a:p>
            <a:pPr lvl="1"/>
            <a:r>
              <a:rPr lang="en-US" dirty="0"/>
              <a:t>Firebase </a:t>
            </a:r>
          </a:p>
          <a:p>
            <a:pPr lvl="1"/>
            <a:r>
              <a:rPr lang="en-US" dirty="0" err="1"/>
              <a:t>FeedHenry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Kinvey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Appcelerator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AnyPresence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IBM Bluemix 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39B47A1-F602-DC71-B5A7-7A24A03F639C}"/>
              </a:ext>
            </a:extLst>
          </p:cNvPr>
          <p:cNvSpPr txBox="1">
            <a:spLocks/>
          </p:cNvSpPr>
          <p:nvPr/>
        </p:nvSpPr>
        <p:spPr>
          <a:xfrm>
            <a:off x="5965654" y="1396999"/>
            <a:ext cx="5997746" cy="498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341313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Source </a:t>
            </a:r>
          </a:p>
          <a:p>
            <a:pPr lvl="1"/>
            <a:r>
              <a:rPr lang="en-US" dirty="0" err="1"/>
              <a:t>BaasBox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Loopback </a:t>
            </a:r>
          </a:p>
          <a:p>
            <a:pPr lvl="1"/>
            <a:r>
              <a:rPr lang="en-US" dirty="0"/>
              <a:t>Sails </a:t>
            </a:r>
          </a:p>
          <a:p>
            <a:pPr lvl="1"/>
            <a:r>
              <a:rPr lang="en-US" dirty="0" err="1"/>
              <a:t>OpenMobster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CloudEngine</a:t>
            </a:r>
            <a:r>
              <a:rPr lang="en-US" dirty="0"/>
              <a:t> </a:t>
            </a:r>
          </a:p>
          <a:p>
            <a:r>
              <a:rPr lang="en-US" dirty="0"/>
              <a:t>More and more appearing in the market </a:t>
            </a:r>
          </a:p>
        </p:txBody>
      </p:sp>
    </p:spTree>
    <p:extLst>
      <p:ext uri="{BB962C8B-B14F-4D97-AF65-F5344CB8AC3E}">
        <p14:creationId xmlns:p14="http://schemas.microsoft.com/office/powerpoint/2010/main" val="1141758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Exercise - Backend as a Service</a:t>
            </a:r>
          </a:p>
        </p:txBody>
      </p:sp>
    </p:spTree>
    <p:extLst>
      <p:ext uri="{BB962C8B-B14F-4D97-AF65-F5344CB8AC3E}">
        <p14:creationId xmlns:p14="http://schemas.microsoft.com/office/powerpoint/2010/main" val="157013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74D40F7-8D83-0720-F5FC-794FC99A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Step by step integrate your client side application written in React with a REST API server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Understand support user registration and authentication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Position the use of BaaS as an alternative to full-fledged in-house server-side implementation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Understand and use Firebase to quickly build backend support for your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Integrate your client side application written in React with a REST API server </a:t>
            </a:r>
          </a:p>
          <a:p>
            <a:pPr>
              <a:lnSpc>
                <a:spcPct val="150000"/>
              </a:lnSpc>
            </a:pPr>
            <a:r>
              <a:rPr lang="en-US" dirty="0"/>
              <a:t>Support user registration and authentication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Position the use of BaaS as an alternative to full-fledged in-house server-side implementation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and use Firebase to quickly build backend support for your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237129" y="2092960"/>
            <a:ext cx="9671125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Integrating the React Client and Server</a:t>
            </a:r>
          </a:p>
        </p:txBody>
      </p:sp>
    </p:spTree>
    <p:extLst>
      <p:ext uri="{BB962C8B-B14F-4D97-AF65-F5344CB8AC3E}">
        <p14:creationId xmlns:p14="http://schemas.microsoft.com/office/powerpoint/2010/main" val="1360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674EE-4BC5-83D8-162F-E43B9D26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DDD545-8402-16BA-5938-103F7E1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B8244F-897F-DF32-5584-F5430BEF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Integrating the Client and Server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E139BA-B385-3355-DADA-BC5FA57B7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already provides REST API </a:t>
            </a:r>
          </a:p>
          <a:p>
            <a:r>
              <a:rPr lang="en-US" dirty="0"/>
              <a:t>The React client and the React Native client already use the REST API to interact with the server </a:t>
            </a:r>
          </a:p>
          <a:p>
            <a:pPr lvl="1"/>
            <a:r>
              <a:rPr lang="en-US" dirty="0"/>
              <a:t>Send requests to the REST API endpoints</a:t>
            </a:r>
          </a:p>
          <a:p>
            <a:pPr lvl="1"/>
            <a:r>
              <a:rPr lang="en-US" dirty="0"/>
              <a:t>Server returns reply with JSON data </a:t>
            </a:r>
          </a:p>
          <a:p>
            <a:r>
              <a:rPr lang="en-US" dirty="0"/>
              <a:t>Integration should be straightforward with some minor adjustments – Providing Authentication service</a:t>
            </a:r>
            <a:br>
              <a:rPr lang="en-US" dirty="0"/>
            </a:br>
            <a:r>
              <a:rPr lang="en-US" dirty="0"/>
              <a:t>– Minor adjustments to the other services and components </a:t>
            </a:r>
          </a:p>
        </p:txBody>
      </p:sp>
    </p:spTree>
    <p:extLst>
      <p:ext uri="{BB962C8B-B14F-4D97-AF65-F5344CB8AC3E}">
        <p14:creationId xmlns:p14="http://schemas.microsoft.com/office/powerpoint/2010/main" val="113551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72B79-F15C-33B1-D5E9-8DF6BF20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92543-8BF2-F564-4185-0EC4AF79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6971DD-5E5B-A9BC-A846-57DBCB2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Query 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FC9302-504A-A15B-A856-95AFF6423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Client side: </a:t>
            </a:r>
          </a:p>
          <a:p>
            <a:pPr marL="344487" lvl="1" indent="0">
              <a:buNone/>
            </a:pPr>
            <a:r>
              <a:rPr lang="en-US" b="1" dirty="0"/>
              <a:t>	</a:t>
            </a:r>
            <a:r>
              <a:rPr lang="en-US" dirty="0"/>
              <a:t>fetch(</a:t>
            </a:r>
            <a:r>
              <a:rPr lang="en-US" dirty="0" err="1"/>
              <a:t>baseURL</a:t>
            </a:r>
            <a:r>
              <a:rPr lang="en-US" dirty="0"/>
              <a:t> + '</a:t>
            </a:r>
            <a:r>
              <a:rPr lang="en-US" dirty="0" err="1"/>
              <a:t>dishes?featured</a:t>
            </a:r>
            <a:r>
              <a:rPr lang="en-US" dirty="0"/>
              <a:t>=true') </a:t>
            </a:r>
          </a:p>
          <a:p>
            <a:r>
              <a:rPr lang="en-US" b="1" dirty="0"/>
              <a:t>URL with query parameters: </a:t>
            </a:r>
          </a:p>
          <a:p>
            <a:pPr marL="344487" lvl="1" indent="0">
              <a:buNone/>
            </a:pPr>
            <a:r>
              <a:rPr lang="en-US" b="1" dirty="0"/>
              <a:t>	</a:t>
            </a:r>
            <a:r>
              <a:rPr lang="en-US" dirty="0"/>
              <a:t>/</a:t>
            </a:r>
            <a:r>
              <a:rPr lang="en-US" dirty="0" err="1"/>
              <a:t>dishes?featured</a:t>
            </a:r>
            <a:r>
              <a:rPr lang="en-US" dirty="0"/>
              <a:t>=true </a:t>
            </a:r>
          </a:p>
          <a:p>
            <a:r>
              <a:rPr lang="en-US" b="1" dirty="0"/>
              <a:t>Server Side: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dishRouter.route</a:t>
            </a:r>
            <a:r>
              <a:rPr lang="en-US" dirty="0"/>
              <a:t>('/’)</a:t>
            </a:r>
          </a:p>
          <a:p>
            <a:pPr marL="0" indent="0">
              <a:buNone/>
            </a:pPr>
            <a:r>
              <a:rPr lang="en-US" dirty="0"/>
              <a:t>		.get(function (req, res, next) 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Dishes.find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 ... </a:t>
            </a:r>
          </a:p>
          <a:p>
            <a:pPr marL="0" indent="0">
              <a:buNone/>
            </a:pPr>
            <a:r>
              <a:rPr lang="en-US" dirty="0"/>
              <a:t>		}); </a:t>
            </a:r>
          </a:p>
          <a:p>
            <a:pPr marL="0" indent="0">
              <a:buNone/>
            </a:pPr>
            <a:r>
              <a:rPr lang="en-US" dirty="0"/>
              <a:t>	})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032C9-7D1F-0A9A-7C99-E8FAB8BED243}"/>
              </a:ext>
            </a:extLst>
          </p:cNvPr>
          <p:cNvSpPr txBox="1"/>
          <p:nvPr/>
        </p:nvSpPr>
        <p:spPr>
          <a:xfrm>
            <a:off x="8304902" y="3782216"/>
            <a:ext cx="27001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{ “featured”: true }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0F5BA5-D800-5342-1EE6-7ABC7FEDEE8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89904" y="4013049"/>
            <a:ext cx="2214998" cy="946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66CBA9-35E7-B115-E0B4-A01E3D46A77C}"/>
              </a:ext>
            </a:extLst>
          </p:cNvPr>
          <p:cNvCxnSpPr>
            <a:cxnSpLocks/>
          </p:cNvCxnSpPr>
          <p:nvPr/>
        </p:nvCxnSpPr>
        <p:spPr>
          <a:xfrm flipH="1" flipV="1">
            <a:off x="4285167" y="3042873"/>
            <a:ext cx="4019735" cy="8455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9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01D70-1B0D-0D67-9734-895ACBD1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9C24D2-61C0-CB85-881B-041E6CCA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30B42C-4061-CBB2-39C6-DE5D29CF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Authentication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607CAB-4D55-E0B5-53B8-99D228778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Server-side REST API endpoints: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/users/signup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/users/login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/users/logout </a:t>
            </a:r>
          </a:p>
          <a:p>
            <a:pPr>
              <a:lnSpc>
                <a:spcPct val="150000"/>
              </a:lnSpc>
            </a:pPr>
            <a:r>
              <a:rPr lang="en-US" dirty="0"/>
              <a:t>Client needs to be configured to send requests to these REST API endpoints for user registration and authentication </a:t>
            </a:r>
          </a:p>
        </p:txBody>
      </p:sp>
    </p:spTree>
    <p:extLst>
      <p:ext uri="{BB962C8B-B14F-4D97-AF65-F5344CB8AC3E}">
        <p14:creationId xmlns:p14="http://schemas.microsoft.com/office/powerpoint/2010/main" val="219316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01D70-1B0D-0D67-9734-895ACBD1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9C24D2-61C0-CB85-881B-041E6CCA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30B42C-4061-CBB2-39C6-DE5D29CF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Authentication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607CAB-4D55-E0B5-53B8-99D228778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1. Client sends POST request to /users/login </a:t>
            </a:r>
          </a:p>
          <a:p>
            <a:pPr marL="404813" indent="0">
              <a:lnSpc>
                <a:spcPct val="150000"/>
              </a:lnSpc>
              <a:buNone/>
            </a:pPr>
            <a:r>
              <a:rPr lang="en-US" dirty="0"/>
              <a:t>– request body contains username and password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2. Server validates and replies with the token if successful </a:t>
            </a:r>
          </a:p>
          <a:p>
            <a:pPr marL="404813" indent="0">
              <a:lnSpc>
                <a:spcPct val="150000"/>
              </a:lnSpc>
              <a:buNone/>
            </a:pPr>
            <a:r>
              <a:rPr lang="en-US" dirty="0"/>
              <a:t>– response body contains token</a:t>
            </a:r>
            <a:br>
              <a:rPr lang="en-US" dirty="0"/>
            </a:br>
            <a:r>
              <a:rPr lang="en-US" dirty="0"/>
              <a:t>3. Client saves the token in local storage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b="1" dirty="0" err="1"/>
              <a:t>localStorage.setItem</a:t>
            </a:r>
            <a:r>
              <a:rPr lang="en-US" b="1" dirty="0"/>
              <a:t>('token', </a:t>
            </a:r>
            <a:r>
              <a:rPr lang="en-US" b="1" dirty="0" err="1"/>
              <a:t>response.token</a:t>
            </a:r>
            <a:r>
              <a:rPr lang="en-US" b="1" dirty="0"/>
              <a:t>);</a:t>
            </a:r>
            <a:br>
              <a:rPr lang="en-US" dirty="0"/>
            </a:br>
            <a:r>
              <a:rPr lang="en-US" dirty="0"/>
              <a:t>4. Client includes token in the header of every subsequent request </a:t>
            </a:r>
          </a:p>
          <a:p>
            <a:pPr marL="404813" indent="0">
              <a:lnSpc>
                <a:spcPct val="150000"/>
              </a:lnSpc>
              <a:buNone/>
            </a:pPr>
            <a:r>
              <a:rPr lang="en-US" dirty="0"/>
              <a:t>– Setting the Authorization header in the fetch request </a:t>
            </a:r>
          </a:p>
        </p:txBody>
      </p:sp>
    </p:spTree>
    <p:extLst>
      <p:ext uri="{BB962C8B-B14F-4D97-AF65-F5344CB8AC3E}">
        <p14:creationId xmlns:p14="http://schemas.microsoft.com/office/powerpoint/2010/main" val="144520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Exercise - Integrating the React Client and Server  </a:t>
            </a:r>
          </a:p>
        </p:txBody>
      </p:sp>
    </p:spTree>
    <p:extLst>
      <p:ext uri="{BB962C8B-B14F-4D97-AF65-F5344CB8AC3E}">
        <p14:creationId xmlns:p14="http://schemas.microsoft.com/office/powerpoint/2010/main" val="58865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237129" y="2092960"/>
            <a:ext cx="9671125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Backend as a Service</a:t>
            </a:r>
          </a:p>
        </p:txBody>
      </p:sp>
    </p:spTree>
    <p:extLst>
      <p:ext uri="{BB962C8B-B14F-4D97-AF65-F5344CB8AC3E}">
        <p14:creationId xmlns:p14="http://schemas.microsoft.com/office/powerpoint/2010/main" val="419828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9792</TotalTime>
  <Words>739</Words>
  <Application>Microsoft Office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.Lucida Grande UI Regular</vt:lpstr>
      <vt:lpstr>Arial</vt:lpstr>
      <vt:lpstr>Calibri</vt:lpstr>
      <vt:lpstr>Wingdings</vt:lpstr>
      <vt:lpstr>Office Theme</vt:lpstr>
      <vt:lpstr>Integrating the React Client and Server Backend as a Service  </vt:lpstr>
      <vt:lpstr>Objectives</vt:lpstr>
      <vt:lpstr>PowerPoint Presentation</vt:lpstr>
      <vt:lpstr>Integrating the Client and Server </vt:lpstr>
      <vt:lpstr>Query Parameters</vt:lpstr>
      <vt:lpstr>User Authentication </vt:lpstr>
      <vt:lpstr>User Authentication </vt:lpstr>
      <vt:lpstr>PowerPoint Presentation</vt:lpstr>
      <vt:lpstr>PowerPoint Presentation</vt:lpstr>
      <vt:lpstr>Backend Services </vt:lpstr>
      <vt:lpstr>Backend as a Service (BaaS) </vt:lpstr>
      <vt:lpstr>Backend as a Service (BaaS) </vt:lpstr>
      <vt:lpstr>What does BaaS Provide? </vt:lpstr>
      <vt:lpstr>What does BaaS Provide? </vt:lpstr>
      <vt:lpstr>BaaS Advantages and Disadvantages </vt:lpstr>
      <vt:lpstr>BaaS Vendors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Chu Dinh Phu 2 (FE Ban NCPT)</cp:lastModifiedBy>
  <cp:revision>534</cp:revision>
  <dcterms:created xsi:type="dcterms:W3CDTF">2021-08-08T14:50:46Z</dcterms:created>
  <dcterms:modified xsi:type="dcterms:W3CDTF">2023-09-21T09:21:05Z</dcterms:modified>
</cp:coreProperties>
</file>