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0j7f33yvLqHrA3CDRNmUEpJ4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d939596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5d939596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d939596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25d939596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d939596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5d939596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d939596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5d939596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d9395964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5d9395964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d939596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5d939596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d9395964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5d9395964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5d939596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25d939596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5d939596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25d939596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d939596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25d9395964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5d9395964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25d9395964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5d9395964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5d9395964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d9395964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25d9395964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447800"/>
            <a:ext cx="9144000" cy="1808162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B3C6E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1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d9395964_0_164"/>
          <p:cNvSpPr txBox="1"/>
          <p:nvPr>
            <p:ph type="ctrTitle"/>
          </p:nvPr>
        </p:nvSpPr>
        <p:spPr>
          <a:xfrm>
            <a:off x="1524000" y="1773382"/>
            <a:ext cx="9144000" cy="1655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indent="-35051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ista.com/statistics/1124699/worldwide-developer-survey-most-used-frameworks-web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tbootstrap.com/docs/4.6/getting-started/introduction" TargetMode="External"/><Relationship Id="rId4" Type="http://schemas.openxmlformats.org/officeDocument/2006/relationships/hyperlink" Target="https://reactjs.org/vers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2067952"/>
            <a:ext cx="9144000" cy="167387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1000">
                <a:srgbClr val="FFFFFF">
                  <a:alpha val="0"/>
                </a:srgbClr>
              </a:gs>
              <a:gs pos="100000">
                <a:srgbClr val="EB711E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Front-End Web Development with 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Rules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b="1" lang="en-US" sz="4000"/>
              <a:t>How to conduct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Prepare contents of the next session at home 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Following lessons in classroom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Completing module assessments in time and Quizzes (via CMS)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b="1" i="1" lang="en-US" sz="3200">
                <a:solidFill>
                  <a:srgbClr val="FF0000"/>
                </a:solidFill>
              </a:rPr>
              <a:t>Write reports</a:t>
            </a:r>
            <a:r>
              <a:rPr lang="en-US" sz="3200">
                <a:solidFill>
                  <a:srgbClr val="FF0000"/>
                </a:solidFill>
              </a:rPr>
              <a:t> </a:t>
            </a:r>
            <a:r>
              <a:rPr lang="en-US" sz="3200"/>
              <a:t>of all labs and assignments to your notebook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b="1" lang="en-US" sz="4000"/>
              <a:t>Communication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Class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Interchange by FU-HN CMS, Forum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Discussing actively in your team and classroom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Free to question and answer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b="1" lang="en-US" sz="4000"/>
              <a:t>Others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Off phone, no game, no chat in class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Use laptop under teacher’s instruction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Evaluation Strategy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10835" y="1549400"/>
            <a:ext cx="11942619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/>
              <a:t>Must attend more than 80% of contact hours (if not, not allow to take exam).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/>
              <a:t>Evaluating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02 Progress Tests (PT: 15%)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08 Labs (L: 20%)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01 Assignment (AS: 15%)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01 Practical Exam (PE: 20%)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</a:pPr>
            <a:r>
              <a:rPr lang="en-US" sz="1800"/>
              <a:t>    (Practical exam retake only when the score of PE &lt; 4))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Final Exam (FE: 30%)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Final result = 15%(PT) + 20%(L) + 15%(AS) + 20%(PE) + 30% (FE)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/>
              <a:t>Pass: 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>
                <a:solidFill>
                  <a:srgbClr val="FF0000"/>
                </a:solidFill>
              </a:rPr>
              <a:t>Every on-going assessment component &gt; 0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>
                <a:solidFill>
                  <a:srgbClr val="FF0000"/>
                </a:solidFill>
              </a:rPr>
              <a:t>Final Exam score &gt;= 4 and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>
                <a:solidFill>
                  <a:srgbClr val="FF0000"/>
                </a:solidFill>
              </a:rPr>
              <a:t>Final result &gt;= 5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/>
              <a:t>Final exam retake only when not passed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How to study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110835" y="1549400"/>
            <a:ext cx="11942619" cy="4755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2500"/>
              <a:t>This course is complex knowledge (however, it’s attractive and exciting), so you need to keep a tight grip on it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9999"/>
              <a:buChar char="▪"/>
            </a:pPr>
            <a:r>
              <a:rPr b="1" lang="en-US" sz="2100"/>
              <a:t>Read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the books to get the general concept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Reference, study, collection from anywhere else (internet, your classmate, forum …)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9999"/>
              <a:buChar char="▪"/>
            </a:pPr>
            <a:r>
              <a:rPr b="1" lang="en-US" sz="2100"/>
              <a:t>Attend lectures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Listen, understand, then make your notes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 your explanation about some topic in lectures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Ask questions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 some examples that do not exist in your book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Practice all the exercises, demo to make your sense </a:t>
            </a:r>
            <a:endParaRPr/>
          </a:p>
          <a:p>
            <a:pPr indent="-341313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9999"/>
              <a:buChar char="▪"/>
            </a:pPr>
            <a:r>
              <a:rPr b="1" lang="en-US" sz="2100"/>
              <a:t>After classes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Discuss your classmate indirectly, on the forum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Analyze, design, and implement labs and assignment. </a:t>
            </a:r>
            <a:r>
              <a:rPr b="1" lang="en-US"/>
              <a:t>Write reports </a:t>
            </a:r>
            <a:r>
              <a:rPr lang="en-US"/>
              <a:t>in your notebook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Build your team in yourselves to support together in studying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Academic policy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/>
              <a:t>Cheating, plagiarism and breach of copyright are serious offenses under this Policy.</a:t>
            </a:r>
            <a:endParaRPr/>
          </a:p>
          <a:p>
            <a:pPr indent="-341313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▪"/>
            </a:pPr>
            <a:r>
              <a:rPr b="1" lang="en-US"/>
              <a:t>Cheating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Cheating during a test or exam is construed as talking, peeking at another student’s paper or any other clandestine method of transmitting information.</a:t>
            </a:r>
            <a:endParaRPr/>
          </a:p>
          <a:p>
            <a:pPr indent="-341313" lvl="1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▪"/>
            </a:pPr>
            <a:r>
              <a:rPr b="1" lang="en-US"/>
              <a:t>Plagiarism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Plagiarism is using the work of others without citing it; that is, holding the work of others out as your own work. </a:t>
            </a:r>
            <a:endParaRPr/>
          </a:p>
          <a:p>
            <a:pPr indent="-341313" lvl="1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▪"/>
            </a:pPr>
            <a:r>
              <a:rPr b="1" lang="en-US"/>
              <a:t>Breach of Copyright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If you photocopy a textbook without the copyright holder's permission, you violate copyright law.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d9395964_0_0"/>
          <p:cNvSpPr txBox="1"/>
          <p:nvPr>
            <p:ph type="ctrTitle"/>
          </p:nvPr>
        </p:nvSpPr>
        <p:spPr>
          <a:xfrm>
            <a:off x="1108911" y="1842868"/>
            <a:ext cx="9974100" cy="167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700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/>
              <a:t>Front-End Web Development with React</a:t>
            </a:r>
            <a:br>
              <a:rPr lang="en-US"/>
            </a:br>
            <a:r>
              <a:rPr lang="en-US"/>
              <a:t>Course Overview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5d9395964_0_4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0" name="Google Shape;200;g125d9395964_0_4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125d9395964_0_4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Expected Background </a:t>
            </a:r>
            <a:endParaRPr/>
          </a:p>
        </p:txBody>
      </p:sp>
      <p:sp>
        <p:nvSpPr>
          <p:cNvPr id="202" name="Google Shape;202;g125d9395964_0_4"/>
          <p:cNvSpPr txBox="1"/>
          <p:nvPr>
            <p:ph idx="1" type="body"/>
          </p:nvPr>
        </p:nvSpPr>
        <p:spPr>
          <a:xfrm>
            <a:off x="499872" y="1549400"/>
            <a:ext cx="115536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You should have good working knowledge of: </a:t>
            </a:r>
            <a:endParaRPr/>
          </a:p>
          <a:p>
            <a:pPr indent="-341312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HTML</a:t>
            </a:r>
            <a:endParaRPr/>
          </a:p>
          <a:p>
            <a:pPr indent="-341312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CSS</a:t>
            </a:r>
            <a:endParaRPr/>
          </a:p>
          <a:p>
            <a:pPr indent="-341312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d9395964_0_11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8" name="Google Shape;208;g125d9395964_0_11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125d9395964_0_11"/>
          <p:cNvSpPr txBox="1"/>
          <p:nvPr>
            <p:ph type="title"/>
          </p:nvPr>
        </p:nvSpPr>
        <p:spPr>
          <a:xfrm>
            <a:off x="307788" y="506438"/>
            <a:ext cx="11518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Web Design and Development </a:t>
            </a:r>
            <a:endParaRPr/>
          </a:p>
        </p:txBody>
      </p:sp>
      <p:sp>
        <p:nvSpPr>
          <p:cNvPr id="210" name="Google Shape;210;g125d9395964_0_11"/>
          <p:cNvSpPr txBox="1"/>
          <p:nvPr>
            <p:ph idx="1" type="body"/>
          </p:nvPr>
        </p:nvSpPr>
        <p:spPr>
          <a:xfrm>
            <a:off x="307788" y="1786597"/>
            <a:ext cx="5628900" cy="4501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560"/>
              <a:buFont typeface="Merriweather Sans"/>
              <a:buChar char="◆"/>
            </a:pPr>
            <a:r>
              <a:rPr lang="en-US" sz="2600"/>
              <a:t>Design</a:t>
            </a:r>
            <a:endParaRPr/>
          </a:p>
          <a:p>
            <a:pPr indent="-341312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User Interface(UI)/User Experience (UX) Design </a:t>
            </a:r>
            <a:endParaRPr/>
          </a:p>
          <a:p>
            <a:pPr indent="-341312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Visual Design</a:t>
            </a:r>
            <a:endParaRPr/>
          </a:p>
          <a:p>
            <a:pPr indent="-341312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Prototyping </a:t>
            </a:r>
            <a:endParaRPr/>
          </a:p>
          <a:p>
            <a:pPr indent="-341312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Colors, Graphics and Animation </a:t>
            </a:r>
            <a:endParaRPr sz="2200"/>
          </a:p>
        </p:txBody>
      </p:sp>
      <p:sp>
        <p:nvSpPr>
          <p:cNvPr id="211" name="Google Shape;211;g125d9395964_0_11"/>
          <p:cNvSpPr txBox="1"/>
          <p:nvPr/>
        </p:nvSpPr>
        <p:spPr>
          <a:xfrm>
            <a:off x="6197299" y="1786597"/>
            <a:ext cx="5628900" cy="4501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2488" lvl="0" marL="34448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Development, Building and Deployment</a:t>
            </a:r>
            <a:endParaRPr/>
          </a:p>
          <a:p>
            <a:pPr indent="-350456" lvl="1" marL="685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UI Frameworks: Bootstrap 4 </a:t>
            </a:r>
            <a:endParaRPr/>
          </a:p>
          <a:p>
            <a:pPr indent="-350456" lvl="1" marL="685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Frameworks/Libraries: Angular/React</a:t>
            </a:r>
            <a:endParaRPr/>
          </a:p>
          <a:p>
            <a:pPr indent="-350456" lvl="1" marL="685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Mobile Frameworks: Ionic, Cordova, NativeScript and React Native </a:t>
            </a:r>
            <a:endParaRPr/>
          </a:p>
          <a:p>
            <a:pPr indent="-350456" lvl="1" marL="685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Development: Node + Express + MongoDB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125d9395964_0_11"/>
          <p:cNvCxnSpPr>
            <a:stCxn id="209" idx="2"/>
            <a:endCxn id="210" idx="0"/>
          </p:cNvCxnSpPr>
          <p:nvPr/>
        </p:nvCxnSpPr>
        <p:spPr>
          <a:xfrm flipH="1">
            <a:off x="3122388" y="1203938"/>
            <a:ext cx="2944500" cy="58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g125d9395964_0_11"/>
          <p:cNvCxnSpPr>
            <a:stCxn id="209" idx="2"/>
            <a:endCxn id="211" idx="0"/>
          </p:cNvCxnSpPr>
          <p:nvPr/>
        </p:nvCxnSpPr>
        <p:spPr>
          <a:xfrm>
            <a:off x="6066888" y="1203938"/>
            <a:ext cx="2944800" cy="58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5d9395964_0_21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9" name="Google Shape;219;g125d9395964_0_21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125d9395964_0_21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Full Stack Web Development </a:t>
            </a:r>
            <a:endParaRPr/>
          </a:p>
        </p:txBody>
      </p:sp>
      <p:pic>
        <p:nvPicPr>
          <p:cNvPr id="221" name="Google Shape;221;g125d939596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085" y="1795360"/>
            <a:ext cx="10541828" cy="377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5d9395964_0_28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7" name="Google Shape;227;g125d9395964_0_28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g125d9395964_0_28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29" name="Google Shape;229;g125d9395964_0_28"/>
          <p:cNvSpPr txBox="1"/>
          <p:nvPr>
            <p:ph idx="1" type="body"/>
          </p:nvPr>
        </p:nvSpPr>
        <p:spPr>
          <a:xfrm>
            <a:off x="517358" y="1549400"/>
            <a:ext cx="115362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36486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Bootstrap 4</a:t>
            </a:r>
            <a:endParaRPr/>
          </a:p>
          <a:p>
            <a:pPr indent="-332168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Responsive Design and Bootstrap Grid System</a:t>
            </a:r>
            <a:endParaRPr/>
          </a:p>
          <a:p>
            <a:pPr indent="-332168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Bootstrap CSS and JavaScript Components</a:t>
            </a:r>
            <a:endParaRPr/>
          </a:p>
          <a:p>
            <a:pPr indent="-336486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Web Tools:</a:t>
            </a:r>
            <a:endParaRPr/>
          </a:p>
          <a:p>
            <a:pPr indent="-332168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Git</a:t>
            </a:r>
            <a:endParaRPr/>
          </a:p>
          <a:p>
            <a:pPr indent="-332168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Node.js and NPM</a:t>
            </a:r>
            <a:endParaRPr/>
          </a:p>
          <a:p>
            <a:pPr indent="-336486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</a:t>
            </a:r>
            <a:endParaRPr/>
          </a:p>
          <a:p>
            <a:pPr indent="-336486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Reactstrap </a:t>
            </a:r>
            <a:endParaRPr/>
          </a:p>
          <a:p>
            <a:pPr indent="-336486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Redux</a:t>
            </a:r>
            <a:endParaRPr/>
          </a:p>
          <a:p>
            <a:pPr indent="-336486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Fetch </a:t>
            </a:r>
            <a:endParaRPr/>
          </a:p>
          <a:p>
            <a:pPr indent="-261810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d9395964_0_35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5" name="Google Shape;235;g125d9395964_0_35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g125d9395964_0_35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1: Bootstrap Overview</a:t>
            </a:r>
            <a:endParaRPr/>
          </a:p>
        </p:txBody>
      </p:sp>
      <p:sp>
        <p:nvSpPr>
          <p:cNvPr id="237" name="Google Shape;237;g125d9395964_0_35"/>
          <p:cNvSpPr txBox="1"/>
          <p:nvPr>
            <p:ph idx="1" type="body"/>
          </p:nvPr>
        </p:nvSpPr>
        <p:spPr>
          <a:xfrm>
            <a:off x="493295" y="1549400"/>
            <a:ext cx="115602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Full Stack Web Development: The Big Picture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Setting up Development Environment: Git  and Node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Introduction to Bootstrap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Responsive Design and Bootstrap Grid System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should you study this course?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48" y="1530140"/>
            <a:ext cx="5589815" cy="438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064" y="1530140"/>
            <a:ext cx="5671088" cy="43880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843770" y="6013786"/>
            <a:ext cx="6504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LinkedIn (Data Collected: April 23, 2021)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d9395964_0_42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3" name="Google Shape;243;g125d9395964_0_42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125d9395964_0_42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2: Bootstrap CSS Components</a:t>
            </a:r>
            <a:endParaRPr/>
          </a:p>
        </p:txBody>
      </p:sp>
      <p:sp>
        <p:nvSpPr>
          <p:cNvPr id="245" name="Google Shape;245;g125d9395964_0_42"/>
          <p:cNvSpPr txBox="1"/>
          <p:nvPr>
            <p:ph idx="1" type="body"/>
          </p:nvPr>
        </p:nvSpPr>
        <p:spPr>
          <a:xfrm>
            <a:off x="493295" y="1549400"/>
            <a:ext cx="115602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Navigation and Navigation Bar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User Input: Buttons and Forms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Displaying Content: Tables and Cards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Images and Media: Images, Thumbnails, Media Objects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Alerting Users: Tags, Alerts, Progress Bars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d9395964_0_49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1" name="Google Shape;251;g125d9395964_0_49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g125d9395964_0_49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3: Bootstrap JavaScript Components</a:t>
            </a:r>
            <a:endParaRPr/>
          </a:p>
        </p:txBody>
      </p:sp>
      <p:sp>
        <p:nvSpPr>
          <p:cNvPr id="253" name="Google Shape;253;g125d9395964_0_49"/>
          <p:cNvSpPr txBox="1"/>
          <p:nvPr>
            <p:ph idx="1" type="body"/>
          </p:nvPr>
        </p:nvSpPr>
        <p:spPr>
          <a:xfrm>
            <a:off x="505326" y="1549400"/>
            <a:ext cx="115482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Bootstrap JavaScript Components Overview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Tabs, Pills and Tabbed Navigation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Hide and Seek: Collapse and Accordion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Revealing Content: Tooltips, Popovers and Modals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Carousel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5d9395964_0_56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9" name="Google Shape;259;g125d9395964_0_56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g125d9395964_0_56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4: Web Tools</a:t>
            </a:r>
            <a:endParaRPr/>
          </a:p>
        </p:txBody>
      </p:sp>
      <p:sp>
        <p:nvSpPr>
          <p:cNvPr id="261" name="Google Shape;261;g125d9395964_0_56"/>
          <p:cNvSpPr txBox="1"/>
          <p:nvPr>
            <p:ph idx="1" type="body"/>
          </p:nvPr>
        </p:nvSpPr>
        <p:spPr>
          <a:xfrm>
            <a:off x="505326" y="1549400"/>
            <a:ext cx="115482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Bootstrap and JQuery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Less is More!: Less and Sass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Building and Deployment: NPM Scripts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d9395964_0_63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7" name="Google Shape;267;g125d9395964_0_63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g125d9395964_0_63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5: Introduction to React </a:t>
            </a:r>
            <a:endParaRPr/>
          </a:p>
        </p:txBody>
      </p:sp>
      <p:sp>
        <p:nvSpPr>
          <p:cNvPr id="269" name="Google Shape;269;g125d9395964_0_63"/>
          <p:cNvSpPr txBox="1"/>
          <p:nvPr>
            <p:ph idx="1" type="body"/>
          </p:nvPr>
        </p:nvSpPr>
        <p:spPr>
          <a:xfrm>
            <a:off x="493295" y="1549400"/>
            <a:ext cx="115602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Introduction to React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ReactComponents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5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d9395964_0_70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75" name="Google Shape;275;g125d9395964_0_70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g125d9395964_0_70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/>
              <a:t>Module 6: React Router and Single Page Applications </a:t>
            </a:r>
            <a:endParaRPr/>
          </a:p>
        </p:txBody>
      </p:sp>
      <p:sp>
        <p:nvSpPr>
          <p:cNvPr id="277" name="Google Shape;277;g125d9395964_0_70"/>
          <p:cNvSpPr txBox="1"/>
          <p:nvPr>
            <p:ph idx="1" type="body"/>
          </p:nvPr>
        </p:nvSpPr>
        <p:spPr>
          <a:xfrm>
            <a:off x="451104" y="1549400"/>
            <a:ext cx="116025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Component Types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Router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Single Page Applications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6 </a:t>
            </a:r>
            <a:endParaRPr/>
          </a:p>
          <a:p>
            <a:pPr indent="-23780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5d9395964_0_77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83" name="Google Shape;283;g125d9395964_0_77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g125d9395964_0_77"/>
          <p:cNvSpPr txBox="1"/>
          <p:nvPr>
            <p:ph type="title"/>
          </p:nvPr>
        </p:nvSpPr>
        <p:spPr>
          <a:xfrm>
            <a:off x="228600" y="667130"/>
            <a:ext cx="11824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Module 7: React Forms, Flux Architecture and Introduction to Redux </a:t>
            </a:r>
            <a:endParaRPr/>
          </a:p>
        </p:txBody>
      </p:sp>
      <p:sp>
        <p:nvSpPr>
          <p:cNvPr id="285" name="Google Shape;285;g125d9395964_0_77"/>
          <p:cNvSpPr txBox="1"/>
          <p:nvPr>
            <p:ph idx="1" type="body"/>
          </p:nvPr>
        </p:nvSpPr>
        <p:spPr>
          <a:xfrm>
            <a:off x="426720" y="1938528"/>
            <a:ext cx="116268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Controlled Forms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Uncontrolled Forms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Introduction to Redux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Redux Form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5d9395964_0_84"/>
          <p:cNvSpPr txBox="1"/>
          <p:nvPr>
            <p:ph idx="10" type="dt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91" name="Google Shape;291;g125d9395964_0_84"/>
          <p:cNvSpPr txBox="1"/>
          <p:nvPr>
            <p:ph idx="12" type="sldNum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125d9395964_0_84"/>
          <p:cNvSpPr txBox="1"/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Module 8: More Redux and Client-Server Communication </a:t>
            </a:r>
            <a:endParaRPr/>
          </a:p>
        </p:txBody>
      </p:sp>
      <p:sp>
        <p:nvSpPr>
          <p:cNvPr id="293" name="Google Shape;293;g125d9395964_0_84"/>
          <p:cNvSpPr txBox="1"/>
          <p:nvPr>
            <p:ph idx="1" type="body"/>
          </p:nvPr>
        </p:nvSpPr>
        <p:spPr>
          <a:xfrm>
            <a:off x="487680" y="1549400"/>
            <a:ext cx="115659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4487" lvl="0" marL="344487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Redux Actions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Redux Thunk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Client-Server Communication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Fetch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 Animations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Building and Deployment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Testing 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Lab 8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should you study this course?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228600" y="6013786"/>
            <a:ext cx="118248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https://www.statista.com/statistics/1124699/worldwide-developer-survey-most-used-frameworks-web/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5954" y="1267563"/>
            <a:ext cx="6504460" cy="474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838075" y="1767000"/>
            <a:ext cx="25992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used web framewor</a:t>
            </a:r>
            <a:r>
              <a:rPr b="1" i="0" lang="en-US" sz="3000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b="1" i="0" lang="en-US" sz="3000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among developers worldwide, as of 2021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Prerequisites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Completed: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WED201c (Web Design for Everybody)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Objectives 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Set up, design and style web pages using Bootstrap 4 and its components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Building responsive web page design for multi screen size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Using web tools to setup and manage web sites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Developing client-side Javascript application using React library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Using Flux architecture and Redux to develop React-Redux powered applications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Using Fetch for client-server communication and the use of REST API on the server side.</a:t>
            </a:r>
            <a:endParaRPr/>
          </a:p>
          <a:p>
            <a:pPr indent="-245809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4488" lvl="0" marL="344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Overview of client-side web UI framework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Grids and responsive design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Bootstrap CSS and JavaScript components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CSS preprocessors, Less and Sass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The basics of Node.js and NPM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JavaScript ES6 for developing React application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Reactstrap for Bootstrap based responsive UI design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 components, React router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Flux architecture and Redux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Working with Fetch and REST API for client-server communication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Plan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2743704"/>
            <a:ext cx="10515600" cy="85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en-US" sz="40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course plan on CMS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47" name="Google Shape;147;p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Materials/ References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469232" y="1549400"/>
            <a:ext cx="11285621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https://getbootstrap.com/docs/4.6/getting-started/introduction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https://reactjs.org/versions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CMS forum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Learning Environments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NodeJS 16.4.1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NPM 7.18.1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Bootstrap 4.6.0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Jquery 3.6.0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Popper.js 1.16.1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17.0.2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Visual Studio Code (version 1.59 or later)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r>
              <a:rPr lang="en-US"/>
              <a:t>)</a:t>
            </a:r>
            <a:endParaRPr/>
          </a:p>
          <a:p>
            <a:pPr indent="-34448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Notebook for reports of labs and assignments.</a:t>
            </a:r>
            <a:endParaRPr/>
          </a:p>
          <a:p>
            <a:pPr indent="-23780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  <a:p>
            <a:pPr indent="-237808" lvl="0" marL="3444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2021-08-08T14:50:46Z</dcterms:created>
  <dc:creator>Pham Ngoc Tho (FE FPTU HN)</dc:creator>
</cp:coreProperties>
</file>