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926E-82D6-5F4B-8D0C-176071C182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5/9/2023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xmlns="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getting-started/using-a-package.js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/>
              <a:t>Full Stack Web Development and Setup Development Evironment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65F6E9A-AE29-9445-8253-659FCC26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37178E-71BD-614E-A7B5-861F1E29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CC6A68-9343-864F-8E05-51EB35D5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Some</a:t>
            </a:r>
            <a:r>
              <a:rPr lang="en-US" spc="-30" dirty="0"/>
              <a:t> </a:t>
            </a:r>
            <a:r>
              <a:rPr lang="en-US" spc="-5" dirty="0"/>
              <a:t>Basic</a:t>
            </a:r>
            <a:r>
              <a:rPr lang="en-US" spc="-20" dirty="0"/>
              <a:t> </a:t>
            </a:r>
            <a:r>
              <a:rPr lang="en-US" spc="-10" dirty="0"/>
              <a:t>Concepts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BADC79-9074-EE4D-9271-CCCA6FD9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Version Control: software tool(s) that enable  the management of changes to source code</a:t>
            </a:r>
          </a:p>
          <a:p>
            <a:pPr lvl="1"/>
            <a:r>
              <a:rPr lang="en-US"/>
              <a:t>Maintaining version history</a:t>
            </a:r>
          </a:p>
          <a:p>
            <a:r>
              <a:rPr lang="en-US"/>
              <a:t>Several version control tools: CVS, SVN, Git  etc.</a:t>
            </a:r>
          </a:p>
          <a:p>
            <a:r>
              <a:rPr lang="en-US"/>
              <a:t>Distributed version control system</a:t>
            </a:r>
          </a:p>
          <a:p>
            <a:r>
              <a:rPr lang="en-US"/>
              <a:t>Developed by Linus Torvalds for managing  Linux kernel development</a:t>
            </a:r>
          </a:p>
          <a:p>
            <a:r>
              <a:rPr lang="en-US"/>
              <a:t>Widely adopted now by several projects</a:t>
            </a:r>
          </a:p>
          <a:p>
            <a:pPr lvl="1"/>
            <a:r>
              <a:rPr lang="en-US"/>
              <a:t>The Node ecosystem thrives on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180EE6-C67F-B544-BB6E-0C3C7060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008" y="5625697"/>
            <a:ext cx="1702446" cy="7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272AC9-3820-BF43-AAA3-DABDDEDB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19A1A4-D474-8E4B-B532-64D90FB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14B07D-F484-1646-B63E-7DA8B9A8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Exercises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8CAD6D7-549A-D749-9CA7-C3E69DA6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Setting up Git on your machine</a:t>
            </a:r>
          </a:p>
          <a:p>
            <a:r>
              <a:rPr lang="en-US"/>
              <a:t>Using Git</a:t>
            </a:r>
          </a:p>
          <a:p>
            <a:r>
              <a:rPr lang="en-US"/>
              <a:t>Using online 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160433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595346-FEAF-444C-B484-EA742848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69955BD-F66C-D443-BA8B-3A080F6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29F47B-727A-AE4A-B25A-3CF3E2E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728" y="2469197"/>
            <a:ext cx="6640543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1:</a:t>
            </a:r>
            <a:r>
              <a:rPr lang="en-US" spc="-10" dirty="0"/>
              <a:t> </a:t>
            </a:r>
            <a:r>
              <a:rPr lang="en-US" spc="-20" dirty="0"/>
              <a:t>Setting</a:t>
            </a:r>
            <a:r>
              <a:rPr lang="en-US" spc="-10" dirty="0"/>
              <a:t> </a:t>
            </a:r>
            <a:r>
              <a:rPr lang="en-US" spc="-5" dirty="0"/>
              <a:t>up</a:t>
            </a:r>
            <a:r>
              <a:rPr lang="en-US" spc="-10" dirty="0"/>
              <a:t> </a:t>
            </a:r>
            <a:r>
              <a:rPr lang="en-US" spc="-5" dirty="0"/>
              <a:t>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6739D6D-0383-DA45-ADA0-4ECB28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FC7D24-4CAC-0F48-992F-73D610BE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9CE3DAA9-0EFB-5744-87DF-006EE1A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2493581"/>
            <a:ext cx="8321040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2:</a:t>
            </a:r>
            <a:r>
              <a:rPr lang="en-US" spc="-10" dirty="0"/>
              <a:t> </a:t>
            </a:r>
            <a:r>
              <a:rPr lang="en-US" spc="-20" dirty="0"/>
              <a:t>Basic Git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E804F5-7DBE-3546-8792-DED92B81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CB1E76-40FE-9544-85EB-F2229FB8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D94023A-95A5-6149-9286-2DFE8F3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F7A82C-C37C-7543-9934-5241B5B5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init</a:t>
            </a:r>
          </a:p>
          <a:p>
            <a:pPr lvl="1"/>
            <a:r>
              <a:rPr lang="en-US"/>
              <a:t>Initializes the current folder as a git repository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b="1"/>
              <a:t>git status</a:t>
            </a:r>
          </a:p>
          <a:p>
            <a:pPr lvl="1"/>
            <a:r>
              <a:rPr lang="en-US"/>
              <a:t>Current status of the folder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9A4944-2251-EE4B-8E60-AC672015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2984754"/>
            <a:ext cx="927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A55094-9C7F-F64B-8961-1CB9E958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75D1346-21F8-A74B-AB51-E5F4AF7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5264E3-2B69-B74F-93E0-47C81B3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22A5574-4156-C64A-875E-2CCEAB96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add &lt;file(s)/folder(s)&gt;</a:t>
            </a:r>
          </a:p>
          <a:p>
            <a:pPr lvl="1"/>
            <a:r>
              <a:rPr lang="en-US"/>
              <a:t>add file(s)/folder(s)to staging area</a:t>
            </a:r>
          </a:p>
          <a:p>
            <a:r>
              <a:rPr lang="en-US" b="1"/>
              <a:t>git commit</a:t>
            </a:r>
          </a:p>
          <a:p>
            <a:pPr lvl="1"/>
            <a:r>
              <a:rPr lang="en-US"/>
              <a:t>commit the changes to the git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D56F41-8DFF-3E41-93F2-0DC3E76E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27" y="4104894"/>
            <a:ext cx="1930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CF0129-301B-604C-9665-801E2E8E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BB21FA4-BAE0-FF43-B36B-A2921FA9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1F7ECA-502D-544D-A155-04867C44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C623DF8-CBD9-D049-8F23-32C9926B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log --oneline</a:t>
            </a:r>
          </a:p>
          <a:p>
            <a:pPr lvl="1"/>
            <a:r>
              <a:rPr lang="en-US"/>
              <a:t>see a brief log of commits</a:t>
            </a:r>
          </a:p>
          <a:p>
            <a:r>
              <a:rPr lang="en-US" b="1"/>
              <a:t>git checkout &lt;commit&gt; &lt;file&gt;</a:t>
            </a:r>
          </a:p>
          <a:p>
            <a:pPr lvl="1"/>
            <a:r>
              <a:rPr lang="en-US"/>
              <a:t>checkout the file from an older commit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DF145F-DA55-7D4D-AD33-0F4A5335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04" y="4201351"/>
            <a:ext cx="4038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26C039-1677-B74F-9DFF-3EA8A01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91D7F9-9B6E-6440-BE43-9AA99698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304C06-A113-2A46-BB30-F08D45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Basic Git Commands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F69D12B-B2E7-BD43-BC32-01F21812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reset &lt;file&gt;</a:t>
            </a:r>
          </a:p>
          <a:p>
            <a:pPr lvl="1"/>
            <a:r>
              <a:rPr lang="en-US"/>
              <a:t>unstage a staged file, but leave working directory  unchanged</a:t>
            </a:r>
          </a:p>
          <a:p>
            <a:r>
              <a:rPr lang="en-US" b="1"/>
              <a:t>git reset</a:t>
            </a:r>
          </a:p>
          <a:p>
            <a:pPr lvl="1"/>
            <a:r>
              <a:rPr lang="en-US"/>
              <a:t>reset the staging area to the last commit without  disturbing the working directory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6739D6D-0383-DA45-ADA0-4ECB28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FC7D24-4CAC-0F48-992F-73D610BE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9CE3DAA9-0EFB-5744-87DF-006EE1A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84" y="2493581"/>
            <a:ext cx="8942832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3:</a:t>
            </a:r>
            <a:r>
              <a:rPr lang="en-US" spc="-10" dirty="0"/>
              <a:t> </a:t>
            </a:r>
            <a:r>
              <a:rPr lang="en-US" spc="-20" dirty="0"/>
              <a:t>Online Git Repositories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15D19C-9F4F-0E4A-A731-3D8AEDA9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7CCD230-B5A1-E246-B037-CF877C23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BA6A56A-A2F5-2B48-9406-C9DD34B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Git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87A00A5-B6B1-114F-9B30-A8B13AC9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Several online Git repository service providers:</a:t>
            </a:r>
          </a:p>
          <a:p>
            <a:pPr lvl="1"/>
            <a:r>
              <a:rPr lang="en-US"/>
              <a:t>GitHub (</a:t>
            </a:r>
            <a:r>
              <a:rPr lang="en-US">
                <a:hlinkClick r:id="rId2"/>
              </a:rPr>
              <a:t>https://github.com</a:t>
            </a:r>
            <a:r>
              <a:rPr lang="en-US"/>
              <a:t>)</a:t>
            </a:r>
          </a:p>
          <a:p>
            <a:pPr lvl="1"/>
            <a:r>
              <a:rPr lang="en-US"/>
              <a:t>Bitbucket (</a:t>
            </a:r>
            <a:r>
              <a:rPr lang="en-US">
                <a:hlinkClick r:id="rId3"/>
              </a:rPr>
              <a:t>https://bitbucket.org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what is meant by full stack in the context of web development</a:t>
            </a:r>
          </a:p>
          <a:p>
            <a:r>
              <a:rPr lang="en-US"/>
              <a:t>Distinguish between front-end, back-end and full stack web development</a:t>
            </a:r>
          </a:p>
          <a:p>
            <a:r>
              <a:rPr lang="en-US"/>
              <a:t>Set up a Git repository and perform basic Git operations</a:t>
            </a:r>
          </a:p>
          <a:p>
            <a:r>
              <a:rPr lang="en-US"/>
              <a:t>Set up and use online Git repositories</a:t>
            </a:r>
          </a:p>
          <a:p>
            <a:r>
              <a:rPr lang="en-US"/>
              <a:t>Use Node-based modules to perform basic operations.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54D22D-A6E2-7948-A6F1-E0CBF843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BC4654-1CE2-7C47-897E-71A1B9DE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A95547-6277-A840-BED9-720A71E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Git Repository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EC466A-EECC-3A46-AFEB-9E1D7537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git remote add origin &lt;repository URL&gt;</a:t>
            </a:r>
          </a:p>
          <a:p>
            <a:pPr lvl="1"/>
            <a:r>
              <a:rPr lang="en-US"/>
              <a:t>Add the remote online repository</a:t>
            </a:r>
          </a:p>
          <a:p>
            <a:r>
              <a:rPr lang="en-US" b="1"/>
              <a:t>git push -u origin master</a:t>
            </a:r>
          </a:p>
          <a:p>
            <a:pPr lvl="1"/>
            <a:r>
              <a:rPr lang="en-US"/>
              <a:t>push the local git repository to the origin to the  master branch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xmlns="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Node.js and NPM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2C7D0E-FAC2-EE44-9290-6F3FF6EC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18D48A-EBA7-D04F-87F9-1D634909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FB683C-8198-3A47-98BA-A2F58062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</a:t>
            </a:r>
            <a:r>
              <a:rPr lang="en-US" spc="-40" dirty="0"/>
              <a:t> </a:t>
            </a:r>
            <a:r>
              <a:rPr lang="en-US" spc="-5" dirty="0"/>
              <a:t>is</a:t>
            </a:r>
            <a:r>
              <a:rPr lang="en-US" spc="-30" dirty="0"/>
              <a:t> </a:t>
            </a:r>
            <a:r>
              <a:rPr lang="en-US" spc="-5" dirty="0"/>
              <a:t>Node.js?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5CC721-1E8F-EA4F-A95A-30156D6F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runtime built on Chrome V8 JavaScript  Engine</a:t>
            </a:r>
          </a:p>
          <a:p>
            <a:r>
              <a:rPr lang="en-US"/>
              <a:t>Uses an event-driven, non-blocking I/O model</a:t>
            </a:r>
          </a:p>
          <a:p>
            <a:pPr lvl="1"/>
            <a:r>
              <a:rPr lang="en-US"/>
              <a:t>Makes it lightweight and efficient</a:t>
            </a:r>
          </a:p>
          <a:p>
            <a:r>
              <a:rPr lang="en-US"/>
              <a:t>At this moment, we will only talk about node’s use as a  JavaScript runtime</a:t>
            </a:r>
          </a:p>
          <a:p>
            <a:pPr lvl="1"/>
            <a:r>
              <a:rPr lang="en-US"/>
              <a:t>More on server-side use in a later course</a:t>
            </a:r>
          </a:p>
        </p:txBody>
      </p:sp>
    </p:spTree>
    <p:extLst>
      <p:ext uri="{BB962C8B-B14F-4D97-AF65-F5344CB8AC3E}">
        <p14:creationId xmlns:p14="http://schemas.microsoft.com/office/powerpoint/2010/main" val="263773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CA3BBE-2A80-4347-A380-E3ABEA40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7D09111-8B2E-D049-9CBD-7F5B30BD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DF0FE3-372A-7C40-9A9F-B0E6D598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Node</a:t>
            </a:r>
            <a:r>
              <a:rPr lang="en-US" spc="-50" dirty="0"/>
              <a:t> </a:t>
            </a:r>
            <a:r>
              <a:rPr lang="en-US" spc="-20" dirty="0"/>
              <a:t>Architecture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F4AA12-5955-E148-96D0-13EE621A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7" y="1979676"/>
            <a:ext cx="8557325" cy="312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04E4D3-FA7F-8644-BD21-5B794EA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7D3C3A-EDA9-1A45-91B1-0C305619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B465E5E-5FFF-574A-82C5-D73F3E72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Node.js</a:t>
            </a:r>
            <a:r>
              <a:rPr lang="en-US" spc="-40" dirty="0"/>
              <a:t> </a:t>
            </a:r>
            <a:r>
              <a:rPr lang="en-US" dirty="0"/>
              <a:t>Use</a:t>
            </a:r>
            <a:r>
              <a:rPr lang="en-US" spc="-45" dirty="0"/>
              <a:t> </a:t>
            </a:r>
            <a:r>
              <a:rPr lang="en-US" dirty="0"/>
              <a:t>Cases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D631591-258C-6B47-9ACD-8E9EEB38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Utilities written in JavaScript for web  development:</a:t>
            </a:r>
          </a:p>
          <a:p>
            <a:pPr lvl="1"/>
            <a:r>
              <a:rPr lang="en-US"/>
              <a:t>Bower, Grunt, Gulp, Yeoman etc.</a:t>
            </a:r>
          </a:p>
          <a:p>
            <a:r>
              <a:rPr lang="en-US"/>
              <a:t>Server-side Development</a:t>
            </a:r>
          </a:p>
          <a:p>
            <a:pPr lvl="1"/>
            <a:r>
              <a:rPr lang="en-US"/>
              <a:t>Web server, Business logic, Database access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C47B6E-B7DE-ED42-B6E1-410D9A91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15E44AD-532D-E54B-AC56-E6481CDE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1FE611F-8AD6-764F-BD09-22E1F032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Node</a:t>
            </a:r>
            <a:r>
              <a:rPr lang="en-US" spc="-30" dirty="0"/>
              <a:t> Package</a:t>
            </a:r>
            <a:r>
              <a:rPr lang="en-US" spc="-25" dirty="0"/>
              <a:t> </a:t>
            </a:r>
            <a:r>
              <a:rPr lang="en-US" spc="-10" dirty="0"/>
              <a:t>Manager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A373B08-F388-E346-9894-5FF45C95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Node package manager (NPM): manages  ecosystem of node modules / packages</a:t>
            </a:r>
          </a:p>
          <a:p>
            <a:r>
              <a:rPr lang="en-US"/>
              <a:t>A package contains:</a:t>
            </a:r>
          </a:p>
          <a:p>
            <a:pPr lvl="1"/>
            <a:r>
              <a:rPr lang="en-US"/>
              <a:t>JS files</a:t>
            </a:r>
          </a:p>
          <a:p>
            <a:pPr lvl="1"/>
            <a:r>
              <a:rPr lang="en-US"/>
              <a:t>package.json (manifest)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6739D6D-0383-DA45-ADA0-4ECB28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FC7D24-4CAC-0F48-992F-73D610BE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26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9CE3DAA9-0EFB-5744-87DF-006EE1A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2517965"/>
            <a:ext cx="9832848" cy="715963"/>
          </a:xfrm>
        </p:spPr>
        <p:txBody>
          <a:bodyPr>
            <a:noAutofit/>
          </a:bodyPr>
          <a:lstStyle/>
          <a:p>
            <a:pPr algn="ctr"/>
            <a:r>
              <a:rPr lang="en-US" spc="-25" dirty="0"/>
              <a:t>Exercise 4:</a:t>
            </a:r>
            <a:r>
              <a:rPr lang="en-US" spc="-10" dirty="0"/>
              <a:t> </a:t>
            </a:r>
            <a:r>
              <a:rPr lang="en-US" spc="-20" dirty="0"/>
              <a:t>Setting up Node.js and NPM -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7E105A-A3DB-DD43-B945-F1A4ABFD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306C91-024C-4A45-BEDC-989D8873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3C1304-8C9A-A44B-9AE4-150D8A14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package.json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B16D609-7808-544B-B5E2-4C8D6DB0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package.json file affords you a lot of great things:</a:t>
            </a:r>
          </a:p>
          <a:p>
            <a:pPr lvl="1"/>
            <a:r>
              <a:rPr lang="en-US"/>
              <a:t>It serves as documentation for what packages your project  depends on.</a:t>
            </a:r>
          </a:p>
          <a:p>
            <a:pPr lvl="1"/>
            <a:r>
              <a:rPr lang="en-US"/>
              <a:t>It allows you to specify the versions of a package that your  project can use using semantic versioning rules.</a:t>
            </a:r>
          </a:p>
          <a:p>
            <a:pPr lvl="1"/>
            <a:r>
              <a:rPr lang="en-US"/>
              <a:t>Makes your build reproducible, which means that  its way easier to share with other developers.</a:t>
            </a:r>
          </a:p>
          <a:p>
            <a:pPr lvl="1"/>
            <a:r>
              <a:rPr lang="en-US"/>
              <a:t>Source: </a:t>
            </a:r>
            <a:r>
              <a:rPr lang="en-US">
                <a:hlinkClick r:id="rId2"/>
              </a:rPr>
              <a:t>https://docs.npmjs.com/getting-started/using-a-package.json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B0EAAE-D4C6-124A-A996-C216FB5C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316554-99AA-0548-898A-4C825E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020A286-F2F9-5840-8A6C-DDE1C3D0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Initializing</a:t>
            </a:r>
            <a:r>
              <a:rPr lang="en-US" spc="-40" dirty="0"/>
              <a:t> </a:t>
            </a:r>
            <a:r>
              <a:rPr lang="en-US" spc="-10" dirty="0"/>
              <a:t>package.json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8E2AAE5-4FE7-B34B-8877-84E1AC82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initialize a package.json file for your  project, type at the prompt in your project  directory:</a:t>
            </a:r>
          </a:p>
          <a:p>
            <a:pPr marL="349250" indent="0">
              <a:buNone/>
            </a:pPr>
            <a:r>
              <a:rPr lang="en-US" b="1"/>
              <a:t>npm init</a:t>
            </a:r>
          </a:p>
          <a:p>
            <a:pPr lvl="1"/>
            <a:r>
              <a:rPr lang="en-US"/>
              <a:t>Follow along and answer the prompts to initialize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what is meant by full stack in the context of web development</a:t>
            </a:r>
          </a:p>
          <a:p>
            <a:r>
              <a:rPr lang="en-US"/>
              <a:t>Distinguish between front-end, back-end and full stack web development</a:t>
            </a:r>
          </a:p>
          <a:p>
            <a:r>
              <a:rPr lang="en-US"/>
              <a:t>Set up a Git repository and perform basic Git operations</a:t>
            </a:r>
          </a:p>
          <a:p>
            <a:r>
              <a:rPr lang="en-US"/>
              <a:t>Set up and use online Git repositories</a:t>
            </a:r>
          </a:p>
          <a:p>
            <a:r>
              <a:rPr lang="en-US"/>
              <a:t>Use Node-based modules to perform basic operations.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xmlns="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What is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Full Stack Web Development? </a:t>
            </a:r>
          </a:p>
        </p:txBody>
      </p:sp>
    </p:spTree>
    <p:extLst>
      <p:ext uri="{BB962C8B-B14F-4D97-AF65-F5344CB8AC3E}">
        <p14:creationId xmlns:p14="http://schemas.microsoft.com/office/powerpoint/2010/main" val="13847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0F997E-2ED3-6041-BF5C-52DA001F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D578F0-B2BB-1F42-9C11-7F493DC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66D143D-4AAE-3D45-9862-267F0A3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and Back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F2DF1A-7D17-1047-A1C0-BB849FC1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 end / Client-side </a:t>
            </a:r>
          </a:p>
          <a:p>
            <a:pPr lvl="1"/>
            <a:r>
              <a:rPr lang="en-US"/>
              <a:t>HTML, CSS and Javascript </a:t>
            </a:r>
          </a:p>
          <a:p>
            <a:r>
              <a:rPr lang="en-US"/>
              <a:t>Back end / Server-side</a:t>
            </a:r>
          </a:p>
          <a:p>
            <a:pPr lvl="1"/>
            <a:r>
              <a:rPr lang="en-US"/>
              <a:t>Various technologies and approaches – PHP, Java, ASP.NET, Ruby,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9FC995-6E97-8147-A9FB-4AFFA2A5764C}"/>
              </a:ext>
            </a:extLst>
          </p:cNvPr>
          <p:cNvSpPr/>
          <p:nvPr/>
        </p:nvSpPr>
        <p:spPr>
          <a:xfrm>
            <a:off x="3564007" y="5992297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https://en.wikipedia.org/wiki/Front_and_back_ends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C65207-5723-254F-8708-F1C1274D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DCEED1E-1AF8-AD4C-8944-1EE5B680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FC3C7E-9EBF-6148-BC57-737F713B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Three Tier Architecture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D819DC-17F1-2440-BF52-6AA1DB111195}"/>
              </a:ext>
            </a:extLst>
          </p:cNvPr>
          <p:cNvSpPr/>
          <p:nvPr/>
        </p:nvSpPr>
        <p:spPr>
          <a:xfrm>
            <a:off x="2074995" y="5683032"/>
            <a:ext cx="813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https://en.wikipedia.org/wiki/Multitier_architecture#Three-tier_architecture http://www.tonymarston.net/php-mysql/3-tier-architecture.html 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F5BAA0D-E997-E64E-9FB7-92A03B4B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21" y="1768374"/>
            <a:ext cx="7963557" cy="28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B433B4-8C10-8548-ACC7-C0BFFFC4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4FD4320-36C9-C94E-A3F1-0B8B164D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42AC410-F300-D04F-8D9F-E1F9C05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/>
              <a:t>Traditional</a:t>
            </a:r>
            <a:r>
              <a:rPr lang="en-US" spc="-10" dirty="0"/>
              <a:t> </a:t>
            </a:r>
            <a:r>
              <a:rPr lang="en-US" spc="-50" dirty="0"/>
              <a:t>Web</a:t>
            </a:r>
            <a:r>
              <a:rPr lang="en-US" spc="-5" dirty="0"/>
              <a:t> </a:t>
            </a:r>
            <a:r>
              <a:rPr lang="en-US" spc="-15" dirty="0"/>
              <a:t>Development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39A55C-3140-374C-A3B6-ED7E18E9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456"/>
            <a:ext cx="10148563" cy="39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90324B-02EB-9445-8CC4-8B2DB1B5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08DC6B0-26BA-BA4F-A7AC-FDEBB4A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1322D9-B1B1-6E48-89DA-2D84D34F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Full</a:t>
            </a:r>
            <a:r>
              <a:rPr lang="en-US" spc="-15" dirty="0"/>
              <a:t> Stack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r>
              <a:rPr lang="en-US" spc="-15" dirty="0"/>
              <a:t> Development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26E8BD-573D-1D47-907E-B45D11AD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23" y="1639316"/>
            <a:ext cx="9682835" cy="40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50D051-14B1-9740-8DE7-8C4D20B8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50D5E3A-1B0B-1F41-95E7-7C90BE3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90538C-B61B-2A40-8014-98887FB2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Full</a:t>
            </a:r>
            <a:r>
              <a:rPr lang="en-US" spc="-20" dirty="0"/>
              <a:t> </a:t>
            </a:r>
            <a:r>
              <a:rPr lang="en-US" spc="-15" dirty="0"/>
              <a:t>Stack</a:t>
            </a:r>
            <a:r>
              <a:rPr lang="en-US" spc="-20" dirty="0"/>
              <a:t> </a:t>
            </a:r>
            <a:r>
              <a:rPr lang="en-US" spc="-50" dirty="0"/>
              <a:t>Web</a:t>
            </a:r>
            <a:r>
              <a:rPr lang="en-US" spc="-25" dirty="0"/>
              <a:t> </a:t>
            </a:r>
            <a:r>
              <a:rPr lang="en-US" spc="-15" dirty="0"/>
              <a:t>Development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8FB98D-840C-C344-86C6-40E6E89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28038"/>
            <a:ext cx="9908524" cy="35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xmlns="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33858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680</Words>
  <Application>Microsoft Office PowerPoint</Application>
  <PresentationFormat>Widescreen</PresentationFormat>
  <Paragraphs>153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.Lucida Grande UI Regular</vt:lpstr>
      <vt:lpstr>Arial</vt:lpstr>
      <vt:lpstr>Calibri</vt:lpstr>
      <vt:lpstr>Wingdings</vt:lpstr>
      <vt:lpstr>Office Theme</vt:lpstr>
      <vt:lpstr>Full Stack Web Development and Setup Development Evironment</vt:lpstr>
      <vt:lpstr>Objectives</vt:lpstr>
      <vt:lpstr>PowerPoint Presentation</vt:lpstr>
      <vt:lpstr>Front end and Back end</vt:lpstr>
      <vt:lpstr>Three Tier Architecture </vt:lpstr>
      <vt:lpstr>Traditional Web Development</vt:lpstr>
      <vt:lpstr>Full Stack JavaScript Development</vt:lpstr>
      <vt:lpstr>Full Stack Web Development</vt:lpstr>
      <vt:lpstr>PowerPoint Presentation</vt:lpstr>
      <vt:lpstr>Some Basic Concepts</vt:lpstr>
      <vt:lpstr>Exercises</vt:lpstr>
      <vt:lpstr>Exercise 1: Setting up Git</vt:lpstr>
      <vt:lpstr>Exercise 2: Basic Git Commands</vt:lpstr>
      <vt:lpstr>Basic Git Commands</vt:lpstr>
      <vt:lpstr>Basic Git Commands</vt:lpstr>
      <vt:lpstr>Basic Git Commands</vt:lpstr>
      <vt:lpstr>Basic Git Commands</vt:lpstr>
      <vt:lpstr>Exercise 3: Online Git Repositories</vt:lpstr>
      <vt:lpstr>Online Git Repository</vt:lpstr>
      <vt:lpstr>Online Git Repository Commands</vt:lpstr>
      <vt:lpstr>PowerPoint Presentation</vt:lpstr>
      <vt:lpstr>What is Node.js?</vt:lpstr>
      <vt:lpstr>Node Architecture</vt:lpstr>
      <vt:lpstr>Node.js Use Cases</vt:lpstr>
      <vt:lpstr>Node Package Manager</vt:lpstr>
      <vt:lpstr>Exercise 4: Setting up Node.js and NPM - </vt:lpstr>
      <vt:lpstr>package.json</vt:lpstr>
      <vt:lpstr>Initializing package.json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Microsoft account</cp:lastModifiedBy>
  <cp:revision>93</cp:revision>
  <dcterms:created xsi:type="dcterms:W3CDTF">2021-08-08T14:50:46Z</dcterms:created>
  <dcterms:modified xsi:type="dcterms:W3CDTF">2023-05-09T13:56:35Z</dcterms:modified>
</cp:coreProperties>
</file>