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4" roundtripDataSignature="AMtx7mh3d+0zq+JebS1dMnXeElsAuafy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1"/>
          <p:cNvSpPr txBox="1"/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ED843D">
                  <a:alpha val="75686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 b="1" sz="44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0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0"/>
          <p:cNvSpPr txBox="1"/>
          <p:nvPr>
            <p:ph idx="1" type="body"/>
          </p:nvPr>
        </p:nvSpPr>
        <p:spPr>
          <a:xfrm rot="5400000">
            <a:off x="3768941" y="-2093696"/>
            <a:ext cx="4640263" cy="1190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6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6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6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6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5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  <a:defRPr/>
            </a:lvl1pPr>
            <a:lvl2pPr indent="-350519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  <a:defRPr/>
            </a:lvl2pPr>
            <a:lvl3pPr indent="-355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2"/>
          <p:cNvSpPr txBox="1"/>
          <p:nvPr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5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6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5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5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5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5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5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5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0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50"/>
          <p:cNvSpPr txBox="1"/>
          <p:nvPr>
            <p:ph idx="1" type="body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400" y="36513"/>
            <a:ext cx="2078984" cy="57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40016" y="49213"/>
            <a:ext cx="2079877" cy="5754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youtube.com/embed/2P2mXutRdkE" TargetMode="External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108911" y="1857603"/>
            <a:ext cx="9974177" cy="1655618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87000">
                <a:srgbClr val="FFFFFF">
                  <a:alpha val="0"/>
                </a:srgbClr>
              </a:gs>
              <a:gs pos="100000">
                <a:srgbClr val="ED843D">
                  <a:alpha val="75686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Bootstrap CSS Components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0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Other Navigation Aids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1149096" y="1549399"/>
            <a:ext cx="3730752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Tabs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Pills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Pagination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Dropdowns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Accordion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Tags / Tag clouds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Scrollspy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Affix</a:t>
            </a:r>
            <a:endParaRPr/>
          </a:p>
        </p:txBody>
      </p:sp>
      <p:sp>
        <p:nvSpPr>
          <p:cNvPr id="157" name="Google Shape;157;p10"/>
          <p:cNvSpPr txBox="1"/>
          <p:nvPr/>
        </p:nvSpPr>
        <p:spPr>
          <a:xfrm>
            <a:off x="4879848" y="1549400"/>
            <a:ext cx="488594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look at them in detail in  later modules when we see  use cases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63" name="Google Shape;163;p1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1"/>
          <p:cNvSpPr txBox="1"/>
          <p:nvPr>
            <p:ph type="title"/>
          </p:nvPr>
        </p:nvSpPr>
        <p:spPr>
          <a:xfrm>
            <a:off x="579120" y="2457005"/>
            <a:ext cx="1103376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7: Navbar and Breadcrumbs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Icon Fonts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3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Icon Fonts</a:t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Set of symbols and glyphs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Can be used just like regular fonts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Can be styled with CSS just like regular fonts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Popular lightweight replacement for simple  graphics on the website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Many icon font packs available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Some Example Icon Fonts</a:t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Font Awesome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Very popular icon font</a:t>
            </a:r>
            <a:endParaRPr/>
          </a:p>
          <a:p>
            <a:pPr indent="-23780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Using Font Awesome</a:t>
            </a: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&lt;i class="fa fa-phone"&gt;&lt;/i&gt;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12700" lvl="0" marL="127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ts val="1680"/>
              <a:buChar char="◆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Include the CSS files and font files into your  project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99" name="Google Shape;199;p1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Bootstrap-social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rPr lang="en-US"/>
              <a:t>&lt;a class="btn btn-social-icon btn-facebook"  href="http://www.facebook.com/profile.php?id="&gt;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None/>
            </a:pPr>
            <a:r>
              <a:rPr lang="en-US"/>
              <a:t>&lt;i class="fa fa-facebook"&gt;&lt;/i&gt;&lt;/a&gt;</a:t>
            </a:r>
            <a:endParaRPr/>
          </a:p>
          <a:p>
            <a:pPr indent="-245809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None/>
            </a:pPr>
            <a:r>
              <a:t/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Uses Bootstrap and Font Awesome icons to create buttons for  social media sites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Buttons for all popular social media sites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Include bootstrap-social.css into your project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07" name="Google Shape;207;p1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7"/>
          <p:cNvSpPr txBox="1"/>
          <p:nvPr>
            <p:ph type="title"/>
          </p:nvPr>
        </p:nvSpPr>
        <p:spPr>
          <a:xfrm>
            <a:off x="183573" y="179228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8: Icon Fonts</a:t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499872" y="2755392"/>
            <a:ext cx="11180064" cy="3421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Use icons within your website to represent  various entities making use of the </a:t>
            </a:r>
            <a:r>
              <a:rPr b="1" lang="en-US"/>
              <a:t>font-awesome</a:t>
            </a:r>
            <a:r>
              <a:rPr lang="en-US"/>
              <a:t> icons and </a:t>
            </a:r>
            <a:r>
              <a:rPr b="1" lang="en-US"/>
              <a:t>bootstrap-social</a:t>
            </a:r>
            <a:r>
              <a:rPr lang="en-US"/>
              <a:t> icons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1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User Input</a:t>
            </a:r>
            <a:endParaRPr/>
          </a:p>
        </p:txBody>
      </p:sp>
      <p:sp>
        <p:nvSpPr>
          <p:cNvPr id="222" name="Google Shape;222;p19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User input to a web page can be facilitated  through three approaches: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&lt;a&gt; tags to provide hyperlinks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&lt;button&gt; tags to create buttons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&lt;form&gt; to create forms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&lt;input&gt; to create elements in forms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Understand the need for navigation support in a web project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Use icon fonts for decorating your website with meaningful graphical elements 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Create and style buttons on a web page using Bootstrap 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Create and style forms on a web page using Bootstrap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Present and style tabular data in a table form using Bootstrap 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Display content using a card on a web page 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Use images and media and include them in the website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Use thumbnails and media components using Bootstrap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Create, style and include alerts in a web page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0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Buttons</a:t>
            </a:r>
            <a:endParaRPr/>
          </a:p>
        </p:txBody>
      </p:sp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Simple interaction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Clicking of the button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Button behavior dependent on where it is positioned: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Inside a form it takes on specific role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General purpose outside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&lt;a&gt; can also be styled using CSS to look like a button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1"/>
          <p:cNvSpPr txBox="1"/>
          <p:nvPr>
            <p:ph type="title"/>
          </p:nvPr>
        </p:nvSpPr>
        <p:spPr>
          <a:xfrm>
            <a:off x="579120" y="2457005"/>
            <a:ext cx="1103376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9: Buttons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43" name="Google Shape;243;p2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Forms</a:t>
            </a:r>
            <a:endParaRPr/>
          </a:p>
        </p:txBody>
      </p:sp>
      <p:sp>
        <p:nvSpPr>
          <p:cNvPr id="245" name="Google Shape;245;p2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Form elements: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&lt;input&gt;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type: text, password, submit, radio, checkbox, button, color, date,  datetime, email, month, number, range, search, tel, time, url,  week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&lt;textarea&gt;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&lt;button&gt;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&lt;select&gt;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579120" y="2457005"/>
            <a:ext cx="1103376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10: Forms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Bootstrap Tables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63" name="Google Shape;263;p2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2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Tables</a:t>
            </a:r>
            <a:endParaRPr/>
          </a:p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Tables are meant to display tabular data in a web  page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Tables have been hijacked by website designers  to design and position web content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Here we discuss tables as they are originally  meant to be used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4D4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71" name="Google Shape;271;p2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2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Example Table</a:t>
            </a:r>
            <a:endParaRPr/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798" y="1899340"/>
            <a:ext cx="8564403" cy="3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79" name="Google Shape;279;p2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7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Tables</a:t>
            </a:r>
            <a:endParaRPr/>
          </a:p>
        </p:txBody>
      </p:sp>
      <p:sp>
        <p:nvSpPr>
          <p:cNvPr id="281" name="Google Shape;281;p27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Always start by assigning the table class to  tables: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rPr lang="en-US"/>
              <a:t>	&lt;table class=“table”&gt;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rPr lang="en-US"/>
              <a:t>	&lt;/table&gt;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87" name="Google Shape;287;p2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28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Tables</a:t>
            </a:r>
            <a:endParaRPr/>
          </a:p>
        </p:txBody>
      </p:sp>
      <p:sp>
        <p:nvSpPr>
          <p:cNvPr id="289" name="Google Shape;289;p28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b="1" i="1" lang="en-US"/>
              <a:t>table-striped</a:t>
            </a:r>
            <a:r>
              <a:rPr lang="en-US"/>
              <a:t> for zebra striped rows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b="1" i="1" lang="en-US"/>
              <a:t>table-bordered </a:t>
            </a:r>
            <a:r>
              <a:rPr lang="en-US"/>
              <a:t>for borders to table cells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b="1" i="1" lang="en-US"/>
              <a:t>table-hover</a:t>
            </a:r>
            <a:r>
              <a:rPr lang="en-US"/>
              <a:t> for highlighting rows when you hover over a  row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b="1" i="1" lang="en-US"/>
              <a:t>table-sm</a:t>
            </a:r>
            <a:r>
              <a:rPr lang="en-US"/>
              <a:t> for cutting the cell padding in half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b="1" i="1" lang="en-US"/>
              <a:t>table-responsive</a:t>
            </a:r>
            <a:r>
              <a:rPr lang="en-US"/>
              <a:t> for making the tables responsive. Can  horizontally scroll tables on screen sizes less than 768px.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95" name="Google Shape;295;p2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2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Table Contextual Classes</a:t>
            </a:r>
            <a:endParaRPr/>
          </a:p>
        </p:txBody>
      </p:sp>
      <p:sp>
        <p:nvSpPr>
          <p:cNvPr id="297" name="Google Shape;297;p29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Individual rows or cells can be colored using  the following classes: </a:t>
            </a:r>
            <a:r>
              <a:rPr i="1" lang="en-US"/>
              <a:t>active, success, info,  warning</a:t>
            </a:r>
            <a:r>
              <a:rPr lang="en-US"/>
              <a:t> and </a:t>
            </a:r>
            <a:r>
              <a:rPr i="1" lang="en-US"/>
              <a:t>danger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rPr lang="en-US"/>
              <a:t>	&lt;tr class=“bg-success”&gt; … &lt;/tr&gt;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rPr lang="en-US"/>
              <a:t>	&lt;td class=“bg-danger”&gt; … &lt;/td&gt;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Navigation and Navigation Bar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Bootstrap Cards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308" name="Google Shape;308;p3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31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Highlighting Content</a:t>
            </a:r>
            <a:endParaRPr/>
          </a:p>
        </p:txBody>
      </p:sp>
      <p:sp>
        <p:nvSpPr>
          <p:cNvPr id="310" name="Google Shape;310;p31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Sometimes you may wish to highlight some content on your website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Bootstrap cards are designed for this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Versatile component to display content in myriad  ways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4D4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3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Card</a:t>
            </a:r>
            <a:endParaRPr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872" y="1667611"/>
            <a:ext cx="5730764" cy="280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6480" y="4745556"/>
            <a:ext cx="8521422" cy="115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325" name="Google Shape;325;p3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499872" y="2532185"/>
            <a:ext cx="11180064" cy="3099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Create, style and present tabular data in tables in a  web page using the Bootstrap table classes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Display content in a web page using Panels and Wells  using Bootstrap Panel and Well classes</a:t>
            </a:r>
            <a:endParaRPr/>
          </a:p>
        </p:txBody>
      </p:sp>
      <p:sp>
        <p:nvSpPr>
          <p:cNvPr id="327" name="Google Shape;327;p33"/>
          <p:cNvSpPr txBox="1"/>
          <p:nvPr>
            <p:ph type="title"/>
          </p:nvPr>
        </p:nvSpPr>
        <p:spPr>
          <a:xfrm>
            <a:off x="409487" y="1577774"/>
            <a:ext cx="1136083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11: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Displaying Content: Tables and Cards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Images and Media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338" name="Google Shape;338;p3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3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Image Classes</a:t>
            </a:r>
            <a:endParaRPr/>
          </a:p>
        </p:txBody>
      </p:sp>
      <p:sp>
        <p:nvSpPr>
          <p:cNvPr id="340" name="Google Shape;340;p35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&lt;img src=“…” class=“…” &gt;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img-fluid for responsive images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scales nicely with the parent element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img-thumbnail: thumbnail image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Shape of elements, apply class: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rounded-&lt;top|bottom|right|left&gt;:  rounded corners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rounded-circle: circular image</a:t>
            </a:r>
            <a:endParaRPr/>
          </a:p>
        </p:txBody>
      </p:sp>
      <p:pic>
        <p:nvPicPr>
          <p:cNvPr id="341" name="Google Shape;3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6808" y="2650521"/>
            <a:ext cx="4126992" cy="1556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347" name="Google Shape;347;p3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3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Card Class</a:t>
            </a:r>
            <a:endParaRPr/>
          </a:p>
        </p:txBody>
      </p:sp>
      <p:sp>
        <p:nvSpPr>
          <p:cNvPr id="349" name="Google Shape;349;p36"/>
          <p:cNvSpPr txBox="1"/>
          <p:nvPr/>
        </p:nvSpPr>
        <p:spPr>
          <a:xfrm>
            <a:off x="607250" y="1658419"/>
            <a:ext cx="7146862" cy="4518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520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class="card"&gt;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895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&lt;img class="card-img-top img-fluid”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707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src="img/alberto-large.png" alt="Alberto Somayya"&gt;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895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class="card-body"&gt;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47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&lt;h2 class="card-title"&gt;Alberto Somayya&lt;/h2&gt;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47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&lt;h4&gt;Executive Chef&lt;/h4&gt;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47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class="card-text"&gt;Award winning three-star Michelin chef with wide  International experience having worked closely with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47700" marR="109601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whos-who in the culinary world, he specializes in  creating mouthwatering Indo-Italian fusion experiences.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707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895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753" y="1962912"/>
            <a:ext cx="2535936" cy="323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356" name="Google Shape;356;p3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37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Media Object</a:t>
            </a:r>
            <a:endParaRPr/>
          </a:p>
        </p:txBody>
      </p:sp>
      <p:sp>
        <p:nvSpPr>
          <p:cNvPr id="358" name="Google Shape;358;p37"/>
          <p:cNvSpPr txBox="1"/>
          <p:nvPr/>
        </p:nvSpPr>
        <p:spPr>
          <a:xfrm>
            <a:off x="668464" y="1709430"/>
            <a:ext cx="5825871" cy="43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class="media"&gt;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954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&lt;img class="d-flex mr-3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7025" marR="181863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img-thumbnail align-self-center”  src="img/alberto.png”  alt="Alberto Somayya"&gt;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9545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class="media-body"&gt;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702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&lt;h2 class="mt-0"&gt;Alberto Somayya&lt;/h2&gt;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7025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&lt;h4&gt;Executive Chef&lt;/h4&gt;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702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class="hidden-xs-down"&gt;Award winning . . . &lt;/p&gt;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954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722" y="2018792"/>
            <a:ext cx="6515878" cy="160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365" name="Google Shape;365;p3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38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Responsive Embed</a:t>
            </a:r>
            <a:endParaRPr/>
          </a:p>
        </p:txBody>
      </p:sp>
      <p:sp>
        <p:nvSpPr>
          <p:cNvPr id="367" name="Google Shape;367;p38"/>
          <p:cNvSpPr txBox="1"/>
          <p:nvPr>
            <p:ph idx="1" type="body"/>
          </p:nvPr>
        </p:nvSpPr>
        <p:spPr>
          <a:xfrm>
            <a:off x="499872" y="1549401"/>
            <a:ext cx="10643616" cy="277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500"/>
              <a:t>&lt;div class="embed-responsive embed-responsive-16by9"&gt;</a:t>
            </a:r>
            <a:endParaRPr sz="2500"/>
          </a:p>
          <a:p>
            <a:pPr indent="0" lvl="0" marL="469900" marR="508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 sz="2500"/>
              <a:t>&lt;iframe class="embed-responsive-item”  src="https://</a:t>
            </a:r>
            <a:r>
              <a:rPr lang="en-US" sz="2500" u="sng">
                <a:solidFill>
                  <a:schemeClr val="hlink"/>
                </a:solidFill>
                <a:hlinkClick r:id="rId3"/>
              </a:rPr>
              <a:t>www.youtube.com/embed/2P2mXutRdkE</a:t>
            </a:r>
            <a:r>
              <a:rPr lang="en-US" sz="2500"/>
              <a:t>"&gt;&lt;/iframe&gt;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None/>
            </a:pPr>
            <a:r>
              <a:rPr lang="en-US" sz="2500"/>
              <a:t>&lt;/div&gt;</a:t>
            </a:r>
            <a:endParaRPr sz="2500"/>
          </a:p>
          <a:p>
            <a:pPr indent="-24923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500"/>
              <a:buFont typeface="Merriweather Sans"/>
              <a:buNone/>
            </a:pPr>
            <a:r>
              <a:t/>
            </a:r>
            <a:endParaRPr sz="2500"/>
          </a:p>
        </p:txBody>
      </p:sp>
      <p:pic>
        <p:nvPicPr>
          <p:cNvPr id="368" name="Google Shape;36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7995" y="3429000"/>
            <a:ext cx="4636009" cy="277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374" name="Google Shape;374;p3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3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Responsive Embed</a:t>
            </a:r>
            <a:endParaRPr/>
          </a:p>
        </p:txBody>
      </p:sp>
      <p:sp>
        <p:nvSpPr>
          <p:cNvPr id="376" name="Google Shape;376;p39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Embedding media content, e.g., video, and  making it responsive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Apply embed-responsive-item to &lt;embed&gt;,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&lt;iframe&gt;, &lt;video&gt;, &lt;object&gt;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Enclose in &lt;div&gt; and apply embed-responsive and  embed-responsive-4by3 or embed-responsive-  16by9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Why Website Navigation?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Websites are rarely single pages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Need to provide visitors an intuitive means of  getting around your website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Several commonly used navigation patterns  used on websites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382" name="Google Shape;382;p4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40"/>
          <p:cNvSpPr txBox="1"/>
          <p:nvPr>
            <p:ph idx="1" type="body"/>
          </p:nvPr>
        </p:nvSpPr>
        <p:spPr>
          <a:xfrm>
            <a:off x="499872" y="2532185"/>
            <a:ext cx="11180064" cy="3099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Use Bootstrap classes to include a responsive  images in a website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Use a media object to include images and  description on a website</a:t>
            </a:r>
            <a:endParaRPr/>
          </a:p>
        </p:txBody>
      </p:sp>
      <p:sp>
        <p:nvSpPr>
          <p:cNvPr id="384" name="Google Shape;384;p40"/>
          <p:cNvSpPr txBox="1"/>
          <p:nvPr>
            <p:ph type="title"/>
          </p:nvPr>
        </p:nvSpPr>
        <p:spPr>
          <a:xfrm>
            <a:off x="409487" y="1577774"/>
            <a:ext cx="1136083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12: Images and Media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Alerting Users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395" name="Google Shape;395;p4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4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Alerting Users</a:t>
            </a:r>
            <a:endParaRPr/>
          </a:p>
        </p:txBody>
      </p:sp>
      <p:sp>
        <p:nvSpPr>
          <p:cNvPr id="397" name="Google Shape;397;p4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Simple updates: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Badges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Alert / Error / Warning messages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Progress Bars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403" name="Google Shape;403;p4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" name="Google Shape;404;p43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Badges</a:t>
            </a:r>
            <a:endParaRPr/>
          </a:p>
        </p:txBody>
      </p:sp>
      <p:sp>
        <p:nvSpPr>
          <p:cNvPr id="405" name="Google Shape;405;p43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9850" marR="404050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&lt;h2 class="media-heading"&gt;  </a:t>
            </a:r>
            <a:endParaRPr/>
          </a:p>
          <a:p>
            <a:pPr indent="0" lvl="0" marL="69850" marR="4040504" rtl="0" algn="l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SzPts val="168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Uthappizza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2541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&lt;span class=”badge badge-danger"&gt;HOT&lt;/span&gt;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2541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&lt;span class=”badge badge-pill badge-secondary"&gt;$4.99&lt;/span&gt;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&lt;/h2&gt;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3780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r>
              <a:t/>
            </a:r>
            <a:endParaRPr/>
          </a:p>
        </p:txBody>
      </p:sp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530" y="4310379"/>
            <a:ext cx="8984747" cy="170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412" name="Google Shape;412;p4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4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Alerts</a:t>
            </a:r>
            <a:endParaRPr/>
          </a:p>
        </p:txBody>
      </p:sp>
      <p:sp>
        <p:nvSpPr>
          <p:cNvPr id="414" name="Google Shape;414;p44"/>
          <p:cNvSpPr txBox="1"/>
          <p:nvPr/>
        </p:nvSpPr>
        <p:spPr>
          <a:xfrm>
            <a:off x="660718" y="2230457"/>
            <a:ext cx="11392735" cy="4013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class="alert alert-warning alert-dismissible" role="alert"&gt;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&lt;button type="button" class="close" data-dismiss="alert"&gt;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&lt;span&gt;&amp;times;&lt;/span&gt;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&lt;strong&gt;Warning:&lt;/strong&gt;: Please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13271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href="tel:+85212345678" class="alert-link"&gt;  call&lt;/a&gt; us to reserve for more than six guests.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3492" y="1245179"/>
            <a:ext cx="6565015" cy="91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421" name="Google Shape;421;p4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4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Alerts</a:t>
            </a:r>
            <a:endParaRPr/>
          </a:p>
        </p:txBody>
      </p:sp>
      <p:sp>
        <p:nvSpPr>
          <p:cNvPr id="423" name="Google Shape;423;p45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&lt;div class=“alert alert-*”&gt; &lt;/div&gt;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Alerts in different colors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Can include links in alert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Use alert-dismissible and X button to dismiss alert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Needs Javascript plugin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429" name="Google Shape;429;p4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p4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Progress Bars</a:t>
            </a:r>
            <a:endParaRPr/>
          </a:p>
        </p:txBody>
      </p:sp>
      <p:sp>
        <p:nvSpPr>
          <p:cNvPr id="431" name="Google Shape;431;p46"/>
          <p:cNvSpPr txBox="1"/>
          <p:nvPr/>
        </p:nvSpPr>
        <p:spPr>
          <a:xfrm>
            <a:off x="621284" y="2447035"/>
            <a:ext cx="11229340" cy="3572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class="progress"&gt;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271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class="progress-bar progress-bar-striped bg-danger"  role="progressbar" style="width: 80%"&gt;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5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80%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5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572" y="1709301"/>
            <a:ext cx="6848856" cy="54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438" name="Google Shape;438;p4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9" name="Google Shape;439;p47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Progress Bars</a:t>
            </a:r>
            <a:endParaRPr/>
          </a:p>
        </p:txBody>
      </p:sp>
      <p:sp>
        <p:nvSpPr>
          <p:cNvPr id="440" name="Google Shape;440;p47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&lt;div&gt; with progress class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inner &lt;div&gt; with </a:t>
            </a:r>
            <a:r>
              <a:rPr i="1" lang="en-US"/>
              <a:t>progress-bar</a:t>
            </a:r>
            <a:r>
              <a:rPr lang="en-US"/>
              <a:t> class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style= “width:xx %” controls the size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i="1" lang="en-US"/>
              <a:t>progress-bar-*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colors: </a:t>
            </a:r>
            <a:r>
              <a:rPr i="1" lang="en-US"/>
              <a:t>primary, danger,</a:t>
            </a:r>
            <a:r>
              <a:rPr lang="en-US"/>
              <a:t> …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striped: </a:t>
            </a:r>
            <a:r>
              <a:rPr i="1" lang="en-US"/>
              <a:t>striped</a:t>
            </a:r>
            <a:r>
              <a:rPr lang="en-US"/>
              <a:t> appearance, also use </a:t>
            </a:r>
            <a:r>
              <a:rPr i="1" lang="en-US"/>
              <a:t>animated</a:t>
            </a:r>
            <a:r>
              <a:rPr lang="en-US"/>
              <a:t> for animation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Several can be stacked: include all inner divs in a single  outer </a:t>
            </a:r>
            <a:r>
              <a:rPr i="1" lang="en-US"/>
              <a:t>progress</a:t>
            </a:r>
            <a:r>
              <a:rPr lang="en-US"/>
              <a:t> div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446" name="Google Shape;446;p4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48"/>
          <p:cNvSpPr txBox="1"/>
          <p:nvPr>
            <p:ph idx="1" type="body"/>
          </p:nvPr>
        </p:nvSpPr>
        <p:spPr>
          <a:xfrm>
            <a:off x="499872" y="2532185"/>
            <a:ext cx="11180064" cy="3099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 badges to your web page using the  Bootstrap badge class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8"/>
          <p:cNvSpPr txBox="1"/>
          <p:nvPr>
            <p:ph type="title"/>
          </p:nvPr>
        </p:nvSpPr>
        <p:spPr>
          <a:xfrm>
            <a:off x="409487" y="1577774"/>
            <a:ext cx="1136083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13: Alerting Users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454" name="Google Shape;454;p4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5" name="Google Shape;455;p4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56" name="Google Shape;456;p49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Understand the need for navigation support in a web project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Use icon fonts for decorating your website with meaningful graphical elements 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Create and style buttons on a web page using Bootstrap 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Create and style forms on a web page using Bootstrap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Present and style tabular data in a table form using Bootstrap 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Display content using a card on a web page 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Use images and media and include them in the website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Use thumbnails and media components using Bootstrap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Create, style and include alerts in a web page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Information Architecture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Structure of a system with respect to the way the  information is: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Organized,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Labeled, and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Navigation methods provided to access the information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Need to consider when designing websites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Dictates the provisioning of navigation on websites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Website Hierarchy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9788" y="1863090"/>
            <a:ext cx="9192424" cy="3452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29" name="Google Shape;129;p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7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Navigation Bars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Users often expect it at the top of the website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Contains links to various pages within the website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37" name="Google Shape;137;p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8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Navigation Bar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Dos and Don’ts: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Use simple, user-friendly terms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Standardize navigation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Provide indication of the location within the navigation hierarchy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Use standard web conventions: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Clicking on a logo takes you back to home page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Have too many items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Use generic labels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45" name="Google Shape;145;p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Breadcrumbs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499872" y="2133600"/>
            <a:ext cx="11180064" cy="404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Secondary navigation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Usually placed below the primary navigation and above the content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Indicator of the current page’s location within a navigational  hierarchy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Path based: set of steps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Location based: hierarchy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Attribute based: set of choices</a:t>
            </a:r>
            <a:endParaRPr/>
          </a:p>
          <a:p>
            <a:pPr indent="-23780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r>
              <a:t/>
            </a:r>
            <a:endParaRPr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872" y="1498203"/>
            <a:ext cx="5626833" cy="53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2021-08-08T14:50:46Z</dcterms:created>
  <dc:creator>Pham Ngoc Tho (FE FPTU HN)</dc:creator>
</cp:coreProperties>
</file>