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72" r:id="rId4"/>
    <p:sldId id="376" r:id="rId5"/>
    <p:sldId id="377" r:id="rId6"/>
    <p:sldId id="378" r:id="rId7"/>
    <p:sldId id="375" r:id="rId8"/>
    <p:sldId id="379" r:id="rId9"/>
    <p:sldId id="380" r:id="rId10"/>
    <p:sldId id="381" r:id="rId11"/>
    <p:sldId id="384" r:id="rId12"/>
    <p:sldId id="385" r:id="rId13"/>
    <p:sldId id="382" r:id="rId14"/>
    <p:sldId id="383" r:id="rId15"/>
    <p:sldId id="386" r:id="rId16"/>
    <p:sldId id="388" r:id="rId17"/>
    <p:sldId id="387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/>
    <p:restoredTop sz="94633"/>
  </p:normalViewPr>
  <p:slideViewPr>
    <p:cSldViewPr snapToGrid="0" snapToObjects="1">
      <p:cViewPr varScale="1">
        <p:scale>
          <a:sx n="105" d="100"/>
          <a:sy n="10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A926E-82D6-5F4B-8D0C-176071C1827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8/16/21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44B2D7-2B7D-5446-9DD5-98FD93CCE278}"/>
              </a:ext>
            </a:extLst>
          </p:cNvPr>
          <p:cNvSpPr txBox="1">
            <a:spLocks/>
          </p:cNvSpPr>
          <p:nvPr/>
        </p:nvSpPr>
        <p:spPr>
          <a:xfrm>
            <a:off x="1524000" y="1792224"/>
            <a:ext cx="9144000" cy="1458351"/>
          </a:xfrm>
          <a:prstGeom prst="rect">
            <a:avLst/>
          </a:prstGeom>
          <a:gradFill flip="none" rotWithShape="1">
            <a:gsLst>
              <a:gs pos="82000">
                <a:schemeClr val="accent3">
                  <a:lumMod val="0"/>
                  <a:lumOff val="100000"/>
                  <a:alpha val="0"/>
                </a:schemeClr>
              </a:gs>
              <a:gs pos="100000">
                <a:schemeClr val="accent2">
                  <a:lumMod val="93000"/>
                  <a:alpha val="8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React Router and Single Page Applications</a:t>
            </a:r>
            <a:r>
              <a:rPr lang="en-US" sz="5400"/>
              <a:t> 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387BC-A283-C346-9A9A-92EFFCC1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0AE26-7F9B-9349-AA0E-1CDB13D2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19B5D-EA48-7240-8A7D-95B12EAC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Functional</a:t>
            </a:r>
            <a:r>
              <a:rPr lang="en-US" spc="-60" dirty="0"/>
              <a:t> </a:t>
            </a:r>
            <a:r>
              <a:rPr lang="en-US" spc="-10" dirty="0"/>
              <a:t>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F5DCD-B3B8-D647-8957-862A7FEF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Simplest way to define React components</a:t>
            </a:r>
          </a:p>
          <a:p>
            <a:r>
              <a:rPr lang="en-US"/>
              <a:t>JavaScript function that returns a React element,  or a collection of React elements that define the  view</a:t>
            </a:r>
          </a:p>
          <a:p>
            <a:r>
              <a:rPr lang="en-US"/>
              <a:t>Receives a “props” object as a parameter</a:t>
            </a:r>
          </a:p>
          <a:p>
            <a:r>
              <a:rPr lang="en-US"/>
              <a:t>Cannot have local state or access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397644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27: </a:t>
            </a:r>
            <a:r>
              <a:rPr lang="en-US"/>
              <a:t>Functional Components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/>
          <a:lstStyle/>
          <a:p>
            <a:pPr lvl="0"/>
            <a:r>
              <a:rPr lang="en-US"/>
              <a:t>Implement functional components in React</a:t>
            </a:r>
          </a:p>
          <a:p>
            <a:r>
              <a:rPr lang="en-US"/>
              <a:t>Illustrate the reimplementation of presentational components as pure functional components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11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React Router</a:t>
            </a:r>
          </a:p>
        </p:txBody>
      </p:sp>
    </p:spTree>
    <p:extLst>
      <p:ext uri="{BB962C8B-B14F-4D97-AF65-F5344CB8AC3E}">
        <p14:creationId xmlns:p14="http://schemas.microsoft.com/office/powerpoint/2010/main" val="71541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A18DF-96C3-394D-B17F-F5CE85C6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409E6-205C-C140-9795-73BB3B07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F7196-D7FE-8844-A95F-4DFE1E33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React</a:t>
            </a:r>
            <a:r>
              <a:rPr lang="en-US" spc="-40" dirty="0"/>
              <a:t> </a:t>
            </a:r>
            <a:r>
              <a:rPr lang="en-US" spc="-5" dirty="0"/>
              <a:t>Virtual</a:t>
            </a:r>
            <a:r>
              <a:rPr lang="en-US" spc="-35" dirty="0"/>
              <a:t> </a:t>
            </a:r>
            <a:r>
              <a:rPr lang="en-US" dirty="0"/>
              <a:t>DOM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7DD14F-3E8B-9040-A6E9-DE239533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Browser DOM is a browser object</a:t>
            </a:r>
          </a:p>
          <a:p>
            <a:pPr>
              <a:lnSpc>
                <a:spcPct val="150000"/>
              </a:lnSpc>
            </a:pPr>
            <a:r>
              <a:rPr lang="en-US"/>
              <a:t>Virtual DOM is a React object</a:t>
            </a:r>
          </a:p>
          <a:p>
            <a:pPr lvl="1">
              <a:lnSpc>
                <a:spcPct val="150000"/>
              </a:lnSpc>
            </a:pPr>
            <a:r>
              <a:rPr lang="en-US"/>
              <a:t>A lightweight representation of the Browser DOM</a:t>
            </a:r>
          </a:p>
          <a:p>
            <a:pPr lvl="1">
              <a:lnSpc>
                <a:spcPct val="150000"/>
              </a:lnSpc>
            </a:pPr>
            <a:r>
              <a:rPr lang="en-US"/>
              <a:t>In-memory tree data structure of plain JS objects</a:t>
            </a:r>
          </a:p>
          <a:p>
            <a:pPr lvl="1">
              <a:lnSpc>
                <a:spcPct val="150000"/>
              </a:lnSpc>
            </a:pPr>
            <a:r>
              <a:rPr lang="en-US"/>
              <a:t>Manipulations extremely fast compared to modifying  the browser DOM</a:t>
            </a:r>
          </a:p>
          <a:p>
            <a:pPr lvl="1">
              <a:lnSpc>
                <a:spcPct val="150000"/>
              </a:lnSpc>
            </a:pPr>
            <a:r>
              <a:rPr lang="en-US"/>
              <a:t>Created completely from scratch on every setState</a:t>
            </a:r>
          </a:p>
        </p:txBody>
      </p:sp>
    </p:spTree>
    <p:extLst>
      <p:ext uri="{BB962C8B-B14F-4D97-AF65-F5344CB8AC3E}">
        <p14:creationId xmlns:p14="http://schemas.microsoft.com/office/powerpoint/2010/main" val="47659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74218-6601-1942-AA8E-B2BDE99A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3B695-45FE-CB44-89EC-ECEAE632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CBF1D5-2126-D14D-BB22-BC0A06E5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Virtual</a:t>
            </a:r>
            <a:r>
              <a:rPr lang="en-US" spc="-25" dirty="0"/>
              <a:t> </a:t>
            </a:r>
            <a:r>
              <a:rPr lang="en-US" spc="-5" dirty="0"/>
              <a:t>DOM</a:t>
            </a:r>
            <a:r>
              <a:rPr lang="en-US" spc="-20" dirty="0"/>
              <a:t> </a:t>
            </a:r>
            <a:r>
              <a:rPr lang="en-US" spc="-10" dirty="0"/>
              <a:t>Diffing</a:t>
            </a:r>
            <a:r>
              <a:rPr lang="en-US" spc="-15" dirty="0"/>
              <a:t> </a:t>
            </a:r>
            <a:r>
              <a:rPr lang="en-US" spc="-5" dirty="0"/>
              <a:t>and</a:t>
            </a:r>
            <a:r>
              <a:rPr lang="en-US" spc="-30" dirty="0"/>
              <a:t> </a:t>
            </a:r>
            <a:r>
              <a:rPr lang="en-US" spc="-15" dirty="0"/>
              <a:t>Re-rendering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987A6-F0CA-2841-9E9D-1A8C8466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52" y="1757680"/>
            <a:ext cx="8769096" cy="40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5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AC240-A537-1E4F-B596-84167F81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9CBED-1358-3C4C-9501-0D54E603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4C24DA-169E-374F-AAB4-93FF841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Updating</a:t>
            </a:r>
            <a:r>
              <a:rPr lang="en-US" spc="-35" dirty="0"/>
              <a:t> </a:t>
            </a:r>
            <a:r>
              <a:rPr lang="en-US" spc="-5" dirty="0"/>
              <a:t>the</a:t>
            </a:r>
            <a:r>
              <a:rPr lang="en-US" spc="-45" dirty="0"/>
              <a:t> </a:t>
            </a:r>
            <a:r>
              <a:rPr lang="en-US" spc="-5" dirty="0"/>
              <a:t>DOM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7D7ED-D4F9-5848-8BCC-1A0C8B46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Diffing algorithm will detect those nodes that are changed</a:t>
            </a:r>
          </a:p>
          <a:p>
            <a:pPr lvl="1">
              <a:lnSpc>
                <a:spcPct val="150000"/>
              </a:lnSpc>
            </a:pPr>
            <a:r>
              <a:rPr lang="en-US"/>
              <a:t>Updates the entire sub-tree if diffing detects that two elements  are of different types</a:t>
            </a:r>
          </a:p>
          <a:p>
            <a:pPr lvl="1">
              <a:lnSpc>
                <a:spcPct val="150000"/>
              </a:lnSpc>
            </a:pPr>
            <a:r>
              <a:rPr lang="en-US"/>
              <a:t>Using “key” you can hint child elements as stable</a:t>
            </a:r>
          </a:p>
          <a:p>
            <a:pPr>
              <a:lnSpc>
                <a:spcPct val="150000"/>
              </a:lnSpc>
            </a:pPr>
            <a:r>
              <a:rPr lang="en-US"/>
              <a:t>No need to re-render where keys do not change</a:t>
            </a:r>
          </a:p>
          <a:p>
            <a:pPr>
              <a:lnSpc>
                <a:spcPct val="150000"/>
              </a:lnSpc>
            </a:pPr>
            <a:r>
              <a:rPr lang="en-US"/>
              <a:t>React Fiber: new reconciliation algorithm in React 16</a:t>
            </a:r>
          </a:p>
          <a:p>
            <a:pPr lvl="1">
              <a:lnSpc>
                <a:spcPct val="150000"/>
              </a:lnSpc>
            </a:pPr>
            <a:r>
              <a:rPr lang="en-US"/>
              <a:t>Incremental rendering</a:t>
            </a:r>
          </a:p>
        </p:txBody>
      </p:sp>
    </p:spTree>
    <p:extLst>
      <p:ext uri="{BB962C8B-B14F-4D97-AF65-F5344CB8AC3E}">
        <p14:creationId xmlns:p14="http://schemas.microsoft.com/office/powerpoint/2010/main" val="115483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28: </a:t>
            </a:r>
            <a:r>
              <a:rPr lang="en-US"/>
              <a:t>Header and Footer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/>
          <a:lstStyle/>
          <a:p>
            <a:pPr lvl="0"/>
            <a:r>
              <a:rPr lang="en-US"/>
              <a:t>Use multiple components and their views to put together the view of the application.</a:t>
            </a:r>
          </a:p>
          <a:p>
            <a:r>
              <a:rPr lang="en-US"/>
              <a:t>Make use of Font Awesome icons and Bootstrap-social within your React application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48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18A59-2F6A-3D40-A688-3D6DF700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E1322-8348-6E40-851A-243A2EC8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FA1B7A-34BA-AF4A-8C93-C1DB8579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79BC0-7432-5945-82DE-7506944F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Collection of navigational components</a:t>
            </a:r>
          </a:p>
          <a:p>
            <a:pPr lvl="1">
              <a:lnSpc>
                <a:spcPct val="150000"/>
              </a:lnSpc>
            </a:pPr>
            <a:r>
              <a:rPr lang="en-US"/>
              <a:t>Enables navigation among views</a:t>
            </a:r>
          </a:p>
          <a:p>
            <a:pPr lvl="1">
              <a:lnSpc>
                <a:spcPct val="150000"/>
              </a:lnSpc>
            </a:pPr>
            <a:r>
              <a:rPr lang="en-US"/>
              <a:t>Router components, route matching components and  navigation components</a:t>
            </a:r>
          </a:p>
          <a:p>
            <a:pPr>
              <a:lnSpc>
                <a:spcPct val="150000"/>
              </a:lnSpc>
            </a:pPr>
            <a:r>
              <a:rPr lang="en-US"/>
              <a:t>Uses a browser-based bookmarkable URLs as an instruction  to navigate to a client-generated view in your web app</a:t>
            </a:r>
          </a:p>
          <a:p>
            <a:pPr lvl="1">
              <a:lnSpc>
                <a:spcPct val="150000"/>
              </a:lnSpc>
            </a:pPr>
            <a:r>
              <a:rPr lang="en-US"/>
              <a:t>Can also pass along 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2524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C4E65-C325-5E47-A9B1-2F5EE221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57FA-ED91-DE45-9A84-7793E1F2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3FEFC9-C079-C849-A1FE-FCDA06AD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0" dirty="0"/>
              <a:t>Web </a:t>
            </a:r>
            <a:r>
              <a:rPr lang="en-US" dirty="0"/>
              <a:t>App</a:t>
            </a:r>
            <a:r>
              <a:rPr lang="en-US" spc="-50" dirty="0"/>
              <a:t> </a:t>
            </a:r>
            <a:r>
              <a:rPr lang="en-US" spc="-15" dirty="0"/>
              <a:t>Routing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436A46-E730-E940-86B7-640D7846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Install react-router-dom</a:t>
            </a:r>
          </a:p>
          <a:p>
            <a:pPr>
              <a:lnSpc>
                <a:spcPct val="150000"/>
              </a:lnSpc>
            </a:pPr>
            <a:r>
              <a:rPr lang="en-US"/>
              <a:t>Router component: &lt;BrowserRouter&gt;</a:t>
            </a:r>
          </a:p>
          <a:p>
            <a:pPr lvl="1">
              <a:lnSpc>
                <a:spcPct val="150000"/>
              </a:lnSpc>
            </a:pPr>
            <a:r>
              <a:rPr lang="en-US"/>
              <a:t>Creates specialized history object</a:t>
            </a:r>
          </a:p>
          <a:p>
            <a:pPr lvl="1">
              <a:lnSpc>
                <a:spcPct val="150000"/>
              </a:lnSpc>
            </a:pPr>
            <a:r>
              <a:rPr lang="en-US"/>
              <a:t>Also &lt;HashRouter&gt; if you are using a static file server</a:t>
            </a:r>
          </a:p>
          <a:p>
            <a:pPr lvl="1">
              <a:lnSpc>
                <a:spcPct val="150000"/>
              </a:lnSpc>
            </a:pPr>
            <a:r>
              <a:rPr lang="en-US"/>
              <a:t>Enclose your app in BrowserRouter</a:t>
            </a:r>
          </a:p>
        </p:txBody>
      </p:sp>
    </p:spTree>
    <p:extLst>
      <p:ext uri="{BB962C8B-B14F-4D97-AF65-F5344CB8AC3E}">
        <p14:creationId xmlns:p14="http://schemas.microsoft.com/office/powerpoint/2010/main" val="154646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105DC-DBB1-904D-970C-95104650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D33D6-BF1B-C94B-9F76-9608F104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01D8D5-8639-134C-849E-7C694C85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Route</a:t>
            </a:r>
            <a:r>
              <a:rPr lang="en-US" spc="-75" dirty="0"/>
              <a:t> </a:t>
            </a:r>
            <a:r>
              <a:rPr lang="en-US" spc="-15" dirty="0"/>
              <a:t>Matching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5AA01-758B-3149-8B2A-AE4E8546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/>
              <a:t>Route matching components: &lt;Route&gt; and &lt;Switch&gt;</a:t>
            </a:r>
          </a:p>
          <a:p>
            <a:pPr lvl="1">
              <a:lnSpc>
                <a:spcPct val="160000"/>
              </a:lnSpc>
            </a:pPr>
            <a:r>
              <a:rPr lang="en-US"/>
              <a:t>&lt;Route&gt;’s path prop enables specification of the current location’s  pathname</a:t>
            </a:r>
          </a:p>
          <a:p>
            <a:pPr lvl="1">
              <a:lnSpc>
                <a:spcPct val="160000"/>
              </a:lnSpc>
            </a:pPr>
            <a:r>
              <a:rPr lang="en-US"/>
              <a:t>&lt;Route&gt;’s component prop specifies the corresponding view for the  location</a:t>
            </a:r>
          </a:p>
          <a:p>
            <a:pPr lvl="1">
              <a:lnSpc>
                <a:spcPct val="160000"/>
              </a:lnSpc>
            </a:pPr>
            <a:r>
              <a:rPr lang="en-US"/>
              <a:t>Using exact attribute ensures that the path must be exactly matched</a:t>
            </a:r>
          </a:p>
          <a:p>
            <a:pPr lvl="1">
              <a:lnSpc>
                <a:spcPct val="160000"/>
              </a:lnSpc>
            </a:pPr>
            <a:r>
              <a:rPr lang="en-US"/>
              <a:t>&lt;Redirect&gt; enables the default route specification</a:t>
            </a:r>
          </a:p>
          <a:p>
            <a:pPr lvl="1">
              <a:lnSpc>
                <a:spcPct val="160000"/>
              </a:lnSpc>
            </a:pPr>
            <a:r>
              <a:rPr lang="en-US"/>
              <a:t>&lt;Switch&gt; enables grouping together several routes</a:t>
            </a:r>
          </a:p>
          <a:p>
            <a:pPr lvl="2">
              <a:lnSpc>
                <a:spcPct val="160000"/>
              </a:lnSpc>
            </a:pPr>
            <a:r>
              <a:rPr lang="en-US"/>
              <a:t>Will iterate over all its children and find the first one that matches the path</a:t>
            </a:r>
          </a:p>
        </p:txBody>
      </p:sp>
    </p:spTree>
    <p:extLst>
      <p:ext uri="{BB962C8B-B14F-4D97-AF65-F5344CB8AC3E}">
        <p14:creationId xmlns:p14="http://schemas.microsoft.com/office/powerpoint/2010/main" val="4656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Identify the salient features and uses for the various types of components</a:t>
            </a:r>
          </a:p>
          <a:p>
            <a:r>
              <a:rPr lang="en-US"/>
              <a:t>Create presentational, container and functional components in your React application</a:t>
            </a:r>
          </a:p>
          <a:p>
            <a:pPr lvl="0"/>
            <a:r>
              <a:rPr lang="en-US"/>
              <a:t>Set up the router module to enable navigation among multiple component views</a:t>
            </a:r>
          </a:p>
          <a:p>
            <a:r>
              <a:rPr lang="en-US"/>
              <a:t>Set up the routes to enable the navigation</a:t>
            </a:r>
          </a:p>
          <a:p>
            <a:pPr lvl="0"/>
            <a:r>
              <a:rPr lang="en-US"/>
              <a:t>Design SPA using React</a:t>
            </a:r>
          </a:p>
          <a:p>
            <a:r>
              <a:rPr lang="en-US"/>
              <a:t>Use the </a:t>
            </a:r>
            <a:r>
              <a:rPr lang="en-US" i="1"/>
              <a:t>React router </a:t>
            </a:r>
            <a:r>
              <a:rPr lang="en-US"/>
              <a:t>to construct SPA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8508-1FA0-6942-BCC2-3C8403D6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166494-41CB-7F49-917C-15B255F7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6E7A77-6F41-F248-B603-68C02EB8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Navigation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79B39-59AB-044F-8602-FCA2D659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Navigation is supported through the &lt;Link&gt;  and &lt;NavLink&gt; components:</a:t>
            </a:r>
          </a:p>
          <a:p>
            <a:pPr lvl="1">
              <a:lnSpc>
                <a:spcPct val="150000"/>
              </a:lnSpc>
            </a:pPr>
            <a:r>
              <a:rPr lang="en-US"/>
              <a:t>&lt;Link&gt; creates links in your application</a:t>
            </a:r>
          </a:p>
          <a:p>
            <a:pPr lvl="2">
              <a:lnSpc>
                <a:spcPct val="150000"/>
              </a:lnSpc>
            </a:pPr>
            <a:r>
              <a:rPr lang="en-US"/>
              <a:t>Will render as &lt;a&gt; in the HTML</a:t>
            </a:r>
          </a:p>
          <a:p>
            <a:pPr lvl="1">
              <a:lnSpc>
                <a:spcPct val="150000"/>
              </a:lnSpc>
            </a:pPr>
            <a:r>
              <a:rPr lang="en-US"/>
              <a:t>&lt;NavLink&gt; also attaches the active class to the link  when its prop matches the current location</a:t>
            </a:r>
          </a:p>
        </p:txBody>
      </p:sp>
    </p:spTree>
    <p:extLst>
      <p:ext uri="{BB962C8B-B14F-4D97-AF65-F5344CB8AC3E}">
        <p14:creationId xmlns:p14="http://schemas.microsoft.com/office/powerpoint/2010/main" val="41033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29: </a:t>
            </a:r>
            <a:r>
              <a:rPr lang="en-US"/>
              <a:t>React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/>
          <a:lstStyle/>
          <a:p>
            <a:pPr lvl="0"/>
            <a:r>
              <a:rPr lang="en-US"/>
              <a:t>Install and configure your application to use React Router</a:t>
            </a:r>
          </a:p>
          <a:p>
            <a:r>
              <a:rPr lang="en-US"/>
              <a:t>Configure the routes for React router to enable you to navigate to various pages within your React application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68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Single Page Applications (SPA)</a:t>
            </a:r>
          </a:p>
        </p:txBody>
      </p:sp>
    </p:spTree>
    <p:extLst>
      <p:ext uri="{BB962C8B-B14F-4D97-AF65-F5344CB8AC3E}">
        <p14:creationId xmlns:p14="http://schemas.microsoft.com/office/powerpoint/2010/main" val="178208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DDCDE-9BD9-3C49-A6B8-227CEB39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52302-8032-F349-9FF9-0D895153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549247-688D-1E44-9A3F-B3371750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" dirty="0"/>
              <a:t>Traditional</a:t>
            </a:r>
            <a:r>
              <a:rPr lang="en-US" spc="-25" dirty="0"/>
              <a:t> </a:t>
            </a:r>
            <a:r>
              <a:rPr lang="en-US" spc="-50" dirty="0"/>
              <a:t>Web</a:t>
            </a:r>
            <a:r>
              <a:rPr lang="en-US" spc="-20" dirty="0"/>
              <a:t> </a:t>
            </a:r>
            <a:r>
              <a:rPr lang="en-US" spc="-15" dirty="0"/>
              <a:t>Sites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27836-1590-D341-A84F-0B0880B2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3" y="1961388"/>
            <a:ext cx="10593554" cy="34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8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EBAFA-A49E-7648-A7F1-41F8C0B9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8A918-C9B4-224E-9BE0-FEE22C3D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69DDEF-EF33-4240-9B10-95528DD4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Single</a:t>
            </a:r>
            <a:r>
              <a:rPr lang="en-US" spc="-40" dirty="0"/>
              <a:t> </a:t>
            </a:r>
            <a:r>
              <a:rPr lang="en-US" spc="-30" dirty="0"/>
              <a:t>Page</a:t>
            </a:r>
            <a:r>
              <a:rPr lang="en-US" spc="-35" dirty="0"/>
              <a:t> </a:t>
            </a:r>
            <a:r>
              <a:rPr lang="en-US" spc="-10" dirty="0"/>
              <a:t>Applications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9EF3A-254D-C046-ACE1-2D61E72F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9" y="1932178"/>
            <a:ext cx="10765762" cy="35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3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9B4D6-AA4C-9545-A78B-665C4307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61E94-DC50-8B40-9C1B-92672814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A1F827-F29F-5448-9A88-C3851F61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 </a:t>
            </a:r>
            <a:r>
              <a:rPr lang="en-US" spc="-5" dirty="0"/>
              <a:t>is</a:t>
            </a:r>
            <a:r>
              <a:rPr lang="en-US" dirty="0"/>
              <a:t> </a:t>
            </a:r>
            <a:r>
              <a:rPr lang="en-US" spc="-5" dirty="0"/>
              <a:t>Single</a:t>
            </a:r>
            <a:r>
              <a:rPr lang="en-US" spc="-10" dirty="0"/>
              <a:t> </a:t>
            </a:r>
            <a:r>
              <a:rPr lang="en-US" spc="-30" dirty="0"/>
              <a:t>Page</a:t>
            </a:r>
            <a:r>
              <a:rPr lang="en-US" spc="-5" dirty="0"/>
              <a:t> </a:t>
            </a:r>
            <a:r>
              <a:rPr lang="en-US" spc="-15" dirty="0"/>
              <a:t>Application?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74410-6B24-4649-A9A4-63C91213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Web application or web site that fits in a single  page</a:t>
            </a:r>
          </a:p>
          <a:p>
            <a:pPr lvl="1">
              <a:lnSpc>
                <a:spcPct val="150000"/>
              </a:lnSpc>
            </a:pPr>
            <a:r>
              <a:rPr lang="en-US"/>
              <a:t>No need to reload the entire page</a:t>
            </a:r>
          </a:p>
          <a:p>
            <a:pPr lvl="1">
              <a:lnSpc>
                <a:spcPct val="150000"/>
              </a:lnSpc>
            </a:pPr>
            <a:r>
              <a:rPr lang="en-US"/>
              <a:t>UX like a desktop/native application</a:t>
            </a:r>
          </a:p>
          <a:p>
            <a:pPr lvl="1">
              <a:lnSpc>
                <a:spcPct val="150000"/>
              </a:lnSpc>
            </a:pPr>
            <a:r>
              <a:rPr lang="en-US"/>
              <a:t>Most resources are retrieved with a single page load</a:t>
            </a:r>
          </a:p>
          <a:p>
            <a:pPr lvl="1">
              <a:lnSpc>
                <a:spcPct val="150000"/>
              </a:lnSpc>
            </a:pPr>
            <a:r>
              <a:rPr lang="en-US"/>
              <a:t>Redraw parts of the page when needed without  requiring a full server roundtrip</a:t>
            </a:r>
          </a:p>
        </p:txBody>
      </p:sp>
    </p:spTree>
    <p:extLst>
      <p:ext uri="{BB962C8B-B14F-4D97-AF65-F5344CB8AC3E}">
        <p14:creationId xmlns:p14="http://schemas.microsoft.com/office/powerpoint/2010/main" val="319544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7C81-7ACA-6C41-BAD1-43E2BABA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AD27F3-86CB-9F40-9FBD-35D0663B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28D48F-3D8A-1443-AA9A-7C35B894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Challenges</a:t>
            </a:r>
            <a:r>
              <a:rPr lang="en-US" spc="-30" dirty="0"/>
              <a:t> </a:t>
            </a:r>
            <a:r>
              <a:rPr lang="en-US" spc="-5" dirty="0"/>
              <a:t>in</a:t>
            </a:r>
            <a:r>
              <a:rPr lang="en-US" spc="-30" dirty="0"/>
              <a:t> </a:t>
            </a:r>
            <a:r>
              <a:rPr lang="en-US" spc="-90" dirty="0"/>
              <a:t>SPA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5A7FE-888F-DA41-9AB9-AFEC7849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Search engine optimization</a:t>
            </a:r>
          </a:p>
          <a:p>
            <a:pPr>
              <a:lnSpc>
                <a:spcPct val="150000"/>
              </a:lnSpc>
            </a:pPr>
            <a:r>
              <a:rPr lang="en-US"/>
              <a:t>Partitioning the responsibility between client and  server</a:t>
            </a:r>
          </a:p>
          <a:p>
            <a:pPr>
              <a:lnSpc>
                <a:spcPct val="150000"/>
              </a:lnSpc>
            </a:pPr>
            <a:r>
              <a:rPr lang="en-US"/>
              <a:t>Maintaining history</a:t>
            </a:r>
          </a:p>
          <a:p>
            <a:pPr>
              <a:lnSpc>
                <a:spcPct val="150000"/>
              </a:lnSpc>
            </a:pPr>
            <a:r>
              <a:rPr lang="en-US"/>
              <a:t>Analytics</a:t>
            </a:r>
          </a:p>
          <a:p>
            <a:pPr>
              <a:lnSpc>
                <a:spcPct val="150000"/>
              </a:lnSpc>
            </a:pPr>
            <a:r>
              <a:rPr lang="en-US"/>
              <a:t>Speeding up the initial page load</a:t>
            </a:r>
          </a:p>
        </p:txBody>
      </p:sp>
    </p:spTree>
    <p:extLst>
      <p:ext uri="{BB962C8B-B14F-4D97-AF65-F5344CB8AC3E}">
        <p14:creationId xmlns:p14="http://schemas.microsoft.com/office/powerpoint/2010/main" val="1939407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30: </a:t>
            </a:r>
            <a:r>
              <a:rPr lang="en-US"/>
              <a:t>Single Page Applications Part 1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/>
          <a:lstStyle/>
          <a:p>
            <a:pPr lvl="0"/>
            <a:r>
              <a:rPr lang="en-US"/>
              <a:t>Leverage the React router to enable the development of single page applications</a:t>
            </a:r>
          </a:p>
          <a:p>
            <a:r>
              <a:rPr lang="en-US"/>
              <a:t>Provide a way of navigating among various pages using the React router support.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99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React Router: Parameters</a:t>
            </a:r>
          </a:p>
        </p:txBody>
      </p:sp>
    </p:spTree>
    <p:extLst>
      <p:ext uri="{BB962C8B-B14F-4D97-AF65-F5344CB8AC3E}">
        <p14:creationId xmlns:p14="http://schemas.microsoft.com/office/powerpoint/2010/main" val="1727558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822DB-760D-344C-8DA1-7F149541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6F25B-0402-6A4E-BE80-F415CAFF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3ED15D-A9B8-0C40-B060-C8927157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React</a:t>
            </a:r>
            <a:r>
              <a:rPr lang="en-US" spc="-85" dirty="0"/>
              <a:t> </a:t>
            </a:r>
            <a:r>
              <a:rPr lang="en-US" spc="-25" dirty="0"/>
              <a:t>Router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870C2-DF11-334B-B30E-C2605C4B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Paths specified as a URL</a:t>
            </a:r>
          </a:p>
          <a:p>
            <a:pPr>
              <a:lnSpc>
                <a:spcPct val="150000"/>
              </a:lnSpc>
            </a:pPr>
            <a:r>
              <a:rPr lang="en-US"/>
              <a:t>Paths can also carry parameter values:</a:t>
            </a:r>
          </a:p>
          <a:p>
            <a:pPr lvl="1">
              <a:lnSpc>
                <a:spcPct val="150000"/>
              </a:lnSpc>
            </a:pPr>
            <a:r>
              <a:rPr lang="en-US"/>
              <a:t>e.g., /menu/42 where 42 is a route parameter</a:t>
            </a:r>
          </a:p>
          <a:p>
            <a:pPr>
              <a:lnSpc>
                <a:spcPct val="150000"/>
              </a:lnSpc>
            </a:pPr>
            <a:r>
              <a:rPr lang="en-US"/>
              <a:t>Route parameters specified in the path  specification as a token</a:t>
            </a:r>
          </a:p>
          <a:p>
            <a:pPr lvl="1">
              <a:lnSpc>
                <a:spcPct val="150000"/>
              </a:lnSpc>
            </a:pPr>
            <a:r>
              <a:rPr lang="en-US"/>
              <a:t>e.g., path: ‘menu/:id’ where id is the token</a:t>
            </a:r>
          </a:p>
        </p:txBody>
      </p:sp>
    </p:spTree>
    <p:extLst>
      <p:ext uri="{BB962C8B-B14F-4D97-AF65-F5344CB8AC3E}">
        <p14:creationId xmlns:p14="http://schemas.microsoft.com/office/powerpoint/2010/main" val="153493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Presentational and Container  Components</a:t>
            </a:r>
          </a:p>
        </p:txBody>
      </p:sp>
    </p:spTree>
    <p:extLst>
      <p:ext uri="{BB962C8B-B14F-4D97-AF65-F5344CB8AC3E}">
        <p14:creationId xmlns:p14="http://schemas.microsoft.com/office/powerpoint/2010/main" val="1384726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92039-09BF-9843-AB7E-17D12DF5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95FEB-A55B-E247-9BB0-C3C9649B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DCD93-6833-F842-844B-597D343C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Route</a:t>
            </a:r>
            <a:r>
              <a:rPr lang="en-US" spc="-50" dirty="0"/>
              <a:t> </a:t>
            </a:r>
            <a:r>
              <a:rPr lang="en-US" spc="-35" dirty="0"/>
              <a:t>Parameters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CD57D-616E-C243-8591-EA113BC8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Route parameters can be specified using a link parameter  while specifiyng the link</a:t>
            </a:r>
          </a:p>
          <a:p>
            <a:pPr lvl="1">
              <a:lnSpc>
                <a:spcPct val="150000"/>
              </a:lnSpc>
            </a:pPr>
            <a:r>
              <a:rPr lang="en-US"/>
              <a:t>e.g., &lt;Link to{`/menu/${dish.id}`} &gt;</a:t>
            </a:r>
          </a:p>
          <a:p>
            <a:pPr>
              <a:lnSpc>
                <a:spcPct val="150000"/>
              </a:lnSpc>
            </a:pPr>
            <a:r>
              <a:rPr lang="en-US"/>
              <a:t>Route passes three props to the component:</a:t>
            </a:r>
          </a:p>
          <a:p>
            <a:pPr lvl="1">
              <a:lnSpc>
                <a:spcPct val="150000"/>
              </a:lnSpc>
            </a:pPr>
            <a:r>
              <a:rPr lang="en-US"/>
              <a:t>match, location, history</a:t>
            </a:r>
          </a:p>
        </p:txBody>
      </p:sp>
    </p:spTree>
    <p:extLst>
      <p:ext uri="{BB962C8B-B14F-4D97-AF65-F5344CB8AC3E}">
        <p14:creationId xmlns:p14="http://schemas.microsoft.com/office/powerpoint/2010/main" val="236624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D9923-290A-5F41-9CE5-6C5B8612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3CAA5-2E0E-9549-8C3C-5E669A8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333B56-B1BF-3743-A05E-5801013B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match</a:t>
            </a:r>
            <a:r>
              <a:rPr lang="en-US" spc="-75" dirty="0"/>
              <a:t> </a:t>
            </a:r>
            <a:r>
              <a:rPr lang="en-US" spc="-5" dirty="0"/>
              <a:t>Object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0F93E-0DAC-C149-AE34-A360BD10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match object provides information about how a &lt;Route  path&gt; matched the URL</a:t>
            </a:r>
          </a:p>
          <a:p>
            <a:pPr lvl="1">
              <a:lnSpc>
                <a:spcPct val="150000"/>
              </a:lnSpc>
            </a:pPr>
            <a:r>
              <a:rPr lang="en-US"/>
              <a:t>params: an object that contains key/value pair parsed from  the URL corresponding to the dynamic segments of the  path</a:t>
            </a:r>
          </a:p>
          <a:p>
            <a:pPr lvl="1">
              <a:lnSpc>
                <a:spcPct val="150000"/>
              </a:lnSpc>
            </a:pPr>
            <a:r>
              <a:rPr lang="en-US"/>
              <a:t>e.g. if path is specified as /menu/:id, then a path like</a:t>
            </a:r>
          </a:p>
          <a:p>
            <a:pPr marL="344487" lvl="1" indent="0">
              <a:lnSpc>
                <a:spcPct val="150000"/>
              </a:lnSpc>
              <a:buNone/>
            </a:pPr>
            <a:r>
              <a:rPr lang="en-US"/>
              <a:t>    /menu/42 will result in match.params.id being equal to  “42”</a:t>
            </a:r>
          </a:p>
        </p:txBody>
      </p:sp>
    </p:spTree>
    <p:extLst>
      <p:ext uri="{BB962C8B-B14F-4D97-AF65-F5344CB8AC3E}">
        <p14:creationId xmlns:p14="http://schemas.microsoft.com/office/powerpoint/2010/main" val="4170526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31: </a:t>
            </a:r>
            <a:r>
              <a:rPr lang="en-US"/>
              <a:t>Single Page Applications Part 2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/>
          <a:lstStyle/>
          <a:p>
            <a:pPr lvl="0"/>
            <a:r>
              <a:rPr lang="en-US"/>
              <a:t>Configure the routes in your React router configuration to enable the use of route parameters within the URL to pass information to a component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525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Identify the salient features and uses for the various types of components</a:t>
            </a:r>
          </a:p>
          <a:p>
            <a:r>
              <a:rPr lang="en-US"/>
              <a:t>Create presentational, container and functional components in your React application</a:t>
            </a:r>
          </a:p>
          <a:p>
            <a:pPr lvl="0"/>
            <a:r>
              <a:rPr lang="en-US"/>
              <a:t>Set up the router module to enable navigation among multiple component views</a:t>
            </a:r>
          </a:p>
          <a:p>
            <a:r>
              <a:rPr lang="en-US"/>
              <a:t>Set up the routes to enable the navigation</a:t>
            </a:r>
          </a:p>
          <a:p>
            <a:pPr lvl="0"/>
            <a:r>
              <a:rPr lang="en-US"/>
              <a:t>Design SPA using React</a:t>
            </a:r>
          </a:p>
          <a:p>
            <a:r>
              <a:rPr lang="en-US"/>
              <a:t>Use the </a:t>
            </a:r>
            <a:r>
              <a:rPr lang="en-US" i="1"/>
              <a:t>React router </a:t>
            </a:r>
            <a:r>
              <a:rPr lang="en-US"/>
              <a:t>to construct SPA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85B22-4988-5A4C-9E13-A16E92DA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E44BAA-418D-8141-9285-BB1DD28F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5E044E-63BF-FC42-8014-8AB06D4B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Component</a:t>
            </a:r>
            <a:r>
              <a:rPr lang="en-US" spc="-55" dirty="0"/>
              <a:t> </a:t>
            </a:r>
            <a:r>
              <a:rPr lang="en-US" spc="-40" dirty="0"/>
              <a:t>Types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C8D28-60C3-0B4D-A6FD-3BC36163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Can be classified based how they are used</a:t>
            </a:r>
          </a:p>
          <a:p>
            <a:pPr lvl="1">
              <a:lnSpc>
                <a:spcPct val="150000"/>
              </a:lnSpc>
            </a:pPr>
            <a:r>
              <a:rPr lang="en-US"/>
              <a:t>Presentational vs Container</a:t>
            </a:r>
          </a:p>
          <a:p>
            <a:pPr lvl="1">
              <a:lnSpc>
                <a:spcPct val="150000"/>
              </a:lnSpc>
            </a:pPr>
            <a:r>
              <a:rPr lang="en-US"/>
              <a:t>Skinny vs Fat</a:t>
            </a:r>
          </a:p>
          <a:p>
            <a:pPr lvl="1">
              <a:lnSpc>
                <a:spcPct val="150000"/>
              </a:lnSpc>
            </a:pPr>
            <a:r>
              <a:rPr lang="en-US"/>
              <a:t>Dumb vs Smart</a:t>
            </a:r>
          </a:p>
          <a:p>
            <a:pPr lvl="1">
              <a:lnSpc>
                <a:spcPct val="150000"/>
              </a:lnSpc>
            </a:pPr>
            <a:r>
              <a:rPr lang="en-US"/>
              <a:t>Stateless vs Stateful</a:t>
            </a:r>
          </a:p>
        </p:txBody>
      </p:sp>
    </p:spTree>
    <p:extLst>
      <p:ext uri="{BB962C8B-B14F-4D97-AF65-F5344CB8AC3E}">
        <p14:creationId xmlns:p14="http://schemas.microsoft.com/office/powerpoint/2010/main" val="9269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5A761-705C-904A-8AD9-CE1AF0CF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36908-A3EB-454C-BD0F-68ACA5C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F576F-D36F-6742-9177-54C2D13A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Presentational</a:t>
            </a:r>
            <a:r>
              <a:rPr lang="en-US" spc="-10" dirty="0"/>
              <a:t> 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5D25CD-D738-A243-926C-4AA8BDFD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Mainly concerned with rendering the “view”</a:t>
            </a:r>
          </a:p>
          <a:p>
            <a:pPr lvl="1"/>
            <a:r>
              <a:rPr lang="en-US"/>
              <a:t>How things look (markup, styles)</a:t>
            </a:r>
          </a:p>
          <a:p>
            <a:r>
              <a:rPr lang="en-US"/>
              <a:t>Render the view based on the data that is passed  to them in props</a:t>
            </a:r>
          </a:p>
          <a:p>
            <a:r>
              <a:rPr lang="en-US"/>
              <a:t>Do not maintain their own local state</a:t>
            </a:r>
          </a:p>
          <a:p>
            <a:pPr lvl="1"/>
            <a:r>
              <a:rPr lang="en-US"/>
              <a:t>Can be relaxed to maintain only UI state than data</a:t>
            </a:r>
          </a:p>
        </p:txBody>
      </p:sp>
    </p:spTree>
    <p:extLst>
      <p:ext uri="{BB962C8B-B14F-4D97-AF65-F5344CB8AC3E}">
        <p14:creationId xmlns:p14="http://schemas.microsoft.com/office/powerpoint/2010/main" val="142321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D06FA-E9AD-9B49-BBEC-96585B09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E525C-0BD3-C544-89E7-2798CD0C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07E5B-4AAB-3043-BBBA-63DDE4DC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Container</a:t>
            </a:r>
            <a:r>
              <a:rPr lang="en-US" spc="-40" dirty="0"/>
              <a:t> </a:t>
            </a:r>
            <a:r>
              <a:rPr lang="en-US" spc="-10" dirty="0"/>
              <a:t>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16A7E-0B6F-3442-BCF7-20EF24A4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Responsible for making things work</a:t>
            </a:r>
          </a:p>
          <a:p>
            <a:pPr lvl="1"/>
            <a:r>
              <a:rPr lang="en-US"/>
              <a:t>Data fetching, state updates</a:t>
            </a:r>
          </a:p>
          <a:p>
            <a:r>
              <a:rPr lang="en-US"/>
              <a:t>Make use of presentational components for rendering</a:t>
            </a:r>
          </a:p>
          <a:p>
            <a:pPr lvl="1"/>
            <a:r>
              <a:rPr lang="en-US"/>
              <a:t>Can wrap presentational components in wrapping divs</a:t>
            </a:r>
          </a:p>
          <a:p>
            <a:r>
              <a:rPr lang="en-US"/>
              <a:t>Provide the data to the presentational components</a:t>
            </a:r>
          </a:p>
          <a:p>
            <a:r>
              <a:rPr lang="en-US"/>
              <a:t>Maintain state and communicate with data sources</a:t>
            </a:r>
          </a:p>
        </p:txBody>
      </p:sp>
    </p:spTree>
    <p:extLst>
      <p:ext uri="{BB962C8B-B14F-4D97-AF65-F5344CB8AC3E}">
        <p14:creationId xmlns:p14="http://schemas.microsoft.com/office/powerpoint/2010/main" val="408809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FD60-9E0D-2342-8897-E19DEB1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2387-7BD9-2945-99A0-70E4485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F7EA-F7FE-2048-AC70-103E907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182624"/>
            <a:ext cx="11824854" cy="1402081"/>
          </a:xfrm>
        </p:spPr>
        <p:txBody>
          <a:bodyPr>
            <a:normAutofit/>
          </a:bodyPr>
          <a:lstStyle/>
          <a:p>
            <a:pPr marL="11113" algn="ctr"/>
            <a:r>
              <a:rPr lang="en-US" spc="-20" dirty="0"/>
              <a:t>Exercise 26: </a:t>
            </a:r>
            <a:r>
              <a:rPr lang="en-US"/>
              <a:t>Presentational and Container Components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58B67-70F5-1D4B-BE49-4E98AEE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2718816"/>
            <a:ext cx="11180064" cy="3592259"/>
          </a:xfrm>
        </p:spPr>
        <p:txBody>
          <a:bodyPr>
            <a:normAutofit lnSpcReduction="10000"/>
          </a:bodyPr>
          <a:lstStyle/>
          <a:p>
            <a:pPr lvl="0"/>
            <a:r>
              <a:rPr lang="en-US"/>
              <a:t>Organizing your React app into presentational and container components</a:t>
            </a:r>
          </a:p>
          <a:p>
            <a:pPr lvl="0"/>
            <a:r>
              <a:rPr lang="en-US"/>
              <a:t>Enable your presentational components to be concerned with the look and feel of your app</a:t>
            </a:r>
          </a:p>
          <a:p>
            <a:r>
              <a:rPr lang="en-US"/>
              <a:t>Enable container components to deal with the state, provide the data and handle user interactions.</a:t>
            </a:r>
            <a:endParaRPr lang="en-US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74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50795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BEAB3-B8C0-4B42-9CA0-410A759F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8/16/21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5894D-B605-7945-976F-1EEFB2AE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E548BD-F80D-4443-9489-B15E27B5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en-US" spc="-55" dirty="0"/>
              <a:t> </a:t>
            </a:r>
            <a:r>
              <a:rPr lang="en-US" spc="-10" dirty="0"/>
              <a:t>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33BC1-E605-604C-AD7C-67A55FB4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Extend React.Component to get class  components</a:t>
            </a:r>
          </a:p>
          <a:p>
            <a:r>
              <a:rPr lang="en-US"/>
              <a:t>Need to implement the render() method that  returns the view</a:t>
            </a:r>
          </a:p>
          <a:p>
            <a:r>
              <a:rPr lang="en-US"/>
              <a:t>Can have local state</a:t>
            </a:r>
          </a:p>
          <a:p>
            <a:r>
              <a:rPr lang="en-US"/>
              <a:t>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365322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1136</Words>
  <Application>Microsoft Macintosh PowerPoint</Application>
  <PresentationFormat>Widescreen</PresentationFormat>
  <Paragraphs>192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.Lucida Grande UI Regular</vt:lpstr>
      <vt:lpstr>Arial</vt:lpstr>
      <vt:lpstr>Calibri</vt:lpstr>
      <vt:lpstr>Wingdings</vt:lpstr>
      <vt:lpstr>Office Theme</vt:lpstr>
      <vt:lpstr>PowerPoint Presentation</vt:lpstr>
      <vt:lpstr>Objectives</vt:lpstr>
      <vt:lpstr>PowerPoint Presentation</vt:lpstr>
      <vt:lpstr>Component Types</vt:lpstr>
      <vt:lpstr>Presentational Components</vt:lpstr>
      <vt:lpstr>Container Components</vt:lpstr>
      <vt:lpstr>Exercise 26: Presentational and Container Components </vt:lpstr>
      <vt:lpstr>PowerPoint Presentation</vt:lpstr>
      <vt:lpstr>Class Components</vt:lpstr>
      <vt:lpstr>Functional Components</vt:lpstr>
      <vt:lpstr>Exercise 27: Functional Components </vt:lpstr>
      <vt:lpstr>PowerPoint Presentation</vt:lpstr>
      <vt:lpstr>React Virtual DOM</vt:lpstr>
      <vt:lpstr>Virtual DOM Diffing and Re-rendering</vt:lpstr>
      <vt:lpstr>Updating the DOM</vt:lpstr>
      <vt:lpstr>Exercise 28: Header and Footer</vt:lpstr>
      <vt:lpstr>React Router</vt:lpstr>
      <vt:lpstr>Web App Routing</vt:lpstr>
      <vt:lpstr>Route Matching</vt:lpstr>
      <vt:lpstr>Navigation</vt:lpstr>
      <vt:lpstr>Exercise 29: React Router</vt:lpstr>
      <vt:lpstr>PowerPoint Presentation</vt:lpstr>
      <vt:lpstr>Traditional Web Sites</vt:lpstr>
      <vt:lpstr>Single Page Applications</vt:lpstr>
      <vt:lpstr>What is Single Page Application?</vt:lpstr>
      <vt:lpstr>Challenges in SPA</vt:lpstr>
      <vt:lpstr>Exercise 30: Single Page Applications Part 1 </vt:lpstr>
      <vt:lpstr>PowerPoint Presentation</vt:lpstr>
      <vt:lpstr>React Router</vt:lpstr>
      <vt:lpstr>Route Parameters</vt:lpstr>
      <vt:lpstr>match Object</vt:lpstr>
      <vt:lpstr>Exercise 31: Single Page Applications Part 2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334</cp:revision>
  <dcterms:created xsi:type="dcterms:W3CDTF">2021-08-08T14:50:46Z</dcterms:created>
  <dcterms:modified xsi:type="dcterms:W3CDTF">2021-08-16T15:26:48Z</dcterms:modified>
</cp:coreProperties>
</file>