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413" r:id="rId4"/>
    <p:sldId id="410" r:id="rId5"/>
    <p:sldId id="411" r:id="rId6"/>
    <p:sldId id="414" r:id="rId7"/>
    <p:sldId id="417" r:id="rId8"/>
    <p:sldId id="418" r:id="rId9"/>
    <p:sldId id="415" r:id="rId10"/>
    <p:sldId id="419" r:id="rId11"/>
    <p:sldId id="416" r:id="rId12"/>
    <p:sldId id="420" r:id="rId13"/>
    <p:sldId id="421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22" r:id="rId23"/>
    <p:sldId id="423" r:id="rId24"/>
    <p:sldId id="432" r:id="rId25"/>
    <p:sldId id="433" r:id="rId26"/>
    <p:sldId id="434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/>
    <p:restoredTop sz="94633"/>
  </p:normalViewPr>
  <p:slideViewPr>
    <p:cSldViewPr snapToGrid="0" snapToObjects="1">
      <p:cViewPr varScale="1">
        <p:scale>
          <a:sx n="105" d="100"/>
          <a:sy n="10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4B2D7-2B7D-5446-9DD5-98FD93CCE278}"/>
              </a:ext>
            </a:extLst>
          </p:cNvPr>
          <p:cNvSpPr txBox="1">
            <a:spLocks/>
          </p:cNvSpPr>
          <p:nvPr/>
        </p:nvSpPr>
        <p:spPr>
          <a:xfrm>
            <a:off x="1524000" y="1633728"/>
            <a:ext cx="9144000" cy="1499616"/>
          </a:xfrm>
          <a:prstGeom prst="rect">
            <a:avLst/>
          </a:prstGeom>
          <a:gradFill flip="none" rotWithShape="1">
            <a:gsLst>
              <a:gs pos="82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accent2">
                  <a:lumMod val="93000"/>
                  <a:alpha val="8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/>
              <a:t>Flow Architecture and Introduction to Redux 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The Flux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77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1B952-7CA2-7641-8622-4451123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13CB1-06C1-F94F-82A3-5DFF0C2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818294-2489-D748-BA8B-1C10381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55" dirty="0"/>
              <a:t> </a:t>
            </a:r>
            <a:r>
              <a:rPr lang="en-US" spc="-5" dirty="0"/>
              <a:t>and</a:t>
            </a:r>
            <a:r>
              <a:rPr lang="en-US" spc="-50" dirty="0"/>
              <a:t> </a:t>
            </a:r>
            <a:r>
              <a:rPr lang="en-US" spc="-15" dirty="0"/>
              <a:t>MVC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6266A-D155-6046-8111-3932B964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Initially React was viewed as the “V” in MVC</a:t>
            </a:r>
          </a:p>
          <a:p>
            <a:pPr lvl="1">
              <a:lnSpc>
                <a:spcPct val="150000"/>
              </a:lnSpc>
            </a:pPr>
            <a:r>
              <a:rPr lang="en-US"/>
              <a:t>Not emphasized any more</a:t>
            </a:r>
          </a:p>
          <a:p>
            <a:pPr>
              <a:lnSpc>
                <a:spcPct val="150000"/>
              </a:lnSpc>
            </a:pPr>
            <a:r>
              <a:rPr lang="en-US"/>
              <a:t>Facebook found issues with using the standard  MVC architecture pattern</a:t>
            </a:r>
          </a:p>
          <a:p>
            <a:pPr lvl="1">
              <a:lnSpc>
                <a:spcPct val="150000"/>
              </a:lnSpc>
            </a:pPr>
            <a:r>
              <a:rPr lang="en-US"/>
              <a:t>Discarded in favor of the Flux architecture</a:t>
            </a:r>
          </a:p>
          <a:p>
            <a:pPr lvl="1">
              <a:lnSpc>
                <a:spcPct val="150000"/>
              </a:lnSpc>
            </a:pPr>
            <a:r>
              <a:rPr lang="en-US"/>
              <a:t>Problems with cascading updates, decentralized  mutations, 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36984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99D7-05BD-9D4E-A2F3-932D63D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E525F-C42B-0947-8F4D-69520144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D02A0A-7DE1-3549-8840-33BF264E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The</a:t>
            </a:r>
            <a:r>
              <a:rPr lang="en-US" spc="-35" dirty="0"/>
              <a:t> </a:t>
            </a:r>
            <a:r>
              <a:rPr lang="en-US" spc="-5" dirty="0"/>
              <a:t>Flux</a:t>
            </a:r>
            <a:r>
              <a:rPr lang="en-US" spc="-20" dirty="0"/>
              <a:t> Architecture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57003-9E27-EA43-B5C3-1C3F0F7A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1"/>
            <a:ext cx="11180064" cy="962152"/>
          </a:xfrm>
        </p:spPr>
        <p:txBody>
          <a:bodyPr/>
          <a:lstStyle/>
          <a:p>
            <a:r>
              <a:rPr lang="en-US" spc="-5" dirty="0">
                <a:latin typeface="Calibri"/>
                <a:cs typeface="Calibri"/>
              </a:rPr>
              <a:t>Unidirectional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Data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Flow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306EE-0337-1647-8158-39119E21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96" y="3166808"/>
            <a:ext cx="8744407" cy="10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86EE6-4DB8-D243-9255-19562B41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313A6-37EE-8C45-BA08-15890583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46C6E-509C-FF49-BD7F-963C4B14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The</a:t>
            </a:r>
            <a:r>
              <a:rPr lang="en-US" spc="-35" dirty="0"/>
              <a:t> </a:t>
            </a:r>
            <a:r>
              <a:rPr lang="en-US" spc="-5" dirty="0"/>
              <a:t>Flux</a:t>
            </a:r>
            <a:r>
              <a:rPr lang="en-US" spc="-20" dirty="0"/>
              <a:t> Architecture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F3CC13-C8E7-C641-8C3A-0B4E28AF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4511040"/>
            <a:ext cx="11180064" cy="1665923"/>
          </a:xfrm>
        </p:spPr>
        <p:txBody>
          <a:bodyPr/>
          <a:lstStyle/>
          <a:p>
            <a:r>
              <a:rPr lang="en-US"/>
              <a:t>New actions propagated through the system  in response to user interactions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0BBC2-C225-CD45-9944-8320B2B1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4" y="1703387"/>
            <a:ext cx="7855768" cy="22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5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22D3B-5EE8-C349-8A19-82D37594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341B-9775-A84D-B11B-132806EB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A3E39A-05FF-734A-A740-2F919E6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Redux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2D6CF-A07B-FE44-947D-1930CB3D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What is Redux?</a:t>
            </a:r>
          </a:p>
          <a:p>
            <a:pPr lvl="1">
              <a:lnSpc>
                <a:spcPct val="150000"/>
              </a:lnSpc>
            </a:pPr>
            <a:r>
              <a:rPr lang="en-US"/>
              <a:t>Predictable state container for JavaScript apps</a:t>
            </a:r>
          </a:p>
          <a:p>
            <a:pPr lvl="1">
              <a:lnSpc>
                <a:spcPct val="150000"/>
              </a:lnSpc>
            </a:pPr>
            <a:r>
              <a:rPr lang="en-US"/>
              <a:t>Inspired by Flux, Elm, Immutable</a:t>
            </a:r>
          </a:p>
          <a:p>
            <a:pPr lvl="1">
              <a:lnSpc>
                <a:spcPct val="150000"/>
              </a:lnSpc>
            </a:pPr>
            <a:r>
              <a:rPr lang="en-US"/>
              <a:t>Makes state mutations predictable</a:t>
            </a:r>
          </a:p>
        </p:txBody>
      </p:sp>
    </p:spTree>
    <p:extLst>
      <p:ext uri="{BB962C8B-B14F-4D97-AF65-F5344CB8AC3E}">
        <p14:creationId xmlns:p14="http://schemas.microsoft.com/office/powerpoint/2010/main" val="249571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3BEA-D5BD-0143-9F7F-0371810E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49D3E-6B0D-3542-87AD-E4A0008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B1379-5918-A144-9410-70BA2844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Main</a:t>
            </a:r>
            <a:r>
              <a:rPr lang="en-US" spc="-35" dirty="0"/>
              <a:t> </a:t>
            </a:r>
            <a:r>
              <a:rPr lang="en-US" spc="-5" dirty="0"/>
              <a:t>Principles</a:t>
            </a:r>
            <a:r>
              <a:rPr lang="en-US" spc="-25" dirty="0"/>
              <a:t> </a:t>
            </a:r>
            <a:r>
              <a:rPr lang="en-US" dirty="0"/>
              <a:t>of</a:t>
            </a:r>
            <a:r>
              <a:rPr lang="en-US" spc="-25" dirty="0"/>
              <a:t> </a:t>
            </a:r>
            <a:r>
              <a:rPr lang="en-US" spc="-20" dirty="0"/>
              <a:t>Redux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9CCB6-1217-2C47-BC44-5FCEAEEA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Single source of truth</a:t>
            </a:r>
          </a:p>
          <a:p>
            <a:pPr lvl="1">
              <a:lnSpc>
                <a:spcPct val="150000"/>
              </a:lnSpc>
            </a:pPr>
            <a:r>
              <a:rPr lang="en-US"/>
              <a:t>Single state object tree within a single store</a:t>
            </a:r>
          </a:p>
          <a:p>
            <a:pPr>
              <a:lnSpc>
                <a:spcPct val="150000"/>
              </a:lnSpc>
            </a:pPr>
            <a:r>
              <a:rPr lang="en-US"/>
              <a:t>State is read-only (only getters, no setters)</a:t>
            </a:r>
          </a:p>
          <a:p>
            <a:pPr lvl="1">
              <a:lnSpc>
                <a:spcPct val="150000"/>
              </a:lnSpc>
            </a:pPr>
            <a:r>
              <a:rPr lang="en-US"/>
              <a:t>Changes should only be done through actions</a:t>
            </a:r>
          </a:p>
          <a:p>
            <a:pPr>
              <a:lnSpc>
                <a:spcPct val="150000"/>
              </a:lnSpc>
            </a:pPr>
            <a:r>
              <a:rPr lang="en-US"/>
              <a:t>Changes are made with pure functions</a:t>
            </a:r>
          </a:p>
          <a:p>
            <a:pPr lvl="1">
              <a:lnSpc>
                <a:spcPct val="150000"/>
              </a:lnSpc>
            </a:pPr>
            <a:r>
              <a:rPr lang="en-US"/>
              <a:t>Take previous state and action and return next state</a:t>
            </a:r>
          </a:p>
          <a:p>
            <a:pPr lvl="1">
              <a:lnSpc>
                <a:spcPct val="150000"/>
              </a:lnSpc>
            </a:pPr>
            <a:r>
              <a:rPr lang="en-US"/>
              <a:t>No mutation of the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181537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8121A-8C7A-ED42-8F8C-F6B3974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865B2-D102-1444-B190-01743625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3D598-2F01-A54F-A41A-0D1D70FD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</a:t>
            </a:r>
            <a:r>
              <a:rPr lang="en-US" spc="-45" dirty="0"/>
              <a:t> </a:t>
            </a:r>
            <a:r>
              <a:rPr lang="en-US" spc="-5" dirty="0"/>
              <a:t>is</a:t>
            </a:r>
            <a:r>
              <a:rPr lang="en-US" spc="-25" dirty="0"/>
              <a:t> </a:t>
            </a:r>
            <a:r>
              <a:rPr lang="en-US" spc="-20" dirty="0"/>
              <a:t>Redux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BA023-1734-AE42-90FE-9C77E759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Single store and single state tree enables  powerful techniques:</a:t>
            </a:r>
          </a:p>
          <a:p>
            <a:pPr lvl="1">
              <a:lnSpc>
                <a:spcPct val="150000"/>
              </a:lnSpc>
            </a:pPr>
            <a:r>
              <a:rPr lang="en-US"/>
              <a:t>Logging</a:t>
            </a:r>
          </a:p>
          <a:p>
            <a:pPr lvl="1">
              <a:lnSpc>
                <a:spcPct val="150000"/>
              </a:lnSpc>
            </a:pPr>
            <a:r>
              <a:rPr lang="en-US"/>
              <a:t>API handling</a:t>
            </a:r>
          </a:p>
          <a:p>
            <a:pPr lvl="1">
              <a:lnSpc>
                <a:spcPct val="150000"/>
              </a:lnSpc>
            </a:pPr>
            <a:r>
              <a:rPr lang="en-US"/>
              <a:t>Undo/redo</a:t>
            </a:r>
          </a:p>
          <a:p>
            <a:pPr lvl="1">
              <a:lnSpc>
                <a:spcPct val="150000"/>
              </a:lnSpc>
            </a:pPr>
            <a:r>
              <a:rPr lang="en-US"/>
              <a:t>State persistence</a:t>
            </a:r>
          </a:p>
          <a:p>
            <a:pPr lvl="1">
              <a:lnSpc>
                <a:spcPct val="150000"/>
              </a:lnSpc>
            </a:pPr>
            <a:r>
              <a:rPr lang="en-US"/>
              <a:t>“time-travel debugging”</a:t>
            </a:r>
          </a:p>
        </p:txBody>
      </p:sp>
    </p:spTree>
    <p:extLst>
      <p:ext uri="{BB962C8B-B14F-4D97-AF65-F5344CB8AC3E}">
        <p14:creationId xmlns:p14="http://schemas.microsoft.com/office/powerpoint/2010/main" val="189599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BDEA-2FFF-124D-A95C-7F1E466A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6A906-ACEF-524D-ABA3-4200E0B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93DE0E-A69E-2541-9FAC-A4FE6A79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35" dirty="0"/>
              <a:t> </a:t>
            </a:r>
            <a:r>
              <a:rPr lang="en-US" spc="-25" dirty="0"/>
              <a:t>Data</a:t>
            </a:r>
            <a:r>
              <a:rPr lang="en-US" spc="-35" dirty="0"/>
              <a:t> </a:t>
            </a:r>
            <a:r>
              <a:rPr lang="en-US" spc="-10" dirty="0"/>
              <a:t>Flow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4C748-1FCE-5A4D-BD7E-AE1E17BB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Uni-directional data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B3D41-2920-6345-BA86-A0E7F7F1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18" y="2598642"/>
            <a:ext cx="5050282" cy="31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D0685-7BAC-6C44-B9E3-C0BF132C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670B4-2C95-E040-984F-049A0B64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1966D3-5E13-204A-8F21-433B5642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70" dirty="0"/>
              <a:t> </a:t>
            </a:r>
            <a:r>
              <a:rPr lang="en-US" spc="-5" dirty="0"/>
              <a:t>Concepts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AF847-CB6D-C043-A8D5-48CB8EE3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State: stored in plain JS object</a:t>
            </a:r>
          </a:p>
          <a:p>
            <a:r>
              <a:rPr lang="en-US"/>
              <a:t>Action: plain JS object with a type field that  specifies how to change something in the state</a:t>
            </a:r>
          </a:p>
          <a:p>
            <a:r>
              <a:rPr lang="en-US"/>
              <a:t>Reducer: pure functions that take the current  state and action and return a new state</a:t>
            </a:r>
          </a:p>
          <a:p>
            <a:pPr lvl="1"/>
            <a:r>
              <a:rPr lang="en-US"/>
              <a:t>Update data immutably (do not modify inputs)</a:t>
            </a:r>
          </a:p>
        </p:txBody>
      </p:sp>
    </p:spTree>
    <p:extLst>
      <p:ext uri="{BB962C8B-B14F-4D97-AF65-F5344CB8AC3E}">
        <p14:creationId xmlns:p14="http://schemas.microsoft.com/office/powerpoint/2010/main" val="141560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26C14-F0CF-B44A-AFFD-00AF733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F6C82-6CC3-7949-9937-01BAE0D2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A8B069-7A6D-2740-A7BE-6D9D341D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60" dirty="0"/>
              <a:t> </a:t>
            </a:r>
            <a:r>
              <a:rPr lang="en-US" spc="-25" dirty="0"/>
              <a:t>Store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EB6E1B-8BB3-BA4F-8369-C2723D5D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Holds the current state value</a:t>
            </a:r>
          </a:p>
          <a:p>
            <a:pPr>
              <a:lnSpc>
                <a:spcPct val="150000"/>
              </a:lnSpc>
            </a:pPr>
            <a:r>
              <a:rPr lang="en-US"/>
              <a:t>Created using createStore()</a:t>
            </a:r>
          </a:p>
          <a:p>
            <a:pPr>
              <a:lnSpc>
                <a:spcPct val="150000"/>
              </a:lnSpc>
            </a:pPr>
            <a:r>
              <a:rPr lang="en-US"/>
              <a:t>Supplies three methods:</a:t>
            </a:r>
          </a:p>
          <a:p>
            <a:pPr lvl="1">
              <a:lnSpc>
                <a:spcPct val="150000"/>
              </a:lnSpc>
            </a:pPr>
            <a:r>
              <a:rPr lang="en-US"/>
              <a:t>dispatch(): states state update with the provided action object</a:t>
            </a:r>
          </a:p>
          <a:p>
            <a:pPr lvl="1">
              <a:lnSpc>
                <a:spcPct val="150000"/>
              </a:lnSpc>
            </a:pPr>
            <a:r>
              <a:rPr lang="en-US"/>
              <a:t>getState(): returns the current stored state value</a:t>
            </a:r>
          </a:p>
          <a:p>
            <a:pPr lvl="1">
              <a:lnSpc>
                <a:spcPct val="150000"/>
              </a:lnSpc>
            </a:pPr>
            <a:r>
              <a:rPr lang="en-US"/>
              <a:t>subscribe(): accepts a callback function that will be run every  time an action is dispatched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Discuss the features of the Flux architecture</a:t>
            </a:r>
          </a:p>
          <a:p>
            <a:r>
              <a:rPr lang="en-US"/>
              <a:t>Explain the Redux approach to implementing a variant of the Flow architecture</a:t>
            </a:r>
          </a:p>
          <a:p>
            <a:pPr lvl="0"/>
            <a:r>
              <a:rPr lang="en-US"/>
              <a:t>Install and Configure Redux in your application</a:t>
            </a:r>
          </a:p>
          <a:p>
            <a:r>
              <a:rPr lang="en-US"/>
              <a:t>Enable your React app to make use of Redux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1B00D-D64B-D844-88EF-80626534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94716-8BC7-154B-A165-5570C869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AD2037-90BC-E64C-94FA-40840D65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45" dirty="0"/>
              <a:t> </a:t>
            </a:r>
            <a:r>
              <a:rPr lang="en-US" spc="-5" dirty="0"/>
              <a:t>with</a:t>
            </a:r>
            <a:r>
              <a:rPr lang="en-US" spc="-45" dirty="0"/>
              <a:t> </a:t>
            </a:r>
            <a:r>
              <a:rPr lang="en-US" spc="-20" dirty="0"/>
              <a:t>Redux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0E040-6258-0745-96F1-B230CD9C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Use the react-redux package for bindings  between React and Redux</a:t>
            </a:r>
          </a:p>
          <a:p>
            <a:pPr lvl="1">
              <a:lnSpc>
                <a:spcPct val="150000"/>
              </a:lnSpc>
            </a:pPr>
            <a:r>
              <a:rPr lang="en-US"/>
              <a:t>connect(): generates a wrapper “container”  component that subscribes to the store</a:t>
            </a:r>
          </a:p>
          <a:p>
            <a:pPr lvl="1">
              <a:lnSpc>
                <a:spcPct val="150000"/>
              </a:lnSpc>
            </a:pPr>
            <a:r>
              <a:rPr lang="en-US"/>
              <a:t>Surround your App root with &lt;Provider&gt;</a:t>
            </a:r>
          </a:p>
          <a:p>
            <a:pPr lvl="2">
              <a:lnSpc>
                <a:spcPct val="150000"/>
              </a:lnSpc>
            </a:pPr>
            <a:r>
              <a:rPr lang="en-US"/>
              <a:t>Takes the store as an attribute</a:t>
            </a:r>
          </a:p>
          <a:p>
            <a:pPr lvl="2">
              <a:lnSpc>
                <a:spcPct val="150000"/>
              </a:lnSpc>
            </a:pPr>
            <a:r>
              <a:rPr lang="en-US"/>
              <a:t>Makes store accessible to all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04640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5C9C-E73D-2747-9E87-A61CEB5D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00F39-4018-7145-AD66-E2A0A49B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8548C-EFBA-854C-92F2-5CF9C867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45" dirty="0"/>
              <a:t> </a:t>
            </a:r>
            <a:r>
              <a:rPr lang="en-US" spc="-5" dirty="0"/>
              <a:t>with</a:t>
            </a:r>
            <a:r>
              <a:rPr lang="en-US" spc="-45" dirty="0"/>
              <a:t> </a:t>
            </a:r>
            <a:r>
              <a:rPr lang="en-US" spc="-20" dirty="0"/>
              <a:t>Redux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588BE-FF43-364C-9ADB-03DC58C9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 connect() function takes two optional arguments:</a:t>
            </a:r>
          </a:p>
          <a:p>
            <a:pPr lvl="1">
              <a:lnSpc>
                <a:spcPct val="150000"/>
              </a:lnSpc>
            </a:pPr>
            <a:r>
              <a:rPr lang="en-US"/>
              <a:t>mapStateToProps(): called every time store state changes.  Returns an object full of data with each field being a prop  for the wrapped component</a:t>
            </a:r>
          </a:p>
          <a:p>
            <a:pPr lvl="1">
              <a:lnSpc>
                <a:spcPct val="150000"/>
              </a:lnSpc>
            </a:pPr>
            <a:r>
              <a:rPr lang="en-US"/>
              <a:t>mapDispatchToProps(): receives the dispatch() method and  should return an object full of functions that use dispatch()</a:t>
            </a:r>
          </a:p>
        </p:txBody>
      </p:sp>
    </p:spTree>
    <p:extLst>
      <p:ext uri="{BB962C8B-B14F-4D97-AF65-F5344CB8AC3E}">
        <p14:creationId xmlns:p14="http://schemas.microsoft.com/office/powerpoint/2010/main" val="168145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928114"/>
            <a:ext cx="11824854" cy="715963"/>
          </a:xfrm>
        </p:spPr>
        <p:txBody>
          <a:bodyPr/>
          <a:lstStyle/>
          <a:p>
            <a:pPr marL="11113" algn="ctr"/>
            <a:r>
              <a:rPr lang="en-US"/>
              <a:t>Exercise 35: Introduction to Redux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950464"/>
            <a:ext cx="11180064" cy="3226499"/>
          </a:xfrm>
        </p:spPr>
        <p:txBody>
          <a:bodyPr/>
          <a:lstStyle/>
          <a:p>
            <a:pPr lvl="0"/>
            <a:r>
              <a:rPr lang="en-US"/>
              <a:t>Install and configure Redux within your application</a:t>
            </a:r>
          </a:p>
          <a:p>
            <a:pPr lvl="0"/>
            <a:r>
              <a:rPr lang="en-US"/>
              <a:t>Configure your React application to make use of Redux </a:t>
            </a:r>
          </a:p>
        </p:txBody>
      </p:sp>
    </p:spTree>
    <p:extLst>
      <p:ext uri="{BB962C8B-B14F-4D97-AF65-F5344CB8AC3E}">
        <p14:creationId xmlns:p14="http://schemas.microsoft.com/office/powerpoint/2010/main" val="242079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React Redux Form</a:t>
            </a:r>
          </a:p>
        </p:txBody>
      </p:sp>
    </p:spTree>
    <p:extLst>
      <p:ext uri="{BB962C8B-B14F-4D97-AF65-F5344CB8AC3E}">
        <p14:creationId xmlns:p14="http://schemas.microsoft.com/office/powerpoint/2010/main" val="331866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580AB-7D2E-934F-A834-0F8648EB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7C6C8-C97C-5146-9606-B0463C53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9BA7A-00DF-F04D-87D2-677A5B2A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React-Redux-Form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9D3C3-09E4-FA41-A8CF-26F0BB9D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A versatile, fast, and intuitive library for creating  complex and performant forms in React and Redux</a:t>
            </a:r>
          </a:p>
          <a:p>
            <a:pPr>
              <a:lnSpc>
                <a:spcPct val="150000"/>
              </a:lnSpc>
            </a:pPr>
            <a:r>
              <a:rPr lang="en-US"/>
              <a:t>Collection of reducer creators and action creators</a:t>
            </a:r>
          </a:p>
          <a:p>
            <a:pPr>
              <a:lnSpc>
                <a:spcPct val="150000"/>
              </a:lnSpc>
            </a:pPr>
            <a:r>
              <a:rPr lang="en-US"/>
              <a:t>Form data stored in Redux store in a model</a:t>
            </a:r>
          </a:p>
          <a:p>
            <a:pPr>
              <a:lnSpc>
                <a:spcPct val="150000"/>
              </a:lnSpc>
            </a:pPr>
            <a:r>
              <a:rPr lang="en-US"/>
              <a:t>Validation support for forms</a:t>
            </a:r>
          </a:p>
        </p:txBody>
      </p:sp>
    </p:spTree>
    <p:extLst>
      <p:ext uri="{BB962C8B-B14F-4D97-AF65-F5344CB8AC3E}">
        <p14:creationId xmlns:p14="http://schemas.microsoft.com/office/powerpoint/2010/main" val="406650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B3494-1C5E-AF4A-B596-DF86EACE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F6EA0-BE76-C54B-B655-7096E18E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2796F-73D8-D248-819E-BA35605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LocalForm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1042A-7466-0847-AB51-4BBB48ED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Maps form model to local state of the component</a:t>
            </a:r>
          </a:p>
          <a:p>
            <a:pPr>
              <a:lnSpc>
                <a:spcPct val="150000"/>
              </a:lnSpc>
            </a:pPr>
            <a:r>
              <a:rPr lang="en-US"/>
              <a:t>Suitable when you don’t need form data  persistence across component  mounting/unmounting</a:t>
            </a:r>
          </a:p>
          <a:p>
            <a:pPr>
              <a:lnSpc>
                <a:spcPct val="150000"/>
              </a:lnSpc>
            </a:pPr>
            <a:r>
              <a:rPr lang="en-US"/>
              <a:t>Can still perform form validation using support  from react-redux-form</a:t>
            </a:r>
          </a:p>
        </p:txBody>
      </p:sp>
    </p:spTree>
    <p:extLst>
      <p:ext uri="{BB962C8B-B14F-4D97-AF65-F5344CB8AC3E}">
        <p14:creationId xmlns:p14="http://schemas.microsoft.com/office/powerpoint/2010/main" val="16318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 fontScale="90000"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36: React Redux</a:t>
            </a:r>
            <a:r>
              <a:rPr lang="en-US">
                <a:effectLst/>
              </a:rPr>
              <a:t> </a:t>
            </a:r>
            <a:r>
              <a:rPr lang="en-US"/>
              <a:t>Form and React Redux Form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/>
              <a:t>Install and configure react-redux-form</a:t>
            </a:r>
          </a:p>
          <a:p>
            <a:pPr>
              <a:lnSpc>
                <a:spcPct val="150000"/>
              </a:lnSpc>
            </a:pPr>
            <a:r>
              <a:rPr lang="en-US"/>
              <a:t>Implement a controlled form using react-redux-form</a:t>
            </a:r>
          </a:p>
          <a:p>
            <a:pPr>
              <a:lnSpc>
                <a:spcPct val="150000"/>
              </a:lnSpc>
            </a:pPr>
            <a:r>
              <a:rPr lang="en-US"/>
              <a:t>Configure and implement simple form validation for controlled forms designed using react-redux-form</a:t>
            </a:r>
          </a:p>
        </p:txBody>
      </p:sp>
    </p:spTree>
    <p:extLst>
      <p:ext uri="{BB962C8B-B14F-4D97-AF65-F5344CB8AC3E}">
        <p14:creationId xmlns:p14="http://schemas.microsoft.com/office/powerpoint/2010/main" val="426272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Discuss the features of the Flux architecture</a:t>
            </a:r>
          </a:p>
          <a:p>
            <a:pPr lvl="0"/>
            <a:r>
              <a:rPr lang="en-US"/>
              <a:t>Explain the Redux approach to implementing a variant of the Flow architecture</a:t>
            </a:r>
          </a:p>
          <a:p>
            <a:pPr lvl="0"/>
            <a:r>
              <a:rPr lang="en-US"/>
              <a:t>Install and Configure Redux in your application</a:t>
            </a:r>
          </a:p>
          <a:p>
            <a:pPr lvl="0"/>
            <a:r>
              <a:rPr lang="en-US"/>
              <a:t>Enable your React app to make use of Redux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Model-View-Controller Framework </a:t>
            </a:r>
          </a:p>
        </p:txBody>
      </p:sp>
    </p:spTree>
    <p:extLst>
      <p:ext uri="{BB962C8B-B14F-4D97-AF65-F5344CB8AC3E}">
        <p14:creationId xmlns:p14="http://schemas.microsoft.com/office/powerpoint/2010/main" val="4275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EDCD1-3B03-B44E-9076-A9BE26FE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CBFA1-D750-8F46-8910-F06052C1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778D6-296B-B544-A5FF-1A789CE2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113"/>
            <a:r>
              <a:rPr lang="en-US" spc="-5" dirty="0"/>
              <a:t>Design</a:t>
            </a:r>
            <a:r>
              <a:rPr lang="en-US" spc="-75" dirty="0"/>
              <a:t> </a:t>
            </a:r>
            <a:r>
              <a:rPr lang="en-US" spc="-30" dirty="0"/>
              <a:t>Patterns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69847-9031-434C-B686-982CB981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682506"/>
            <a:ext cx="11180064" cy="44944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Well-documented solution to a recurring problem</a:t>
            </a:r>
          </a:p>
          <a:p>
            <a:pPr lvl="1">
              <a:lnSpc>
                <a:spcPct val="150000"/>
              </a:lnSpc>
            </a:pPr>
            <a:r>
              <a:rPr lang="en-US"/>
              <a:t>Also referred to as an architectural pattern</a:t>
            </a:r>
          </a:p>
          <a:p>
            <a:pPr>
              <a:lnSpc>
                <a:spcPct val="150000"/>
              </a:lnSpc>
            </a:pPr>
            <a:r>
              <a:rPr lang="en-US"/>
              <a:t>Software design pattern</a:t>
            </a:r>
          </a:p>
          <a:p>
            <a:pPr lvl="1">
              <a:lnSpc>
                <a:spcPct val="150000"/>
              </a:lnSpc>
            </a:pPr>
            <a:r>
              <a:rPr lang="en-US"/>
              <a:t>Reusable solution to commonly occurring problems</a:t>
            </a:r>
          </a:p>
          <a:p>
            <a:pPr lvl="1">
              <a:lnSpc>
                <a:spcPct val="150000"/>
              </a:lnSpc>
            </a:pPr>
            <a:r>
              <a:rPr lang="en-US"/>
              <a:t>Gang of four: E. Gamma et al. Design Patterns:  Elements of Reusable Object-Oriented Software,  Addison-Wesley, 1994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DECB02B-A74C-2849-818C-75F246B9ECAF}"/>
              </a:ext>
            </a:extLst>
          </p:cNvPr>
          <p:cNvSpPr txBox="1"/>
          <p:nvPr/>
        </p:nvSpPr>
        <p:spPr>
          <a:xfrm>
            <a:off x="838200" y="5877243"/>
            <a:ext cx="65501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https://en.wikipedia.org/wiki/Software_design_pattern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7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3FC34-FEAD-E848-8180-91D0832B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ECA07-E626-1E47-8AC4-D3DD78B8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AFF50-AC4C-894E-8618-91EDA1A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The </a:t>
            </a:r>
            <a:r>
              <a:rPr lang="en-US" spc="-15" dirty="0"/>
              <a:t>Model-View-Controller </a:t>
            </a:r>
            <a:r>
              <a:rPr lang="en-US" spc="-10" dirty="0"/>
              <a:t>(MVC) </a:t>
            </a:r>
            <a:r>
              <a:rPr lang="en-US" spc="-800" dirty="0"/>
              <a:t> </a:t>
            </a:r>
            <a:r>
              <a:rPr lang="en-US" spc="-20" dirty="0"/>
              <a:t>Framework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AD5EC-3BF0-FF43-A66E-F6600348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4937760" cy="4627563"/>
          </a:xfrm>
        </p:spPr>
        <p:txBody>
          <a:bodyPr/>
          <a:lstStyle/>
          <a:p>
            <a:r>
              <a:rPr lang="en-US" spc="-10" dirty="0">
                <a:latin typeface="Calibri"/>
                <a:cs typeface="Calibri"/>
              </a:rPr>
              <a:t>Software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engineering architecture pattern</a:t>
            </a:r>
          </a:p>
          <a:p>
            <a:pPr lvl="1"/>
            <a:r>
              <a:rPr lang="en-US" spc="-5" dirty="0">
                <a:latin typeface="Calibri"/>
                <a:cs typeface="Calibri"/>
              </a:rPr>
              <a:t>Isolation of domain logic  from user interface</a:t>
            </a:r>
          </a:p>
          <a:p>
            <a:pPr lvl="1"/>
            <a:r>
              <a:rPr lang="en-US" spc="-5" dirty="0">
                <a:latin typeface="Calibri"/>
                <a:cs typeface="Calibri"/>
              </a:rPr>
              <a:t>Permits independent  development, testing and  maintenance (separation  of concerns)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626A4-A99C-FE4E-B04A-6CF7BF78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7532"/>
            <a:ext cx="5123579" cy="3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4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77B4-B444-8340-A07E-16EDF5F6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1162F-C7F3-A443-A90B-31E2EB9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ADC7C-5F9C-684E-9012-4E9D218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MVC</a:t>
            </a:r>
            <a:r>
              <a:rPr lang="en-US" spc="-70" dirty="0"/>
              <a:t> </a:t>
            </a:r>
            <a:r>
              <a:rPr lang="en-US" spc="-20" dirty="0"/>
              <a:t>Framework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91EC0D-DF69-7046-91FF-F8DD8876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8110728" cy="4627563"/>
          </a:xfrm>
        </p:spPr>
        <p:txBody>
          <a:bodyPr>
            <a:normAutofit fontScale="92500"/>
          </a:bodyPr>
          <a:lstStyle/>
          <a:p>
            <a:r>
              <a:rPr lang="en-US" b="1"/>
              <a:t>Model</a:t>
            </a:r>
          </a:p>
          <a:p>
            <a:pPr lvl="1"/>
            <a:r>
              <a:rPr lang="en-US"/>
              <a:t>Manages the behavior and data of the application  domain</a:t>
            </a:r>
          </a:p>
          <a:p>
            <a:pPr lvl="1"/>
            <a:r>
              <a:rPr lang="en-US"/>
              <a:t>Responds to requests for information about its state  (usually from the view)</a:t>
            </a:r>
          </a:p>
          <a:p>
            <a:pPr lvl="1"/>
            <a:r>
              <a:rPr lang="en-US"/>
              <a:t>Responds to instructions to change state (usually  from the controller)</a:t>
            </a:r>
          </a:p>
          <a:p>
            <a:pPr lvl="1"/>
            <a:r>
              <a:rPr lang="en-US"/>
              <a:t>In event-driven systems, the model notifies  observers (usually views) when the information  changes so that they can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A356F-CEB1-D846-859A-10C10EDA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28" y="1667573"/>
            <a:ext cx="28670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77B4-B444-8340-A07E-16EDF5F6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1162F-C7F3-A443-A90B-31E2EB9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ADC7C-5F9C-684E-9012-4E9D218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MVC</a:t>
            </a:r>
            <a:r>
              <a:rPr lang="en-US" spc="-70" dirty="0"/>
              <a:t> </a:t>
            </a:r>
            <a:r>
              <a:rPr lang="en-US" spc="-20" dirty="0"/>
              <a:t>Framework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91EC0D-DF69-7046-91FF-F8DD8876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8110728" cy="4627563"/>
          </a:xfrm>
        </p:spPr>
        <p:txBody>
          <a:bodyPr>
            <a:normAutofit/>
          </a:bodyPr>
          <a:lstStyle/>
          <a:p>
            <a:r>
              <a:rPr lang="en-US" b="1"/>
              <a:t>View</a:t>
            </a:r>
          </a:p>
          <a:p>
            <a:pPr lvl="1"/>
            <a:r>
              <a:rPr lang="en-US"/>
              <a:t>Renders the model into a form suitable for  interaction, typically a user interface element</a:t>
            </a:r>
          </a:p>
          <a:p>
            <a:pPr lvl="1"/>
            <a:r>
              <a:rPr lang="en-US"/>
              <a:t>Multiple views can exist for a single model for  different purposes</a:t>
            </a:r>
          </a:p>
          <a:p>
            <a:pPr lvl="1"/>
            <a:r>
              <a:rPr lang="en-US"/>
              <a:t>A viewport typically has a one to one  correspondence with a display surface and  knows how to render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A356F-CEB1-D846-859A-10C10EDA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28" y="1667573"/>
            <a:ext cx="28670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77B4-B444-8340-A07E-16EDF5F6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1162F-C7F3-A443-A90B-31E2EB9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ADC7C-5F9C-684E-9012-4E9D218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MVC</a:t>
            </a:r>
            <a:r>
              <a:rPr lang="en-US" spc="-70" dirty="0"/>
              <a:t> </a:t>
            </a:r>
            <a:r>
              <a:rPr lang="en-US" spc="-20" dirty="0"/>
              <a:t>Framework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91EC0D-DF69-7046-91FF-F8DD8876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6717792" cy="4627563"/>
          </a:xfrm>
        </p:spPr>
        <p:txBody>
          <a:bodyPr>
            <a:normAutofit/>
          </a:bodyPr>
          <a:lstStyle/>
          <a:p>
            <a:r>
              <a:rPr lang="en-US" b="1"/>
              <a:t>Controller</a:t>
            </a:r>
          </a:p>
          <a:p>
            <a:pPr lvl="1"/>
            <a:r>
              <a:rPr lang="en-US"/>
              <a:t>Receives user input and initiates a  response by making calls on model  objects</a:t>
            </a:r>
          </a:p>
          <a:p>
            <a:pPr lvl="1"/>
            <a:r>
              <a:rPr lang="en-US"/>
              <a:t>A controller accepts input from the  user and instructs the model and  viewport to perform actions based on  that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A356F-CEB1-D846-859A-10C10EDA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56" y="1737360"/>
            <a:ext cx="28670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7D502-DB94-184C-8396-BA44D0C6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99876-3ACE-D547-AE5D-CF985F2D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FAD119-337B-EA4F-9C50-717B2D8B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Model</a:t>
            </a:r>
            <a:r>
              <a:rPr lang="en-US" spc="-30" dirty="0"/>
              <a:t> </a:t>
            </a:r>
            <a:r>
              <a:rPr lang="en-US" spc="-10" dirty="0"/>
              <a:t>View</a:t>
            </a:r>
            <a:r>
              <a:rPr lang="en-US" spc="-20" dirty="0"/>
              <a:t> </a:t>
            </a:r>
            <a:r>
              <a:rPr lang="en-US" spc="-15" dirty="0"/>
              <a:t>View-Model</a:t>
            </a:r>
            <a:r>
              <a:rPr lang="en-US" spc="-25" dirty="0"/>
              <a:t> </a:t>
            </a:r>
            <a:r>
              <a:rPr lang="en-US" spc="-5" dirty="0"/>
              <a:t>(MVVM)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D086E-5620-1246-B815-735A9CC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5596128" cy="4627563"/>
          </a:xfrm>
        </p:spPr>
        <p:txBody>
          <a:bodyPr/>
          <a:lstStyle/>
          <a:p>
            <a:r>
              <a:rPr lang="en-US" spc="-10" dirty="0">
                <a:latin typeface="Calibri"/>
                <a:cs typeface="Calibri"/>
              </a:rPr>
              <a:t>Descendent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-4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MVC</a:t>
            </a:r>
            <a:endParaRPr lang="en-US">
              <a:latin typeface="Calibri"/>
              <a:cs typeface="Calibri"/>
            </a:endParaRPr>
          </a:p>
          <a:p>
            <a:r>
              <a:rPr lang="en-US"/>
              <a:t>Sometimes called Model-  View-Binder</a:t>
            </a:r>
          </a:p>
          <a:p>
            <a:r>
              <a:rPr lang="en-US"/>
              <a:t>View model</a:t>
            </a:r>
          </a:p>
          <a:p>
            <a:pPr lvl="1"/>
            <a:r>
              <a:rPr lang="en-US"/>
              <a:t>Abstraction of the view  that exposes public  properties and commands</a:t>
            </a:r>
          </a:p>
          <a:p>
            <a:pPr lvl="1"/>
            <a:r>
              <a:rPr lang="en-US"/>
              <a:t>Declarative data binding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06A6E-C7D0-2E40-B028-391C54FC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70" y="1804416"/>
            <a:ext cx="5472455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4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899</Words>
  <Application>Microsoft Macintosh PowerPoint</Application>
  <PresentationFormat>Widescreen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.Lucida Grande UI Regular</vt:lpstr>
      <vt:lpstr>Arial</vt:lpstr>
      <vt:lpstr>Calibri</vt:lpstr>
      <vt:lpstr>Wingdings</vt:lpstr>
      <vt:lpstr>Office Theme</vt:lpstr>
      <vt:lpstr>PowerPoint Presentation</vt:lpstr>
      <vt:lpstr>Objectives</vt:lpstr>
      <vt:lpstr>PowerPoint Presentation</vt:lpstr>
      <vt:lpstr>Design Patterns</vt:lpstr>
      <vt:lpstr>The Model-View-Controller (MVC)  Framework</vt:lpstr>
      <vt:lpstr>MVC Framework</vt:lpstr>
      <vt:lpstr>MVC Framework</vt:lpstr>
      <vt:lpstr>MVC Framework</vt:lpstr>
      <vt:lpstr>Model View View-Model (MVVM)</vt:lpstr>
      <vt:lpstr>PowerPoint Presentation</vt:lpstr>
      <vt:lpstr>React and MVC</vt:lpstr>
      <vt:lpstr>The Flux Architecture</vt:lpstr>
      <vt:lpstr>The Flux Architecture</vt:lpstr>
      <vt:lpstr>Introduction to Redux</vt:lpstr>
      <vt:lpstr>Main Principles of Redux</vt:lpstr>
      <vt:lpstr>What is Redux</vt:lpstr>
      <vt:lpstr>Redux Data Flow</vt:lpstr>
      <vt:lpstr>Redux Concepts</vt:lpstr>
      <vt:lpstr>Redux Store</vt:lpstr>
      <vt:lpstr>React with Redux</vt:lpstr>
      <vt:lpstr>React with Redux</vt:lpstr>
      <vt:lpstr>Exercise 35: Introduction to Redux</vt:lpstr>
      <vt:lpstr>PowerPoint Presentation</vt:lpstr>
      <vt:lpstr>React-Redux-Form</vt:lpstr>
      <vt:lpstr>LocalForm</vt:lpstr>
      <vt:lpstr>Exercise 36: React Redux Form and React Redux Form Validation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381</cp:revision>
  <dcterms:created xsi:type="dcterms:W3CDTF">2021-08-08T14:50:46Z</dcterms:created>
  <dcterms:modified xsi:type="dcterms:W3CDTF">2021-08-17T00:54:30Z</dcterms:modified>
</cp:coreProperties>
</file>