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OtVHlFHkF75DmpkqvmR5Vs2X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5A53F2-5222-41D9-80A7-2D24CE8EC5CA}">
  <a:tblStyle styleId="{E25A53F2-5222-41D9-80A7-2D24CE8EC5C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D843D">
                  <a:alpha val="75686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" type="body"/>
          </p:nvPr>
        </p:nvSpPr>
        <p:spPr>
          <a:xfrm rot="5400000">
            <a:off x="3768941" y="-2093696"/>
            <a:ext cx="4640263" cy="1190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  <a:defRPr/>
            </a:lvl1pPr>
            <a:lvl2pPr indent="-350519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  <a:defRPr/>
            </a:lvl2pPr>
            <a:lvl3pPr indent="-355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/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400" y="36513"/>
            <a:ext cx="2078984" cy="575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0016" y="49213"/>
            <a:ext cx="2079877" cy="57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confusion.food/dishes/12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confusion.food/dishes/" TargetMode="External"/><Relationship Id="rId4" Type="http://schemas.openxmlformats.org/officeDocument/2006/relationships/hyperlink" Target="http://www.confusion.food/dishes/45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onfusion.food/feedback/" TargetMode="External"/><Relationship Id="rId4" Type="http://schemas.openxmlformats.org/officeDocument/2006/relationships/hyperlink" Target="http://www.confusion.food/dishes/12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1524000" y="1633728"/>
            <a:ext cx="9144000" cy="1499616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82000">
                <a:srgbClr val="FFFFFF">
                  <a:alpha val="0"/>
                </a:srgbClr>
              </a:gs>
              <a:gs pos="100000">
                <a:srgbClr val="EB711E">
                  <a:alpha val="8000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Client-Server Communication</a:t>
            </a:r>
            <a:endParaRPr b="1" sz="5000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 Codes (Main ones)</a:t>
            </a:r>
            <a:endParaRPr/>
          </a:p>
        </p:txBody>
      </p:sp>
      <p:graphicFrame>
        <p:nvGraphicFramePr>
          <p:cNvPr id="157" name="Google Shape;157;p10"/>
          <p:cNvGraphicFramePr/>
          <p:nvPr/>
        </p:nvGraphicFramePr>
        <p:xfrm>
          <a:off x="4030979" y="1747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{E25A53F2-5222-41D9-80A7-2D24CE8EC5CA}</a:tableStyleId>
              </a:tblPr>
              <a:tblGrid>
                <a:gridCol w="1144800"/>
                <a:gridCol w="2985225"/>
              </a:tblGrid>
              <a:tr h="36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5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50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Moved Permanently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Modified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Request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Forbidden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Found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Unprocessable Entry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Server Error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67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Version Not Supported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325" marB="0" marR="0" marL="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Server may send back data in a specific  format: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eXtensible Markup Language (XML)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 Object Notation (JSON)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Object Notation (JSON)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http://www.json.org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Lightweight data interchange format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Language independent *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Self-describing and easy to understand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Javascript Object Notation (JSON)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548132" y="1630431"/>
            <a:ext cx="4097020" cy="1798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structured as: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48831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 name/value pairs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5565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of values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5179508" y="1763054"/>
            <a:ext cx="5951788" cy="4549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"promotions": [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5245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0,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2300" marR="160718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"name": "Weekend Grand Buffet",  "image": "images/buffet.png",  "label": "New",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"price": "19.99",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23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"description": "Featuring mouthwatering combinations . . . "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5245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82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275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/>
        </p:nvSpPr>
        <p:spPr>
          <a:xfrm>
            <a:off x="954024" y="1405128"/>
            <a:ext cx="10283952" cy="2447544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Brief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Representational State Transfer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(REST)</a:t>
            </a:r>
            <a:endParaRPr b="1" sz="4400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Web Services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4488" lvl="0" marL="344488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A system designed to support interoperability of systems connected over a network</a:t>
            </a:r>
            <a:endParaRPr/>
          </a:p>
          <a:p>
            <a:pPr indent="-341313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Service oriented architecture (SOA)</a:t>
            </a:r>
            <a:endParaRPr/>
          </a:p>
          <a:p>
            <a:pPr indent="-341313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A standardized way of integrating web-based applications using open standards operating over the  Internet</a:t>
            </a:r>
            <a:endParaRPr/>
          </a:p>
          <a:p>
            <a:pPr indent="-344488" lvl="0" marL="344488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59999"/>
              <a:buChar char="◆"/>
            </a:pPr>
            <a:r>
              <a:rPr lang="en-US"/>
              <a:t>Two common approaches used in practice:</a:t>
            </a:r>
            <a:endParaRPr/>
          </a:p>
          <a:p>
            <a:pPr indent="-341313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SOAP (Simple Object Access Protocol) based services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Uses WSDL (Web Services Description Language)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XML based</a:t>
            </a:r>
            <a:endParaRPr/>
          </a:p>
          <a:p>
            <a:pPr indent="-341313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REST (Representational State Transfer)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Web standards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Exchange of data using either XML or JSON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Simpler compared to SOAP, WSDL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Representational State Transfer (REST)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style of software architecture for distributed  hypermedia systems such as the World Wide Web.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Introduced in the doctoral dissertation of Roy Fielding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One of the principal authors of the HTTP specification.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collection of network architecture principles which  outline how resources are defined and addressed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Representational State Transfer (REST)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Four basic design principles: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Use HTTP methods explicitly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Be stateless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Expose directory structure-like URIs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Transfer using XML, JavaScript Object Notation (JSON),  or both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REST and HTTP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The motivation for REST was to capture the characteristics of the  Web that made the Web successful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URI (Uniform Resource Indicator) Addressable resources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 Protocol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Make a Request – Receive Response – Display Response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Exploits the use of the HTTP protocol beyond HTTP POST and HTTP  GET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 PUT, HTTP DELETE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Preserve Idempotence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REST Concepts</a:t>
            </a:r>
            <a:endParaRPr/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894" y="1618488"/>
            <a:ext cx="6155690" cy="403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Set up a simple server that makes data available for clients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Access the data from the server using a browser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the json-server as a simple static web server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The key abstraction of information in REST is a resource.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A resource is a conceptual mapping to a set of entities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Any information that can be named can be a resource: a document or image, a  temporal service (e.g. "today's weather in Hong Kong"), a collection of other  resources, a non-virtual object (e.g. a person), and so on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Represented with a global identifier (URI in HTTP)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http://www.conFusion.food/dishes/123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21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Naming Resources</a:t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REST uses URI to identify resources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http://www.conFusion.food/dishes/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http://www.conFusion.food/dishes/123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http://www.conFusion.food/promotions/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http://www.conFusion.food/leadership/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http://www.conFusion.food/leadership/456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As you traverse the path from more generic to more specific, you  are navigating the data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Directory structure to identify resources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49" name="Google Shape;249;p22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2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Verbs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Represent the actions to be performed on resources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Corresponding to the CRUD operations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GET 🡨🡪 READ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POST 🡨🡪 CREATE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PUT 🡨🡪 UPDATE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HTTP DELETE 🡨🡪 DELETE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23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GET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Used by clients to request for information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Issuing a GET request transfers the data from the  server to the client in some representation (XML,  JSON)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http://www.conFusion.food/dishes/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Retrieve all dishes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GET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http://www.conFusion.food/dishes/452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Retrieve information about the specific dish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PUT, HTTP POST, HTTP DELETE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99872" y="1549400"/>
            <a:ext cx="11180064" cy="49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POST creates a resource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POST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http://www.conFusion.food/feedback/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Content: {first name, last name, email, comment etc.}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Creates a new feedback with given properties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PUT updates a resource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PUT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http://www.conFusion.food/dishes/123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Content: {name, image, description, comments …}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Updates the information about the dish, e.g., comments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ct val="59999"/>
              <a:buFont typeface="Merriweather Sans"/>
              <a:buChar char="◆"/>
            </a:pPr>
            <a:r>
              <a:rPr lang="en-US"/>
              <a:t>HTTP DELETE removes the resource identified by the URI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Char char="▪"/>
            </a:pPr>
            <a:r>
              <a:rPr lang="en-US"/>
              <a:t>DELETE http://www.conFusion.food/dishes/456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Delete the specified dish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73" name="Google Shape;273;p2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Representations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499872" y="1549400"/>
            <a:ext cx="11180064" cy="47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How data is represented or returned to the client for  presentation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Two main formats: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JavaScript Object Notation (JSON)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XML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It is common to have multiple representations of the same  data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Client can request the data in a specific format if supported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81" name="Google Shape;281;p2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Stateless Server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Server side should not track the client state: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Every request is a new request from the client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Client side should track its own state: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E.g., using cookies, client side database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Every request must include sufficient information for  server to serve up the requested information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Client-side MVC setup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7"/>
          <p:cNvSpPr txBox="1"/>
          <p:nvPr>
            <p:ph type="title"/>
          </p:nvPr>
        </p:nvSpPr>
        <p:spPr>
          <a:xfrm>
            <a:off x="1426810" y="703706"/>
            <a:ext cx="9326187" cy="1071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1111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Exercise 41: Setting up a Server using json-server 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499872" y="2048256"/>
            <a:ext cx="11180064" cy="4128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Configure and start a simple server using the json-server module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Configure your server to serve up static web content stored in a folder named </a:t>
            </a:r>
            <a:r>
              <a:rPr i="1" lang="en-US"/>
              <a:t>public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8/17/21</a:t>
            </a:r>
            <a:endParaRPr/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Set up a simple server that makes data available for clients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Access the data from the server using a browser.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Use the json-server as a simple static web server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810512" y="1880616"/>
            <a:ext cx="8570976" cy="1548384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b="1" lang="en-US" sz="44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Networking Essentials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Client and Server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Web applications are not stand-alone</a:t>
            </a:r>
            <a:endParaRPr/>
          </a:p>
          <a:p>
            <a:pPr indent="-344488" lvl="0" marL="34448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Many of them have a “Cloud” backend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788" y="2735263"/>
            <a:ext cx="94742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Client-Server Communication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Network operations cause unexpected delays</a:t>
            </a:r>
            <a:endParaRPr/>
          </a:p>
          <a:p>
            <a:pPr indent="-344488" lvl="0" marL="344488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/>
              <a:t>You need to write applications recognizing the  asynchronous nature of communication</a:t>
            </a:r>
            <a:endParaRPr/>
          </a:p>
          <a:p>
            <a:pPr indent="-341313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Data is not instantaneously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Hypertext Transfer Protocol (HTTP)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197864" y="1649253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 client-server  communications protocol</a:t>
            </a:r>
            <a:endParaRPr/>
          </a:p>
          <a:p>
            <a:pPr indent="-344488" lvl="0" marL="344488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Allows retrieving inter-linked text documents  (hypertext)</a:t>
            </a:r>
            <a:endParaRPr/>
          </a:p>
          <a:p>
            <a:pPr indent="-341313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</a:pPr>
            <a:r>
              <a:rPr lang="en-US"/>
              <a:t>World Wide Web.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391656" y="1603533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488" lvl="0" marL="344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2912"/>
              </a:buClr>
              <a:buSzPts val="1680"/>
              <a:buFont typeface="Merriweather Sans"/>
              <a:buChar char="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/>
          </a:p>
          <a:p>
            <a:pPr indent="-34131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92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7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Hypertext Transfer Protocol (HTTP)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967" y="1939036"/>
            <a:ext cx="9198065" cy="33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Request Message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627" y="1621028"/>
            <a:ext cx="6654800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idx="10" type="dt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8/17/21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"/>
          <p:cNvSpPr txBox="1"/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333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HTTP Response Message</a:t>
            </a: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0" y="1638681"/>
            <a:ext cx="6667500" cy="44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2021-08-08T14:50:46Z</dcterms:created>
  <dc:creator>Pham Ngoc Tho (FE FPTU HN)</dc:creator>
</cp:coreProperties>
</file>