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73" r:id="rId2"/>
    <p:sldId id="272" r:id="rId3"/>
    <p:sldId id="257" r:id="rId4"/>
    <p:sldId id="258" r:id="rId5"/>
    <p:sldId id="264" r:id="rId6"/>
    <p:sldId id="259" r:id="rId7"/>
    <p:sldId id="260" r:id="rId8"/>
    <p:sldId id="261" r:id="rId9"/>
    <p:sldId id="262" r:id="rId10"/>
    <p:sldId id="263" r:id="rId11"/>
    <p:sldId id="265" r:id="rId12"/>
    <p:sldId id="266" r:id="rId13"/>
    <p:sldId id="269" r:id="rId14"/>
    <p:sldId id="271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hần Mặc định" id="{89238702-0160-4CD4-B123-FBFB898E4E57}">
          <p14:sldIdLst>
            <p14:sldId id="273"/>
            <p14:sldId id="272"/>
            <p14:sldId id="257"/>
            <p14:sldId id="258"/>
            <p14:sldId id="264"/>
            <p14:sldId id="259"/>
            <p14:sldId id="260"/>
            <p14:sldId id="261"/>
            <p14:sldId id="262"/>
            <p14:sldId id="263"/>
            <p14:sldId id="265"/>
            <p14:sldId id="266"/>
            <p14:sldId id="269"/>
            <p14:sldId id="271"/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5" autoAdjust="0"/>
    <p:restoredTop sz="94660"/>
  </p:normalViewPr>
  <p:slideViewPr>
    <p:cSldViewPr snapToGrid="0">
      <p:cViewPr varScale="1">
        <p:scale>
          <a:sx n="78" d="100"/>
          <a:sy n="78" d="100"/>
        </p:scale>
        <p:origin x="25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vi-VN"/>
              <a:t>Bấm để chỉnh sửa kiểu tiêu đề phụ của Bản cái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êu đề và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ích dẫn cùng vớ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anh Thiế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vi-VN"/>
              <a:t>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ích dẫn Danh Thiế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vi-VN"/>
              <a:t>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Đúng hoặc Sa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vi-VN"/>
              <a:t>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vi-VN"/>
              <a:t>Bấm biểu tượng để thêm hình ảnh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êu đề 1">
            <a:extLst>
              <a:ext uri="{FF2B5EF4-FFF2-40B4-BE49-F238E27FC236}">
                <a16:creationId xmlns:a16="http://schemas.microsoft.com/office/drawing/2014/main" id="{A84071B8-0C43-46E9-B972-D2B1EB3B5D6C}"/>
              </a:ext>
            </a:extLst>
          </p:cNvPr>
          <p:cNvSpPr txBox="1">
            <a:spLocks/>
          </p:cNvSpPr>
          <p:nvPr/>
        </p:nvSpPr>
        <p:spPr>
          <a:xfrm>
            <a:off x="148282" y="370703"/>
            <a:ext cx="12043718" cy="164344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5000" b="1">
                <a:latin typeface="Times New Roman" panose="02020603050405020304" pitchFamily="18" charset="0"/>
                <a:cs typeface="Times New Roman" panose="02020603050405020304" pitchFamily="18" charset="0"/>
              </a:rPr>
              <a:t>MÔ HÌNH THÁC N</a:t>
            </a:r>
            <a:r>
              <a:rPr lang="vi-VN" sz="5000" b="1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5000" b="1">
                <a:latin typeface="Times New Roman" panose="02020603050405020304" pitchFamily="18" charset="0"/>
                <a:cs typeface="Times New Roman" panose="02020603050405020304" pitchFamily="18" charset="0"/>
              </a:rPr>
              <a:t>ỚC</a:t>
            </a:r>
            <a:br>
              <a:rPr lang="en-US" sz="5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5000" b="1">
                <a:latin typeface="Times New Roman" panose="02020603050405020304" pitchFamily="18" charset="0"/>
                <a:cs typeface="Times New Roman" panose="02020603050405020304" pitchFamily="18" charset="0"/>
              </a:rPr>
              <a:t>(WaterFall Model)</a:t>
            </a:r>
            <a:endParaRPr lang="en-US" sz="5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Hình chữ nhật 4">
            <a:extLst>
              <a:ext uri="{FF2B5EF4-FFF2-40B4-BE49-F238E27FC236}">
                <a16:creationId xmlns:a16="http://schemas.microsoft.com/office/drawing/2014/main" id="{294399C3-9947-426A-A1BB-C4D5845E650C}"/>
              </a:ext>
            </a:extLst>
          </p:cNvPr>
          <p:cNvSpPr/>
          <p:nvPr/>
        </p:nvSpPr>
        <p:spPr>
          <a:xfrm>
            <a:off x="2916193" y="2869575"/>
            <a:ext cx="1482811" cy="6549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Phân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tích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Hình chữ nhật 5">
            <a:extLst>
              <a:ext uri="{FF2B5EF4-FFF2-40B4-BE49-F238E27FC236}">
                <a16:creationId xmlns:a16="http://schemas.microsoft.com/office/drawing/2014/main" id="{92D9F36E-5639-4AAF-8F70-00A9923FC798}"/>
              </a:ext>
            </a:extLst>
          </p:cNvPr>
          <p:cNvSpPr/>
          <p:nvPr/>
        </p:nvSpPr>
        <p:spPr>
          <a:xfrm>
            <a:off x="4576117" y="3689239"/>
            <a:ext cx="1482811" cy="6549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Thiết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kế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Hình chữ nhật 6">
            <a:extLst>
              <a:ext uri="{FF2B5EF4-FFF2-40B4-BE49-F238E27FC236}">
                <a16:creationId xmlns:a16="http://schemas.microsoft.com/office/drawing/2014/main" id="{3ECF25DB-F70D-4C53-8DA8-937CEF7D46D9}"/>
              </a:ext>
            </a:extLst>
          </p:cNvPr>
          <p:cNvSpPr/>
          <p:nvPr/>
        </p:nvSpPr>
        <p:spPr>
          <a:xfrm>
            <a:off x="6293707" y="4477266"/>
            <a:ext cx="1482811" cy="6549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Mã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hóa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Hình chữ nhật 7">
            <a:extLst>
              <a:ext uri="{FF2B5EF4-FFF2-40B4-BE49-F238E27FC236}">
                <a16:creationId xmlns:a16="http://schemas.microsoft.com/office/drawing/2014/main" id="{E9C7677D-A224-4DAB-9C88-A4E23E116944}"/>
              </a:ext>
            </a:extLst>
          </p:cNvPr>
          <p:cNvSpPr/>
          <p:nvPr/>
        </p:nvSpPr>
        <p:spPr>
          <a:xfrm>
            <a:off x="8011297" y="5191898"/>
            <a:ext cx="1482811" cy="6549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Kiểm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thử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Hình chữ nhật 8">
            <a:extLst>
              <a:ext uri="{FF2B5EF4-FFF2-40B4-BE49-F238E27FC236}">
                <a16:creationId xmlns:a16="http://schemas.microsoft.com/office/drawing/2014/main" id="{0FB6B1E7-C25C-4CE3-8A6F-E932076C1030}"/>
              </a:ext>
            </a:extLst>
          </p:cNvPr>
          <p:cNvSpPr/>
          <p:nvPr/>
        </p:nvSpPr>
        <p:spPr>
          <a:xfrm>
            <a:off x="9815383" y="5960077"/>
            <a:ext cx="1482811" cy="6549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Bảo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trì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0" name="Đường kết nối: Mũi tên Gấp khúc 9">
            <a:extLst>
              <a:ext uri="{FF2B5EF4-FFF2-40B4-BE49-F238E27FC236}">
                <a16:creationId xmlns:a16="http://schemas.microsoft.com/office/drawing/2014/main" id="{322B9F34-05B8-4D4A-8C95-F5AD5304FF5A}"/>
              </a:ext>
            </a:extLst>
          </p:cNvPr>
          <p:cNvCxnSpPr>
            <a:stCxn id="5" idx="2"/>
            <a:endCxn id="6" idx="1"/>
          </p:cNvCxnSpPr>
          <p:nvPr/>
        </p:nvCxnSpPr>
        <p:spPr>
          <a:xfrm rot="16200000" flipH="1">
            <a:off x="3870753" y="3311329"/>
            <a:ext cx="492210" cy="91851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Đường kết nối: Mũi tên Gấp khúc 10">
            <a:extLst>
              <a:ext uri="{FF2B5EF4-FFF2-40B4-BE49-F238E27FC236}">
                <a16:creationId xmlns:a16="http://schemas.microsoft.com/office/drawing/2014/main" id="{27EB1E48-1DC1-400B-94B1-06A2DE518C06}"/>
              </a:ext>
            </a:extLst>
          </p:cNvPr>
          <p:cNvCxnSpPr>
            <a:stCxn id="6" idx="2"/>
            <a:endCxn id="7" idx="1"/>
          </p:cNvCxnSpPr>
          <p:nvPr/>
        </p:nvCxnSpPr>
        <p:spPr>
          <a:xfrm rot="16200000" flipH="1">
            <a:off x="5575329" y="4086341"/>
            <a:ext cx="460573" cy="9761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Đường kết nối: Mũi tên Gấp khúc 11">
            <a:extLst>
              <a:ext uri="{FF2B5EF4-FFF2-40B4-BE49-F238E27FC236}">
                <a16:creationId xmlns:a16="http://schemas.microsoft.com/office/drawing/2014/main" id="{10DFEF37-5D1B-4226-9AFD-5098F4DB9F58}"/>
              </a:ext>
            </a:extLst>
          </p:cNvPr>
          <p:cNvCxnSpPr>
            <a:stCxn id="7" idx="2"/>
            <a:endCxn id="8" idx="1"/>
          </p:cNvCxnSpPr>
          <p:nvPr/>
        </p:nvCxnSpPr>
        <p:spPr>
          <a:xfrm rot="16200000" flipH="1">
            <a:off x="7329616" y="4837671"/>
            <a:ext cx="387178" cy="9761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Đường kết nối: Mũi tên Gấp khúc 12">
            <a:extLst>
              <a:ext uri="{FF2B5EF4-FFF2-40B4-BE49-F238E27FC236}">
                <a16:creationId xmlns:a16="http://schemas.microsoft.com/office/drawing/2014/main" id="{024A29AE-3686-4836-AB90-7719CBF8B6BC}"/>
              </a:ext>
            </a:extLst>
          </p:cNvPr>
          <p:cNvCxnSpPr>
            <a:stCxn id="8" idx="2"/>
            <a:endCxn id="9" idx="1"/>
          </p:cNvCxnSpPr>
          <p:nvPr/>
        </p:nvCxnSpPr>
        <p:spPr>
          <a:xfrm rot="16200000" flipH="1">
            <a:off x="9063681" y="5535828"/>
            <a:ext cx="440725" cy="106268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Đường kết nối: Mũi tên Gấp khúc 13">
            <a:extLst>
              <a:ext uri="{FF2B5EF4-FFF2-40B4-BE49-F238E27FC236}">
                <a16:creationId xmlns:a16="http://schemas.microsoft.com/office/drawing/2014/main" id="{826A8F59-4670-4B8F-9058-0C5057F1CA6F}"/>
              </a:ext>
            </a:extLst>
          </p:cNvPr>
          <p:cNvCxnSpPr>
            <a:stCxn id="9" idx="0"/>
          </p:cNvCxnSpPr>
          <p:nvPr/>
        </p:nvCxnSpPr>
        <p:spPr>
          <a:xfrm rot="16200000" flipV="1">
            <a:off x="9805087" y="5208374"/>
            <a:ext cx="440725" cy="106268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Đường kết nối: Mũi tên Gấp khúc 14">
            <a:extLst>
              <a:ext uri="{FF2B5EF4-FFF2-40B4-BE49-F238E27FC236}">
                <a16:creationId xmlns:a16="http://schemas.microsoft.com/office/drawing/2014/main" id="{E9650028-59E3-46DF-936B-7C4FE6968EBE}"/>
              </a:ext>
            </a:extLst>
          </p:cNvPr>
          <p:cNvCxnSpPr>
            <a:stCxn id="8" idx="0"/>
            <a:endCxn id="7" idx="3"/>
          </p:cNvCxnSpPr>
          <p:nvPr/>
        </p:nvCxnSpPr>
        <p:spPr>
          <a:xfrm rot="16200000" flipV="1">
            <a:off x="8071022" y="4510216"/>
            <a:ext cx="387178" cy="97618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Đường kết nối: Mũi tên Gấp khúc 15">
            <a:extLst>
              <a:ext uri="{FF2B5EF4-FFF2-40B4-BE49-F238E27FC236}">
                <a16:creationId xmlns:a16="http://schemas.microsoft.com/office/drawing/2014/main" id="{E37C6F98-A4EF-4E40-B3A8-C75940342F7C}"/>
              </a:ext>
            </a:extLst>
          </p:cNvPr>
          <p:cNvCxnSpPr>
            <a:stCxn id="7" idx="0"/>
            <a:endCxn id="6" idx="3"/>
          </p:cNvCxnSpPr>
          <p:nvPr/>
        </p:nvCxnSpPr>
        <p:spPr>
          <a:xfrm rot="16200000" flipV="1">
            <a:off x="6316735" y="3758887"/>
            <a:ext cx="460573" cy="97618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Đường kết nối: Mũi tên Gấp khúc 16">
            <a:extLst>
              <a:ext uri="{FF2B5EF4-FFF2-40B4-BE49-F238E27FC236}">
                <a16:creationId xmlns:a16="http://schemas.microsoft.com/office/drawing/2014/main" id="{8A5E13F9-7465-4DD7-A41C-5570E363A7E6}"/>
              </a:ext>
            </a:extLst>
          </p:cNvPr>
          <p:cNvCxnSpPr>
            <a:stCxn id="6" idx="0"/>
            <a:endCxn id="5" idx="3"/>
          </p:cNvCxnSpPr>
          <p:nvPr/>
        </p:nvCxnSpPr>
        <p:spPr>
          <a:xfrm rot="16200000" flipV="1">
            <a:off x="4612159" y="2983874"/>
            <a:ext cx="492210" cy="91851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75500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êu đề 1">
            <a:extLst>
              <a:ext uri="{FF2B5EF4-FFF2-40B4-BE49-F238E27FC236}">
                <a16:creationId xmlns:a16="http://schemas.microsoft.com/office/drawing/2014/main" id="{E65A590C-A6D1-4173-A428-0EEA1F185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638" y="506628"/>
            <a:ext cx="12031361" cy="716692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hỗ dành sẵn cho Nội dung 2">
            <a:extLst>
              <a:ext uri="{FF2B5EF4-FFF2-40B4-BE49-F238E27FC236}">
                <a16:creationId xmlns:a16="http://schemas.microsoft.com/office/drawing/2014/main" id="{BC47A8AA-685D-41DC-A5CB-815236EF62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9697" y="1470453"/>
            <a:ext cx="9362301" cy="5387547"/>
          </a:xfrm>
        </p:spPr>
        <p:txBody>
          <a:bodyPr>
            <a:noAutofit/>
          </a:bodyPr>
          <a:lstStyle/>
          <a:p>
            <a:pPr lvl="0"/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Sau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test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đưa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user,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song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song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dõi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/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gửi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bug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nhà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/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dưỡng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nhà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bug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gửi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team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/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nâng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phiên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 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team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gọi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maintenance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2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endParaRPr lang="en-US" sz="22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98236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êu đề 1">
            <a:extLst>
              <a:ext uri="{FF2B5EF4-FFF2-40B4-BE49-F238E27FC236}">
                <a16:creationId xmlns:a16="http://schemas.microsoft.com/office/drawing/2014/main" id="{5CA3E36E-A5A8-4CD9-B12F-D2022BF6E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638" y="506628"/>
            <a:ext cx="12031361" cy="716692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hỗ dành sẵn cho Nội dung 2">
            <a:extLst>
              <a:ext uri="{FF2B5EF4-FFF2-40B4-BE49-F238E27FC236}">
                <a16:creationId xmlns:a16="http://schemas.microsoft.com/office/drawing/2014/main" id="{CF11A89F-4305-49F7-B4C4-6752DCBD10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9697" y="1470453"/>
            <a:ext cx="9362301" cy="5387547"/>
          </a:xfrm>
        </p:spPr>
        <p:txBody>
          <a:bodyPr>
            <a:noAutofit/>
          </a:bodyPr>
          <a:lstStyle/>
          <a:p>
            <a:pPr lvl="0"/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sớm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0"/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pha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rõ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ràng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lvl="0"/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Thấy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cuối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0"/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sớm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(the testers).</a:t>
            </a:r>
          </a:p>
          <a:p>
            <a:pPr lvl="0"/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(Project Manager – PM)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hoạch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soát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chặt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chẽ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/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thuận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lợi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0"/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Thích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074162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êu đề 1">
            <a:extLst>
              <a:ext uri="{FF2B5EF4-FFF2-40B4-BE49-F238E27FC236}">
                <a16:creationId xmlns:a16="http://schemas.microsoft.com/office/drawing/2014/main" id="{28EB75C9-8182-42A6-8F6D-D4799F420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638" y="506628"/>
            <a:ext cx="12031361" cy="716692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Nhược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hỗ dành sẵn cho Nội dung 2">
            <a:extLst>
              <a:ext uri="{FF2B5EF4-FFF2-40B4-BE49-F238E27FC236}">
                <a16:creationId xmlns:a16="http://schemas.microsoft.com/office/drawing/2014/main" id="{6D77D595-D10A-4418-9B0B-E4E05B09C4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9697" y="1470453"/>
            <a:ext cx="9362301" cy="5387547"/>
          </a:xfrm>
        </p:spPr>
        <p:txBody>
          <a:bodyPr>
            <a:noAutofit/>
          </a:bodyPr>
          <a:lstStyle/>
          <a:p>
            <a:r>
              <a:rPr lang="vi-VN" sz="22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 </a:t>
            </a:r>
            <a:r>
              <a:rPr lang="vi-VN" sz="2200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vi-VN" sz="22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chấp</a:t>
            </a:r>
            <a:r>
              <a:rPr lang="vi-VN" sz="22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vi-VN" sz="22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thay </a:t>
            </a:r>
            <a:r>
              <a:rPr lang="vi-VN" sz="2200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vi-VN" sz="22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yêu </a:t>
            </a:r>
            <a:r>
              <a:rPr lang="vi-VN" sz="2200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endParaRPr lang="vi-VN" sz="2200" dirty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sz="2200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vi-VN" sz="22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trở</a:t>
            </a:r>
            <a:r>
              <a:rPr lang="vi-VN" sz="22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nên </a:t>
            </a:r>
            <a:r>
              <a:rPr lang="vi-VN" sz="2200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vi-VN" sz="22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khó</a:t>
            </a:r>
            <a:r>
              <a:rPr lang="vi-VN" sz="22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khăn </a:t>
            </a:r>
            <a:r>
              <a:rPr lang="vi-VN" sz="2200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vi-VN" sz="22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vi-VN" sz="2200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vi-VN" sz="22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trở</a:t>
            </a:r>
            <a:r>
              <a:rPr lang="vi-VN" sz="22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vi-VN" sz="22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giai </a:t>
            </a:r>
            <a:r>
              <a:rPr lang="vi-VN" sz="2200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r>
              <a:rPr lang="vi-VN" sz="22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vi-VN" sz="2200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vi-VN" sz="22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vi-VN" sz="22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sz="2200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vi-VN" sz="22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vi-VN" sz="22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vi-VN" sz="22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vi-VN" sz="22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vi-VN" sz="22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sang giai </a:t>
            </a:r>
            <a:r>
              <a:rPr lang="vi-VN" sz="2200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r>
              <a:rPr lang="vi-VN" sz="22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vi-VN" sz="22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r>
              <a:rPr lang="vi-VN" sz="22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vi-VN" sz="22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vi-VN" sz="22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thay </a:t>
            </a:r>
            <a:r>
              <a:rPr lang="vi-VN" sz="2200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vi-VN" sz="22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vi-VN" sz="22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yêu </a:t>
            </a:r>
            <a:r>
              <a:rPr lang="vi-VN" sz="2200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vi-VN" sz="22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sz="2200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gặp</a:t>
            </a:r>
            <a:r>
              <a:rPr lang="vi-VN" sz="22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khó</a:t>
            </a:r>
            <a:r>
              <a:rPr lang="vi-VN" sz="22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khăn </a:t>
            </a:r>
            <a:r>
              <a:rPr lang="vi-VN" sz="2200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vi-VN" sz="22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quay </a:t>
            </a:r>
            <a:r>
              <a:rPr lang="vi-VN" sz="2200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vi-VN" sz="22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vi-VN" sz="22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thay </a:t>
            </a:r>
            <a:r>
              <a:rPr lang="vi-VN" sz="2200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vi-VN" sz="22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vi-VN" sz="22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vi-VN" sz="2200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vi-VN" sz="22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giao </a:t>
            </a:r>
            <a:r>
              <a:rPr lang="vi-VN" sz="2200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vi-VN" sz="22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vi-VN" sz="22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vi-VN" sz="22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vi-VN" sz="22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cuối</a:t>
            </a:r>
            <a:r>
              <a:rPr lang="vi-VN" sz="22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vi-VN" sz="22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vi-VN" sz="22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muộn</a:t>
            </a:r>
            <a:r>
              <a:rPr lang="vi-VN" sz="22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vì</a:t>
            </a:r>
            <a:r>
              <a:rPr lang="vi-VN" sz="22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không </a:t>
            </a:r>
            <a:r>
              <a:rPr lang="vi-VN" sz="2200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vi-VN" sz="22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mẫu</a:t>
            </a:r>
            <a:r>
              <a:rPr lang="vi-VN" sz="22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vi-VN" sz="22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r>
              <a:rPr lang="vi-VN" sz="22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vi-VN" sz="22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chứng</a:t>
            </a:r>
            <a:r>
              <a:rPr lang="vi-VN" sz="22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minh trung gian.</a:t>
            </a:r>
          </a:p>
          <a:p>
            <a:r>
              <a:rPr lang="vi-VN" sz="2200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vi-VN" sz="22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vi-VN" sz="22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vi-VN" sz="22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vi-VN" sz="22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vi-VN" sz="22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lang="vi-VN" sz="22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vi-VN" sz="22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phức</a:t>
            </a:r>
            <a:r>
              <a:rPr lang="vi-VN" sz="22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tạp</a:t>
            </a:r>
            <a:r>
              <a:rPr lang="vi-VN" sz="22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mô </a:t>
            </a:r>
            <a:r>
              <a:rPr lang="vi-VN" sz="2200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vi-VN" sz="22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vi-VN" sz="22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không </a:t>
            </a:r>
            <a:r>
              <a:rPr lang="vi-VN" sz="2200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r>
              <a:rPr lang="vi-VN" sz="22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vì</a:t>
            </a:r>
            <a:r>
              <a:rPr lang="vi-VN" sz="22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yếu</a:t>
            </a:r>
            <a:r>
              <a:rPr lang="vi-VN" sz="22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tố</a:t>
            </a:r>
            <a:r>
              <a:rPr lang="vi-VN" sz="22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rủi</a:t>
            </a:r>
            <a:r>
              <a:rPr lang="vi-VN" sz="22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ro cao hơn.</a:t>
            </a:r>
          </a:p>
          <a:p>
            <a:r>
              <a:rPr lang="vi-VN" sz="22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 </a:t>
            </a:r>
            <a:r>
              <a:rPr lang="vi-VN" sz="2200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thích</a:t>
            </a:r>
            <a:r>
              <a:rPr lang="vi-VN" sz="22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vi-VN" sz="22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cho </a:t>
            </a:r>
            <a:r>
              <a:rPr lang="vi-VN" sz="2200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vi-VN" sz="22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vi-VN" sz="22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vi-VN" sz="22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vi-VN" sz="22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yêu </a:t>
            </a:r>
            <a:r>
              <a:rPr lang="vi-VN" sz="2200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vi-VN" sz="22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vi-VN" sz="22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thay </a:t>
            </a:r>
            <a:r>
              <a:rPr lang="vi-VN" sz="2200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vi-VN" sz="22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thường</a:t>
            </a:r>
            <a:r>
              <a:rPr lang="vi-VN" sz="22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xuyên.</a:t>
            </a:r>
          </a:p>
          <a:p>
            <a:r>
              <a:rPr lang="vi-VN" sz="22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 </a:t>
            </a:r>
            <a:r>
              <a:rPr lang="vi-VN" sz="2200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vi-VN" sz="22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vi-VN" sz="22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cho </a:t>
            </a:r>
            <a:r>
              <a:rPr lang="vi-VN" sz="2200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vi-VN" sz="22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vi-VN" sz="22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vi-VN" sz="22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dài</a:t>
            </a:r>
            <a:r>
              <a:rPr lang="vi-VN" sz="22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vi-VN" sz="22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đang </a:t>
            </a:r>
            <a:r>
              <a:rPr lang="vi-VN" sz="2200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diễn</a:t>
            </a:r>
            <a:r>
              <a:rPr lang="vi-VN" sz="22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ra.</a:t>
            </a:r>
          </a:p>
          <a:p>
            <a:r>
              <a:rPr lang="vi-VN" sz="2200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Kể</a:t>
            </a:r>
            <a:r>
              <a:rPr lang="vi-VN" sz="22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vi-VN" sz="22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khi </a:t>
            </a:r>
            <a:r>
              <a:rPr lang="vi-VN" sz="2200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vi-VN" sz="22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r>
              <a:rPr lang="vi-VN" sz="22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vi-VN" sz="22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vi-VN" sz="22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vi-VN" sz="22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ở giai </a:t>
            </a:r>
            <a:r>
              <a:rPr lang="vi-VN" sz="2200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r>
              <a:rPr lang="vi-VN" sz="22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sau, </a:t>
            </a:r>
            <a:r>
              <a:rPr lang="vi-VN" sz="2200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vi-VN" sz="22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không cho </a:t>
            </a:r>
            <a:r>
              <a:rPr lang="vi-VN" sz="2200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vi-VN" sz="22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vi-VN" sz="22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vi-VN" sz="22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vi-VN" sz="22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thách</a:t>
            </a:r>
            <a:r>
              <a:rPr lang="vi-VN" sz="22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vi-VN" sz="22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vi-VN" sz="22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rủi</a:t>
            </a:r>
            <a:r>
              <a:rPr lang="vi-VN" sz="22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ro trong giai </a:t>
            </a:r>
            <a:r>
              <a:rPr lang="vi-VN" sz="2200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r>
              <a:rPr lang="vi-VN" sz="22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trước</a:t>
            </a:r>
            <a:r>
              <a:rPr lang="vi-VN" sz="22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vi-VN" sz="22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nên </a:t>
            </a:r>
            <a:r>
              <a:rPr lang="vi-VN" sz="2200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chiến</a:t>
            </a:r>
            <a:r>
              <a:rPr lang="vi-VN" sz="22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lược</a:t>
            </a:r>
            <a:r>
              <a:rPr lang="vi-VN" sz="22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giảm</a:t>
            </a:r>
            <a:r>
              <a:rPr lang="vi-VN" sz="22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thiểu</a:t>
            </a:r>
            <a:r>
              <a:rPr lang="vi-VN" sz="22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rủi</a:t>
            </a:r>
            <a:r>
              <a:rPr lang="vi-VN" sz="22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ro </a:t>
            </a:r>
            <a:r>
              <a:rPr lang="vi-VN" sz="2200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vi-VN" sz="22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khó</a:t>
            </a:r>
            <a:r>
              <a:rPr lang="vi-VN" sz="22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vi-VN" sz="22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chuẩn</a:t>
            </a:r>
            <a:r>
              <a:rPr lang="vi-VN" sz="22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vi-VN" sz="22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659768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êu đề 1">
            <a:extLst>
              <a:ext uri="{FF2B5EF4-FFF2-40B4-BE49-F238E27FC236}">
                <a16:creationId xmlns:a16="http://schemas.microsoft.com/office/drawing/2014/main" id="{45BD4D30-D5A2-4F72-B307-F6865CF1B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638" y="506628"/>
            <a:ext cx="12031361" cy="716692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waterfall ?</a:t>
            </a:r>
          </a:p>
        </p:txBody>
      </p:sp>
      <p:sp>
        <p:nvSpPr>
          <p:cNvPr id="7" name="Chỗ dành sẵn cho Nội dung 2">
            <a:extLst>
              <a:ext uri="{FF2B5EF4-FFF2-40B4-BE49-F238E27FC236}">
                <a16:creationId xmlns:a16="http://schemas.microsoft.com/office/drawing/2014/main" id="{F2D9608A-C8D1-40CE-9443-ACDF29E51D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9697" y="2014151"/>
            <a:ext cx="9362301" cy="4843849"/>
          </a:xfrm>
        </p:spPr>
        <p:txBody>
          <a:bodyPr>
            <a:noAutofit/>
          </a:bodyPr>
          <a:lstStyle/>
          <a:p>
            <a:pPr lvl="0"/>
            <a:r>
              <a:rPr lang="en-US" sz="2200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2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2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22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2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2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sz="22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2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2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2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rõ</a:t>
            </a:r>
            <a:r>
              <a:rPr lang="en-US" sz="22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ràng</a:t>
            </a:r>
            <a:r>
              <a:rPr lang="en-US" sz="22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đầy</a:t>
            </a:r>
            <a:r>
              <a:rPr lang="en-US" sz="22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đủ</a:t>
            </a:r>
            <a:r>
              <a:rPr lang="en-US" sz="22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2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cố</a:t>
            </a:r>
            <a:r>
              <a:rPr lang="en-US" sz="22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2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200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2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2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2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nhỏ</a:t>
            </a:r>
            <a:r>
              <a:rPr lang="en-US" sz="22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/>
            <a:r>
              <a:rPr lang="en-US" sz="2200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2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22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2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2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22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22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ngắn</a:t>
            </a:r>
            <a:r>
              <a:rPr lang="en-US" sz="22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200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2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kéo</a:t>
            </a:r>
            <a:r>
              <a:rPr lang="en-US" sz="22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dài</a:t>
            </a:r>
            <a:r>
              <a:rPr lang="en-US" sz="22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lvl="0"/>
            <a:r>
              <a:rPr lang="en-US" sz="2200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2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en-US" sz="22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2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2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22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200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2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2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2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sz="22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200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2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sz="22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22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/>
            <a:r>
              <a:rPr lang="en-US" sz="2200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Môi</a:t>
            </a:r>
            <a:r>
              <a:rPr lang="en-US" sz="22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vi-VN" sz="22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200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ờng</a:t>
            </a:r>
            <a:r>
              <a:rPr lang="en-US" sz="22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ổn</a:t>
            </a:r>
            <a:r>
              <a:rPr lang="en-US" sz="22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2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	</a:t>
            </a:r>
          </a:p>
          <a:p>
            <a:pPr lvl="0"/>
            <a:r>
              <a:rPr lang="en-US" sz="2200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2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2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sz="22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22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2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2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2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2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nắm</a:t>
            </a:r>
            <a:r>
              <a:rPr lang="en-US" sz="22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vững</a:t>
            </a:r>
            <a:r>
              <a:rPr lang="en-US" sz="22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/>
            <a:r>
              <a:rPr lang="en-US" sz="2200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2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nguồn</a:t>
            </a:r>
            <a:r>
              <a:rPr lang="en-US" sz="22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lực</a:t>
            </a:r>
            <a:r>
              <a:rPr lang="en-US" sz="22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2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kinh</a:t>
            </a:r>
            <a:r>
              <a:rPr lang="en-US" sz="22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r>
              <a:rPr lang="en-US" sz="22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2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2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2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2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2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sz="22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đủ</a:t>
            </a:r>
            <a:r>
              <a:rPr lang="en-US" sz="22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đáp</a:t>
            </a:r>
            <a:r>
              <a:rPr lang="en-US" sz="22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2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lvl="0" indent="0">
              <a:buNone/>
            </a:pPr>
            <a:endParaRPr lang="en-US" sz="2200" dirty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52356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êu đề 1">
            <a:extLst>
              <a:ext uri="{FF2B5EF4-FFF2-40B4-BE49-F238E27FC236}">
                <a16:creationId xmlns:a16="http://schemas.microsoft.com/office/drawing/2014/main" id="{E6C975DB-C8C8-49A9-B860-A87A1AAD8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638" y="506628"/>
            <a:ext cx="12031361" cy="716692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hỗ dành sẵn cho Nội dung 2">
            <a:extLst>
              <a:ext uri="{FF2B5EF4-FFF2-40B4-BE49-F238E27FC236}">
                <a16:creationId xmlns:a16="http://schemas.microsoft.com/office/drawing/2014/main" id="{47FD80C7-93B5-4DB0-B861-9DF98780A6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9697" y="2014151"/>
            <a:ext cx="9362301" cy="4843849"/>
          </a:xfrm>
        </p:spPr>
        <p:txBody>
          <a:bodyPr>
            <a:noAutofit/>
          </a:bodyPr>
          <a:lstStyle/>
          <a:p>
            <a:pPr lvl="0"/>
            <a:r>
              <a:rPr lang="vi-VN" sz="22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 mô </a:t>
            </a:r>
            <a:r>
              <a:rPr lang="vi-VN" sz="2200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vi-VN" sz="22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thác</a:t>
            </a:r>
            <a:r>
              <a:rPr lang="vi-VN" sz="22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nước</a:t>
            </a:r>
            <a:r>
              <a:rPr lang="vi-VN" sz="22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sz="2200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vi-VN" sz="22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vi-VN" sz="22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quan </a:t>
            </a:r>
            <a:r>
              <a:rPr lang="vi-VN" sz="2200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trọng</a:t>
            </a:r>
            <a:r>
              <a:rPr lang="vi-VN" sz="22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vi-VN" sz="22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đi theo </a:t>
            </a:r>
            <a:r>
              <a:rPr lang="vi-VN" sz="2200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dấu</a:t>
            </a:r>
            <a:r>
              <a:rPr lang="vi-VN" sz="22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vi-VN" sz="22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vi-VN" sz="22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vi-VN" sz="22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vi-VN" sz="22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vi-VN" sz="22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vi-VN" sz="22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từng</a:t>
            </a:r>
            <a:r>
              <a:rPr lang="vi-VN" sz="22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giai </a:t>
            </a:r>
            <a:r>
              <a:rPr lang="vi-VN" sz="2200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r>
              <a:rPr lang="vi-VN" sz="22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vi-VN" sz="2200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vi-VN" sz="22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vi-VN" sz="22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vi-VN" sz="22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hôm nay </a:t>
            </a:r>
            <a:r>
              <a:rPr lang="vi-VN" sz="2200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hầu</a:t>
            </a:r>
            <a:r>
              <a:rPr lang="vi-VN" sz="22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hết</a:t>
            </a:r>
            <a:r>
              <a:rPr lang="vi-VN" sz="22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vi-VN" sz="22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vi-VN" sz="22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vi-VN" sz="22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đang di </a:t>
            </a:r>
            <a:r>
              <a:rPr lang="vi-VN" sz="2200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vi-VN" sz="22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vi-VN" sz="22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vi-VN" sz="22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mô </a:t>
            </a:r>
            <a:r>
              <a:rPr lang="vi-VN" sz="2200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vi-VN" sz="22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Agile</a:t>
            </a:r>
            <a:r>
              <a:rPr lang="vi-VN" sz="22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vi-VN" sz="22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Prototype</a:t>
            </a:r>
            <a:r>
              <a:rPr lang="vi-VN" sz="22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mô </a:t>
            </a:r>
            <a:r>
              <a:rPr lang="vi-VN" sz="2200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vi-VN" sz="22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thác</a:t>
            </a:r>
            <a:r>
              <a:rPr lang="vi-VN" sz="22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nước</a:t>
            </a:r>
            <a:r>
              <a:rPr lang="vi-VN" sz="22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vẫn</a:t>
            </a:r>
            <a:r>
              <a:rPr lang="vi-VN" sz="22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giữ</a:t>
            </a:r>
            <a:r>
              <a:rPr lang="vi-VN" sz="22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r>
              <a:rPr lang="vi-VN" sz="22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cho </a:t>
            </a:r>
            <a:r>
              <a:rPr lang="vi-VN" sz="2200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vi-VN" sz="22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vi-VN" sz="22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vi-VN" sz="22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nhỏ</a:t>
            </a:r>
            <a:r>
              <a:rPr lang="vi-VN" sz="22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hơn. </a:t>
            </a:r>
            <a:r>
              <a:rPr lang="vi-VN" sz="2200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vi-VN" sz="22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yêu </a:t>
            </a:r>
            <a:r>
              <a:rPr lang="vi-VN" sz="2200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vi-VN" sz="22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vi-VN" sz="22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đơn </a:t>
            </a:r>
            <a:r>
              <a:rPr lang="vi-VN" sz="2200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giản</a:t>
            </a:r>
            <a:r>
              <a:rPr lang="vi-VN" sz="22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vi-VN" sz="22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testable</a:t>
            </a:r>
            <a:r>
              <a:rPr lang="vi-VN" sz="22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mô </a:t>
            </a:r>
            <a:r>
              <a:rPr lang="vi-VN" sz="2200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vi-VN" sz="22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thác</a:t>
            </a:r>
            <a:r>
              <a:rPr lang="vi-VN" sz="22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nước</a:t>
            </a:r>
            <a:r>
              <a:rPr lang="vi-VN" sz="22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vi-VN" sz="22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mang </a:t>
            </a:r>
            <a:r>
              <a:rPr lang="vi-VN" sz="2200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vi-VN" sz="22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vi-VN" sz="22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vi-VN" sz="22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r>
              <a:rPr lang="vi-VN" sz="22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vi-VN" sz="22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200" dirty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64693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F79E696-0A28-4BB2-96D7-6FE672067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3136" y="2817340"/>
            <a:ext cx="9280396" cy="755822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CẢM </a:t>
            </a:r>
            <a:r>
              <a:rPr lang="vi-V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THẦY VÀ CÁC BẠN ĐÃ LẮNG NGHE !</a:t>
            </a:r>
          </a:p>
        </p:txBody>
      </p:sp>
    </p:spTree>
    <p:extLst>
      <p:ext uri="{BB962C8B-B14F-4D97-AF65-F5344CB8AC3E}">
        <p14:creationId xmlns:p14="http://schemas.microsoft.com/office/powerpoint/2010/main" val="437333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êu đề 1">
            <a:extLst>
              <a:ext uri="{FF2B5EF4-FFF2-40B4-BE49-F238E27FC236}">
                <a16:creationId xmlns:a16="http://schemas.microsoft.com/office/drawing/2014/main" id="{6D91A9E8-49DF-4EB9-88D8-6BF2A8BEA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639" y="630195"/>
            <a:ext cx="11343974" cy="902044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NHÓM G4</a:t>
            </a:r>
          </a:p>
        </p:txBody>
      </p:sp>
      <p:sp>
        <p:nvSpPr>
          <p:cNvPr id="5" name="Chỗ dành sẵn cho Nội dung 2">
            <a:extLst>
              <a:ext uri="{FF2B5EF4-FFF2-40B4-BE49-F238E27FC236}">
                <a16:creationId xmlns:a16="http://schemas.microsoft.com/office/drawing/2014/main" id="{D10A700A-395C-4A8F-AC56-D73B284B30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34031" y="1754661"/>
            <a:ext cx="5350477" cy="2508421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200" b="1" u="sng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200" b="1" u="sng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200" b="1" u="sng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200" b="1" u="sng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u="sng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200" b="1" u="sng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sz="22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sz="22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Hội</a:t>
            </a:r>
            <a:r>
              <a:rPr lang="en-US" sz="22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- 16520456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Võ</a:t>
            </a:r>
            <a:r>
              <a:rPr lang="en-US" sz="22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Quốc</a:t>
            </a:r>
            <a:r>
              <a:rPr lang="en-US" sz="22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Huy</a:t>
            </a:r>
            <a:r>
              <a:rPr lang="en-US" sz="22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- 16520538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Huỳnh</a:t>
            </a:r>
            <a:r>
              <a:rPr lang="en-US" sz="22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 sz="22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Tuấn</a:t>
            </a:r>
            <a:r>
              <a:rPr lang="en-US" sz="22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- 16521366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Trần</a:t>
            </a:r>
            <a:r>
              <a:rPr lang="en-US" sz="22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Quốc</a:t>
            </a:r>
            <a:r>
              <a:rPr lang="en-US" sz="22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sz="22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- 12520150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0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8126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AA558CF-D662-4255-A1E7-E2F247963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995" y="593124"/>
            <a:ext cx="12019005" cy="815546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NỘI DUNG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13E64BC0-9723-4C5F-9D5E-A7A9AD23E0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3838" y="1408669"/>
            <a:ext cx="9288162" cy="5239265"/>
          </a:xfrm>
        </p:spPr>
        <p:txBody>
          <a:bodyPr>
            <a:noAutofit/>
          </a:bodyPr>
          <a:lstStyle/>
          <a:p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Waterfall</a:t>
            </a:r>
          </a:p>
          <a:p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Waterfall</a:t>
            </a:r>
          </a:p>
          <a:p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endParaRPr lang="en-US" sz="22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endParaRPr lang="en-US" sz="22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endParaRPr lang="en-US" sz="22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endParaRPr lang="en-US" sz="22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</a:t>
            </a:r>
            <a:endParaRPr lang="en-US" sz="22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endParaRPr lang="en-US" sz="22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Nhược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endParaRPr lang="en-US" sz="22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Waterfall ?</a:t>
            </a:r>
          </a:p>
          <a:p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endParaRPr lang="en-US" sz="22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9065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228F549-701F-47CB-8982-9381135AA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639" y="630195"/>
            <a:ext cx="11343974" cy="902044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Waterfall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F9CF2671-8262-4B19-88D2-4DB1C3254F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9696" y="1532238"/>
            <a:ext cx="9362303" cy="5325762"/>
          </a:xfrm>
        </p:spPr>
        <p:txBody>
          <a:bodyPr>
            <a:noAutofit/>
          </a:bodyPr>
          <a:lstStyle/>
          <a:p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Waterfall (Waterfall model)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tiên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ngành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nghiệp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rộng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rãi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building software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Việt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Nam. </a:t>
            </a:r>
          </a:p>
          <a:p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Đây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(Process Model)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tiên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trước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 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gọi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vòng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đời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tuyến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(linear-sequential life cycle model).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giản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thác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nước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giai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đầy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đủ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trước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giai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bắt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nhỏ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chắc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chắn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cuối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giai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diễn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đang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đúng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hay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tục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hay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hủy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bỏ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bắt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giai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thác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nước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chồng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trông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giống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dòng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chảy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pha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trật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nghiêm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ngặt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quay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lui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hay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nhảy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vượt</a:t>
            </a:r>
            <a:endParaRPr lang="en-US" sz="20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5554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êu đề 1">
            <a:extLst>
              <a:ext uri="{FF2B5EF4-FFF2-40B4-BE49-F238E27FC236}">
                <a16:creationId xmlns:a16="http://schemas.microsoft.com/office/drawing/2014/main" id="{BE991686-DD7C-4A0D-A6BA-A082E7C79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639" y="630195"/>
            <a:ext cx="11343974" cy="902044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Waterfall</a:t>
            </a:r>
          </a:p>
        </p:txBody>
      </p:sp>
      <p:sp>
        <p:nvSpPr>
          <p:cNvPr id="7" name="Chỗ dành sẵn cho Nội dung 2">
            <a:extLst>
              <a:ext uri="{FF2B5EF4-FFF2-40B4-BE49-F238E27FC236}">
                <a16:creationId xmlns:a16="http://schemas.microsoft.com/office/drawing/2014/main" id="{FF30321D-0E8D-4B89-A5AA-39F51D17CD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9696" y="1383957"/>
            <a:ext cx="9362303" cy="5474043"/>
          </a:xfrm>
        </p:spPr>
        <p:txBody>
          <a:bodyPr>
            <a:noAutofit/>
          </a:bodyPr>
          <a:lstStyle/>
          <a:p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bởi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Winston Royce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năm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1970,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vẫn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phổ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dựa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giai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(phases)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thứ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trật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thứ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)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giai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giai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trước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(input)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giai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tiến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thúc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bàn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(signed off)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chỉnh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 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Tiến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mở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đáp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chỉnh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(a formal change process).</a:t>
            </a:r>
          </a:p>
          <a:p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trọng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thác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nước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giai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(phases)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lặp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tiến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 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Giai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Design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bắt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giai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 and Analysis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Giai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bắt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giai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000" b="1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Implemenntation</a:t>
            </a: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Coding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…</a:t>
            </a:r>
          </a:p>
        </p:txBody>
      </p:sp>
    </p:spTree>
    <p:extLst>
      <p:ext uri="{BB962C8B-B14F-4D97-AF65-F5344CB8AC3E}">
        <p14:creationId xmlns:p14="http://schemas.microsoft.com/office/powerpoint/2010/main" val="344484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2A0ED0E-D295-47B1-ADC6-E78A26953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638" y="506628"/>
            <a:ext cx="12031361" cy="716692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83680285-7F87-4320-ADFC-6F17BD4804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9697" y="1482811"/>
            <a:ext cx="9362301" cy="5053913"/>
          </a:xfrm>
        </p:spPr>
        <p:txBody>
          <a:bodyPr>
            <a:normAutofit/>
          </a:bodyPr>
          <a:lstStyle/>
          <a:p>
            <a:endParaRPr lang="en-US" sz="22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tiến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đọc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ra.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Đây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cũng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gọi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thập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endParaRPr lang="en-US" sz="22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b="1" u="sng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b="1" u="sng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200" b="1" u="sng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u="sng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200" b="1" u="sng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u="sng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200" b="1" u="sng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u="sng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200" b="1" u="sng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u="sng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2200" b="1" u="sng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u="sng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200" b="1" u="sng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u="sng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2200" b="1" u="sng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u="sng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200" b="1" u="sng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u="sng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200" b="1" u="sng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u="sng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200" b="1" u="sng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u="sng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200" b="1" u="sng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2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Ràng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buộc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200" b="1" u="sng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200" b="1" u="sng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u="sng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2200" b="1" u="sng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u="sng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sz="2200" b="1" u="sng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u="sng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</a:t>
            </a:r>
            <a:r>
              <a:rPr lang="en-US" sz="2200" b="1" u="sng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2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endParaRPr lang="en-US" sz="22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endParaRPr lang="en-US" sz="22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endParaRPr lang="en-US" sz="22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2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Mũi tên: Phải 3">
            <a:extLst>
              <a:ext uri="{FF2B5EF4-FFF2-40B4-BE49-F238E27FC236}">
                <a16:creationId xmlns:a16="http://schemas.microsoft.com/office/drawing/2014/main" id="{AB2DD9C2-39D9-48B7-87E1-DCFC91C4DB69}"/>
              </a:ext>
            </a:extLst>
          </p:cNvPr>
          <p:cNvSpPr/>
          <p:nvPr/>
        </p:nvSpPr>
        <p:spPr>
          <a:xfrm>
            <a:off x="6363730" y="4979772"/>
            <a:ext cx="827903" cy="8155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Hình chữ nhật: Góc Tròn 4">
            <a:extLst>
              <a:ext uri="{FF2B5EF4-FFF2-40B4-BE49-F238E27FC236}">
                <a16:creationId xmlns:a16="http://schemas.microsoft.com/office/drawing/2014/main" id="{F9B5AE4D-D89A-4F1F-928B-A6D4E005E462}"/>
              </a:ext>
            </a:extLst>
          </p:cNvPr>
          <p:cNvSpPr/>
          <p:nvPr/>
        </p:nvSpPr>
        <p:spPr>
          <a:xfrm>
            <a:off x="7401697" y="4837669"/>
            <a:ext cx="3089190" cy="10997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sz="22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sz="22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22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endParaRPr lang="en-US" sz="2200" dirty="0">
              <a:solidFill>
                <a:schemeClr val="accent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2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sz="22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chi </a:t>
            </a:r>
            <a:r>
              <a:rPr lang="en-US" sz="22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en-US" sz="22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22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endParaRPr lang="en-US" sz="2200" dirty="0">
              <a:solidFill>
                <a:schemeClr val="accent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Hình chữ nhật 5">
            <a:extLst>
              <a:ext uri="{FF2B5EF4-FFF2-40B4-BE49-F238E27FC236}">
                <a16:creationId xmlns:a16="http://schemas.microsoft.com/office/drawing/2014/main" id="{75B9E8B2-EDD3-4F31-B2CA-757BFE8EFA38}"/>
              </a:ext>
            </a:extLst>
          </p:cNvPr>
          <p:cNvSpPr/>
          <p:nvPr/>
        </p:nvSpPr>
        <p:spPr>
          <a:xfrm>
            <a:off x="7401697" y="4226011"/>
            <a:ext cx="3089190" cy="494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2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2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22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2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8607465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êu đề 1">
            <a:extLst>
              <a:ext uri="{FF2B5EF4-FFF2-40B4-BE49-F238E27FC236}">
                <a16:creationId xmlns:a16="http://schemas.microsoft.com/office/drawing/2014/main" id="{5E828DC5-D7B1-49AF-9DE6-3F22D90DF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638" y="506628"/>
            <a:ext cx="12031361" cy="716692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Chỗ dành sẵn cho Nội dung 2">
            <a:extLst>
              <a:ext uri="{FF2B5EF4-FFF2-40B4-BE49-F238E27FC236}">
                <a16:creationId xmlns:a16="http://schemas.microsoft.com/office/drawing/2014/main" id="{19B6AF26-4A23-493D-96C4-5D741DAE67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9697" y="1482811"/>
            <a:ext cx="9362301" cy="5375189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hai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bắt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gặp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cố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quay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trở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endParaRPr lang="en-US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u="sng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u="sng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b="1" u="sng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u="sng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b="1" u="sng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US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Môi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b="1" u="sng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b="1" u="sng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u="sng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b="1" u="sng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endParaRPr lang="en-US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Mũi tên: Phải 10">
            <a:extLst>
              <a:ext uri="{FF2B5EF4-FFF2-40B4-BE49-F238E27FC236}">
                <a16:creationId xmlns:a16="http://schemas.microsoft.com/office/drawing/2014/main" id="{04A6DCE6-E71F-449A-8B0E-F29A9CB67FBC}"/>
              </a:ext>
            </a:extLst>
          </p:cNvPr>
          <p:cNvSpPr/>
          <p:nvPr/>
        </p:nvSpPr>
        <p:spPr>
          <a:xfrm>
            <a:off x="6176318" y="4590534"/>
            <a:ext cx="951471" cy="10750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Hình chữ nhật: Góc Tròn 11">
            <a:extLst>
              <a:ext uri="{FF2B5EF4-FFF2-40B4-BE49-F238E27FC236}">
                <a16:creationId xmlns:a16="http://schemas.microsoft.com/office/drawing/2014/main" id="{8F616FAA-22F7-4062-B9B9-54AD09C68C22}"/>
              </a:ext>
            </a:extLst>
          </p:cNvPr>
          <p:cNvSpPr/>
          <p:nvPr/>
        </p:nvSpPr>
        <p:spPr>
          <a:xfrm>
            <a:off x="7259594" y="4170405"/>
            <a:ext cx="3639066" cy="19152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2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2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2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sz="22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22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2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sz="2200" dirty="0">
              <a:solidFill>
                <a:schemeClr val="accent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2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2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2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2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chi </a:t>
            </a:r>
            <a:r>
              <a:rPr lang="en-US" sz="22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endParaRPr lang="en-US" sz="2200" dirty="0">
              <a:solidFill>
                <a:schemeClr val="accent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2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2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2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en-US" sz="22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2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endParaRPr lang="en-US" sz="2200" dirty="0">
              <a:solidFill>
                <a:schemeClr val="accent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2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2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endParaRPr lang="en-US" sz="2200" dirty="0">
              <a:solidFill>
                <a:schemeClr val="accent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Hình chữ nhật 12">
            <a:extLst>
              <a:ext uri="{FF2B5EF4-FFF2-40B4-BE49-F238E27FC236}">
                <a16:creationId xmlns:a16="http://schemas.microsoft.com/office/drawing/2014/main" id="{966B419D-6F75-4FF8-AB77-ACC8E0DA3235}"/>
              </a:ext>
            </a:extLst>
          </p:cNvPr>
          <p:cNvSpPr/>
          <p:nvPr/>
        </p:nvSpPr>
        <p:spPr>
          <a:xfrm>
            <a:off x="7741508" y="3305433"/>
            <a:ext cx="2675238" cy="6054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2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2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2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2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989318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êu đề 1">
            <a:extLst>
              <a:ext uri="{FF2B5EF4-FFF2-40B4-BE49-F238E27FC236}">
                <a16:creationId xmlns:a16="http://schemas.microsoft.com/office/drawing/2014/main" id="{D91EC303-F076-4A71-AC50-E501D3381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638" y="506628"/>
            <a:ext cx="12031361" cy="716692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hỗ dành sẵn cho Nội dung 2">
            <a:extLst>
              <a:ext uri="{FF2B5EF4-FFF2-40B4-BE49-F238E27FC236}">
                <a16:creationId xmlns:a16="http://schemas.microsoft.com/office/drawing/2014/main" id="{4ACCB84D-5368-4693-BEE0-905BE94E4C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9697" y="1482811"/>
            <a:ext cx="9362301" cy="5375189"/>
          </a:xfrm>
        </p:spPr>
        <p:txBody>
          <a:bodyPr>
            <a:normAutofit/>
          </a:bodyPr>
          <a:lstStyle/>
          <a:p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vi-VN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ớc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3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</a:t>
            </a:r>
            <a:r>
              <a:rPr lang="vi-VN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ớc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dựa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code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module,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giám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sát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Gỡ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(Debugging) </a:t>
            </a:r>
          </a:p>
          <a:p>
            <a:r>
              <a:rPr lang="en-US" sz="2200" b="1" u="sng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200" b="1" u="sng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u="sng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200" b="1" u="sng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200" b="1" u="sng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200" b="1" u="sng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u="sng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endParaRPr lang="en-US" sz="22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endParaRPr lang="en-US" sz="22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05466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êu đề 1">
            <a:extLst>
              <a:ext uri="{FF2B5EF4-FFF2-40B4-BE49-F238E27FC236}">
                <a16:creationId xmlns:a16="http://schemas.microsoft.com/office/drawing/2014/main" id="{ECF16022-196D-466C-967D-4F4DA231E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638" y="506628"/>
            <a:ext cx="12031361" cy="716692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hỗ dành sẵn cho Nội dung 2">
            <a:extLst>
              <a:ext uri="{FF2B5EF4-FFF2-40B4-BE49-F238E27FC236}">
                <a16:creationId xmlns:a16="http://schemas.microsoft.com/office/drawing/2014/main" id="{2BE26A69-4B3F-4F84-93EF-5389B3AF0A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9697" y="1223321"/>
            <a:ext cx="9362301" cy="5634680"/>
          </a:xfrm>
        </p:spPr>
        <p:txBody>
          <a:bodyPr>
            <a:noAutofit/>
          </a:bodyPr>
          <a:lstStyle/>
          <a:p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giai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test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coding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xong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3.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Giai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test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nhỏ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 Unit Test, Program Test, Total Test. Testing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giai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trọng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nói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chung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Waterfall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nói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riêng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chất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đưa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Đảm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thỏa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mãn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200" b="1" u="sng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200" b="1" u="sng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u="sng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200" b="1" u="sng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endParaRPr lang="en-US" sz="22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200" b="1" u="sng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200" b="1" u="sng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u="sng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200" b="1" u="sng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endParaRPr lang="en-US" sz="22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324224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281</TotalTime>
  <Words>995</Words>
  <Application>Microsoft Office PowerPoint</Application>
  <PresentationFormat>Màn hình rộng</PresentationFormat>
  <Paragraphs>113</Paragraphs>
  <Slides>15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6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15</vt:i4>
      </vt:variant>
    </vt:vector>
  </HeadingPairs>
  <TitlesOfParts>
    <vt:vector size="22" baseType="lpstr">
      <vt:lpstr>Arial</vt:lpstr>
      <vt:lpstr>Century Gothic</vt:lpstr>
      <vt:lpstr>Tahoma</vt:lpstr>
      <vt:lpstr>Times New Roman</vt:lpstr>
      <vt:lpstr>Wingdings</vt:lpstr>
      <vt:lpstr>Wingdings 3</vt:lpstr>
      <vt:lpstr>Wisp</vt:lpstr>
      <vt:lpstr>Bản trình bày PowerPoint</vt:lpstr>
      <vt:lpstr>NHÓM G4</vt:lpstr>
      <vt:lpstr>NỘI DUNG</vt:lpstr>
      <vt:lpstr>Giới thiệu Waterfall</vt:lpstr>
      <vt:lpstr>Đặc điểm của Waterfall</vt:lpstr>
      <vt:lpstr>Phân Tích</vt:lpstr>
      <vt:lpstr>Thiết Kế</vt:lpstr>
      <vt:lpstr>Mã Hóa</vt:lpstr>
      <vt:lpstr>Kiểm Thử</vt:lpstr>
      <vt:lpstr>Bảo Trì</vt:lpstr>
      <vt:lpstr>Ưu điểm của mô hình</vt:lpstr>
      <vt:lpstr>Nhược điểm của mô hình</vt:lpstr>
      <vt:lpstr>Khi nào sử dụng Mô hình waterfall ?</vt:lpstr>
      <vt:lpstr>Kết Luận</vt:lpstr>
      <vt:lpstr>CẢM ƠN THẦY VÀ CÁC BẠN ĐÃ LẮNG NGHE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MÔ HÌNH THÁC NƯỚC WaterFall Model</dc:title>
  <dc:creator>HỘI NGUYỄN VĂN</dc:creator>
  <cp:lastModifiedBy>HỘI NGUYỄN VĂN</cp:lastModifiedBy>
  <cp:revision>25</cp:revision>
  <dcterms:created xsi:type="dcterms:W3CDTF">2018-04-14T14:22:46Z</dcterms:created>
  <dcterms:modified xsi:type="dcterms:W3CDTF">2018-05-07T17:46:28Z</dcterms:modified>
</cp:coreProperties>
</file>