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321" r:id="rId6"/>
    <p:sldId id="261" r:id="rId7"/>
    <p:sldId id="263" r:id="rId8"/>
    <p:sldId id="262" r:id="rId9"/>
    <p:sldId id="265" r:id="rId10"/>
    <p:sldId id="266" r:id="rId11"/>
    <p:sldId id="268" r:id="rId12"/>
    <p:sldId id="322" r:id="rId13"/>
    <p:sldId id="312" r:id="rId14"/>
    <p:sldId id="313" r:id="rId15"/>
    <p:sldId id="271" r:id="rId16"/>
    <p:sldId id="314" r:id="rId17"/>
    <p:sldId id="315" r:id="rId18"/>
    <p:sldId id="273" r:id="rId19"/>
    <p:sldId id="316" r:id="rId20"/>
    <p:sldId id="275" r:id="rId21"/>
    <p:sldId id="317" r:id="rId22"/>
    <p:sldId id="318" r:id="rId23"/>
    <p:sldId id="276" r:id="rId24"/>
    <p:sldId id="319" r:id="rId25"/>
    <p:sldId id="320" r:id="rId26"/>
  </p:sldIdLst>
  <p:sldSz cx="9144000" cy="5143500" type="screen16x9"/>
  <p:notesSz cx="6858000" cy="9144000"/>
  <p:embeddedFontLs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Anaheim" panose="020B0604020202020204" charset="0"/>
      <p:regular r:id="rId32"/>
    </p:embeddedFont>
    <p:embeddedFont>
      <p:font typeface="Lexend" panose="020B0604020202020204" charset="0"/>
      <p:regular r:id="rId33"/>
      <p:bold r:id="rId34"/>
    </p:embeddedFont>
    <p:embeddedFont>
      <p:font typeface="Montserrat ExtraBold" panose="020B060402020202020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ifX53CPcEcNX8PpZZ8nJcMgRuD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A515D5-04BA-4A1C-BE4F-42C3D9663169}">
  <a:tblStyle styleId="{62A515D5-04BA-4A1C-BE4F-42C3D96631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4839302-23E1-49DA-9FA0-593F67A3395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36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4" name="Google Shape;142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2" name="Google Shape;17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45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22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532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" name="Google Shape;17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16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9" name="Google Shape;15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498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3" name="Google Shape;21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23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8" name="Google Shape;14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3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221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8815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2" name="Google Shape;184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16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1" name="Google Shape;15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7" name="Google Shape;15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9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4" name="Google Shape;15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 smtClean="0"/>
              <a:t>Top down approach là thuật ngữ chỉ việc một thực thể ở mức cao nhất truyền đạt các ý tưởng hoặc các công việc xuống cho các thực thể ở mức độ thấp hơn nhằm đạt được hiệu quả tối đa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7" name="Google Shape;15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1" name="Google Shape;15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4" name="Google Shape;16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>
            <a:spLocks noGrp="1"/>
          </p:cNvSpPr>
          <p:nvPr>
            <p:ph type="ctrTitle"/>
          </p:nvPr>
        </p:nvSpPr>
        <p:spPr>
          <a:xfrm>
            <a:off x="713225" y="1594487"/>
            <a:ext cx="77175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5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75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" name="Google Shape;10;p57"/>
          <p:cNvSpPr txBox="1">
            <a:spLocks noGrp="1"/>
          </p:cNvSpPr>
          <p:nvPr>
            <p:ph type="subTitle" idx="1"/>
          </p:nvPr>
        </p:nvSpPr>
        <p:spPr>
          <a:xfrm>
            <a:off x="713150" y="3025825"/>
            <a:ext cx="77175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57"/>
          <p:cNvGrpSpPr/>
          <p:nvPr/>
        </p:nvGrpSpPr>
        <p:grpSpPr>
          <a:xfrm>
            <a:off x="0" y="-25"/>
            <a:ext cx="9144000" cy="5148225"/>
            <a:chOff x="0" y="-25"/>
            <a:chExt cx="9144000" cy="5148225"/>
          </a:xfrm>
        </p:grpSpPr>
        <p:sp>
          <p:nvSpPr>
            <p:cNvPr id="12" name="Google Shape;12;p5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4;p57"/>
          <p:cNvGrpSpPr/>
          <p:nvPr/>
        </p:nvGrpSpPr>
        <p:grpSpPr>
          <a:xfrm>
            <a:off x="0" y="-1950"/>
            <a:ext cx="9157000" cy="5154000"/>
            <a:chOff x="0" y="-1950"/>
            <a:chExt cx="9157000" cy="5154000"/>
          </a:xfrm>
        </p:grpSpPr>
        <p:cxnSp>
          <p:nvCxnSpPr>
            <p:cNvPr id="15" name="Google Shape;15;p5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5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" name="Google Shape;18;p57"/>
          <p:cNvGrpSpPr/>
          <p:nvPr/>
        </p:nvGrpSpPr>
        <p:grpSpPr>
          <a:xfrm>
            <a:off x="459420" y="463852"/>
            <a:ext cx="8161570" cy="4214485"/>
            <a:chOff x="459420" y="463852"/>
            <a:chExt cx="8161570" cy="4214485"/>
          </a:xfrm>
        </p:grpSpPr>
        <p:grpSp>
          <p:nvGrpSpPr>
            <p:cNvPr id="19" name="Google Shape;19;p5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20" name="Google Shape;20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5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49" name="Google Shape;49;p5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5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5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5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5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5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5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5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5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5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5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5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5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5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5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5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7" name="Google Shape;77;p57"/>
          <p:cNvGrpSpPr/>
          <p:nvPr/>
        </p:nvGrpSpPr>
        <p:grpSpPr>
          <a:xfrm>
            <a:off x="538025" y="96875"/>
            <a:ext cx="9400275" cy="4507134"/>
            <a:chOff x="538025" y="96875"/>
            <a:chExt cx="9400275" cy="4507134"/>
          </a:xfrm>
        </p:grpSpPr>
        <p:sp>
          <p:nvSpPr>
            <p:cNvPr id="78" name="Google Shape;78;p5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67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67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7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67"/>
          <p:cNvSpPr txBox="1">
            <a:spLocks noGrp="1"/>
          </p:cNvSpPr>
          <p:nvPr>
            <p:ph type="subTitle" idx="5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7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7"/>
          <p:cNvSpPr txBox="1">
            <a:spLocks noGrp="1"/>
          </p:cNvSpPr>
          <p:nvPr>
            <p:ph type="subTitle" idx="7"/>
          </p:nvPr>
        </p:nvSpPr>
        <p:spPr>
          <a:xfrm>
            <a:off x="72390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1" name="Google Shape;471;p67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2" name="Google Shape;472;p67"/>
          <p:cNvSpPr txBox="1">
            <a:spLocks noGrp="1"/>
          </p:cNvSpPr>
          <p:nvPr>
            <p:ph type="subTitle" idx="9"/>
          </p:nvPr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3" name="Google Shape;473;p67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4" name="Google Shape;474;p67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5" name="Google Shape;475;p67"/>
          <p:cNvSpPr txBox="1">
            <a:spLocks noGrp="1"/>
          </p:cNvSpPr>
          <p:nvPr>
            <p:ph type="subTitle" idx="15"/>
          </p:nvPr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76" name="Google Shape;476;p67"/>
          <p:cNvGrpSpPr/>
          <p:nvPr/>
        </p:nvGrpSpPr>
        <p:grpSpPr>
          <a:xfrm flipH="1">
            <a:off x="6500" y="-125"/>
            <a:ext cx="9144000" cy="5148325"/>
            <a:chOff x="0" y="-125"/>
            <a:chExt cx="9144000" cy="5148325"/>
          </a:xfrm>
        </p:grpSpPr>
        <p:sp>
          <p:nvSpPr>
            <p:cNvPr id="477" name="Google Shape;477;p67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7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67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480" name="Google Shape;480;p6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1" name="Google Shape;481;p6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2" name="Google Shape;482;p6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3" name="Google Shape;483;p67"/>
          <p:cNvGrpSpPr/>
          <p:nvPr/>
        </p:nvGrpSpPr>
        <p:grpSpPr>
          <a:xfrm flipH="1">
            <a:off x="6982285" y="4603990"/>
            <a:ext cx="659820" cy="324085"/>
            <a:chOff x="754400" y="596000"/>
            <a:chExt cx="781500" cy="383850"/>
          </a:xfrm>
        </p:grpSpPr>
        <p:sp>
          <p:nvSpPr>
            <p:cNvPr id="484" name="Google Shape;484;p6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6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67"/>
          <p:cNvSpPr/>
          <p:nvPr/>
        </p:nvSpPr>
        <p:spPr>
          <a:xfrm>
            <a:off x="168500" y="4721850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86" name="Google Shape;586;p69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587" name="Google Shape;587;p6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9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69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590" name="Google Shape;590;p6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1" name="Google Shape;591;p6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2" name="Google Shape;592;p6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93" name="Google Shape;593;p69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594" name="Google Shape;594;p69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595" name="Google Shape;595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69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4" name="Google Shape;624;p69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9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9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9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9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9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9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9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9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69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69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9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9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9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9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9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9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9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9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9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9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9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9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9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69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69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9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9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2" name="Google Shape;652;p69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2"/>
          <p:cNvSpPr>
            <a:spLocks noGrp="1"/>
          </p:cNvSpPr>
          <p:nvPr>
            <p:ph type="pic" idx="2"/>
          </p:nvPr>
        </p:nvSpPr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697" name="Google Shape;697;p72"/>
          <p:cNvSpPr txBox="1">
            <a:spLocks noGrp="1"/>
          </p:cNvSpPr>
          <p:nvPr>
            <p:ph type="title"/>
          </p:nvPr>
        </p:nvSpPr>
        <p:spPr>
          <a:xfrm>
            <a:off x="720000" y="1095150"/>
            <a:ext cx="3519600" cy="19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72"/>
          <p:cNvSpPr txBox="1">
            <a:spLocks noGrp="1"/>
          </p:cNvSpPr>
          <p:nvPr>
            <p:ph type="subTitle" idx="1"/>
          </p:nvPr>
        </p:nvSpPr>
        <p:spPr>
          <a:xfrm>
            <a:off x="720000" y="3199950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72"/>
          <p:cNvSpPr/>
          <p:nvPr/>
        </p:nvSpPr>
        <p:spPr>
          <a:xfrm rot="-5400000">
            <a:off x="459425" y="-488871"/>
            <a:ext cx="964800" cy="96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72"/>
          <p:cNvGrpSpPr/>
          <p:nvPr/>
        </p:nvGrpSpPr>
        <p:grpSpPr>
          <a:xfrm>
            <a:off x="272075" y="-1950"/>
            <a:ext cx="8884925" cy="5154000"/>
            <a:chOff x="272075" y="-1950"/>
            <a:chExt cx="8884925" cy="5154000"/>
          </a:xfrm>
        </p:grpSpPr>
        <p:cxnSp>
          <p:nvCxnSpPr>
            <p:cNvPr id="701" name="Google Shape;701;p7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7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72"/>
          <p:cNvGrpSpPr/>
          <p:nvPr/>
        </p:nvGrpSpPr>
        <p:grpSpPr>
          <a:xfrm>
            <a:off x="429620" y="4747627"/>
            <a:ext cx="659820" cy="324085"/>
            <a:chOff x="754400" y="596000"/>
            <a:chExt cx="781500" cy="383850"/>
          </a:xfrm>
        </p:grpSpPr>
        <p:sp>
          <p:nvSpPr>
            <p:cNvPr id="704" name="Google Shape;704;p7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4"/>
          <p:cNvSpPr txBox="1">
            <a:spLocks noGrp="1"/>
          </p:cNvSpPr>
          <p:nvPr>
            <p:ph type="title"/>
          </p:nvPr>
        </p:nvSpPr>
        <p:spPr>
          <a:xfrm>
            <a:off x="2223600" y="67480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3" name="Google Shape;803;p74"/>
          <p:cNvSpPr txBox="1">
            <a:spLocks noGrp="1"/>
          </p:cNvSpPr>
          <p:nvPr>
            <p:ph type="subTitle" idx="1"/>
          </p:nvPr>
        </p:nvSpPr>
        <p:spPr>
          <a:xfrm>
            <a:off x="2223600" y="1334571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74"/>
          <p:cNvSpPr txBox="1">
            <a:spLocks noGrp="1"/>
          </p:cNvSpPr>
          <p:nvPr>
            <p:ph type="title" idx="2"/>
          </p:nvPr>
        </p:nvSpPr>
        <p:spPr>
          <a:xfrm>
            <a:off x="2223600" y="202706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5" name="Google Shape;805;p74"/>
          <p:cNvSpPr txBox="1">
            <a:spLocks noGrp="1"/>
          </p:cNvSpPr>
          <p:nvPr>
            <p:ph type="subTitle" idx="3"/>
          </p:nvPr>
        </p:nvSpPr>
        <p:spPr>
          <a:xfrm>
            <a:off x="2223600" y="268683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74"/>
          <p:cNvSpPr txBox="1">
            <a:spLocks noGrp="1"/>
          </p:cNvSpPr>
          <p:nvPr>
            <p:ph type="title" idx="4"/>
          </p:nvPr>
        </p:nvSpPr>
        <p:spPr>
          <a:xfrm>
            <a:off x="2223600" y="337931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45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807" name="Google Shape;807;p74"/>
          <p:cNvSpPr txBox="1">
            <a:spLocks noGrp="1"/>
          </p:cNvSpPr>
          <p:nvPr>
            <p:ph type="subTitle" idx="5"/>
          </p:nvPr>
        </p:nvSpPr>
        <p:spPr>
          <a:xfrm>
            <a:off x="2223600" y="4039092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08" name="Google Shape;808;p74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809" name="Google Shape;809;p7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7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1" name="Google Shape;811;p74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812" name="Google Shape;812;p74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p74"/>
          <p:cNvGrpSpPr/>
          <p:nvPr/>
        </p:nvGrpSpPr>
        <p:grpSpPr>
          <a:xfrm flipH="1">
            <a:off x="1106250" y="-666426"/>
            <a:ext cx="7544675" cy="6293105"/>
            <a:chOff x="493075" y="-666426"/>
            <a:chExt cx="7544675" cy="6293105"/>
          </a:xfrm>
        </p:grpSpPr>
        <p:sp>
          <p:nvSpPr>
            <p:cNvPr id="815" name="Google Shape;815;p74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4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74"/>
          <p:cNvGrpSpPr/>
          <p:nvPr/>
        </p:nvGrpSpPr>
        <p:grpSpPr>
          <a:xfrm>
            <a:off x="446420" y="2318090"/>
            <a:ext cx="8491295" cy="2366572"/>
            <a:chOff x="446420" y="2318090"/>
            <a:chExt cx="8491295" cy="2366572"/>
          </a:xfrm>
        </p:grpSpPr>
        <p:grpSp>
          <p:nvGrpSpPr>
            <p:cNvPr id="818" name="Google Shape;818;p7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819" name="Google Shape;819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7" name="Google Shape;847;p7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848" name="Google Shape;848;p7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7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7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7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7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7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7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7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7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7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7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7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7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7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7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7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7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7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7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7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7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7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7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7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7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7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7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7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350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6" name="Google Shape;956;p76"/>
          <p:cNvGrpSpPr/>
          <p:nvPr/>
        </p:nvGrpSpPr>
        <p:grpSpPr>
          <a:xfrm>
            <a:off x="-6500" y="-25"/>
            <a:ext cx="9144000" cy="5148225"/>
            <a:chOff x="0" y="-25"/>
            <a:chExt cx="9144000" cy="5148225"/>
          </a:xfrm>
        </p:grpSpPr>
        <p:sp>
          <p:nvSpPr>
            <p:cNvPr id="957" name="Google Shape;957;p7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76"/>
          <p:cNvGrpSpPr/>
          <p:nvPr/>
        </p:nvGrpSpPr>
        <p:grpSpPr>
          <a:xfrm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960" name="Google Shape;960;p7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1" name="Google Shape;961;p7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2" name="Google Shape;962;p7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3" name="Google Shape;963;p76"/>
          <p:cNvGrpSpPr/>
          <p:nvPr/>
        </p:nvGrpSpPr>
        <p:grpSpPr>
          <a:xfrm>
            <a:off x="452920" y="463852"/>
            <a:ext cx="8161570" cy="4214485"/>
            <a:chOff x="459420" y="463852"/>
            <a:chExt cx="8161570" cy="4214485"/>
          </a:xfrm>
        </p:grpSpPr>
        <p:grpSp>
          <p:nvGrpSpPr>
            <p:cNvPr id="964" name="Google Shape;964;p7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65" name="Google Shape;965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3" name="Google Shape;993;p7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994" name="Google Shape;994;p7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7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7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7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7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7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7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7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7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7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7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7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7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7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7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7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7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7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7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7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7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7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7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7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7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7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7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7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2" name="Google Shape;1022;p76"/>
          <p:cNvSpPr/>
          <p:nvPr/>
        </p:nvSpPr>
        <p:spPr>
          <a:xfrm rot="-5400000" flipH="1">
            <a:off x="72085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7"/>
          <p:cNvSpPr txBox="1">
            <a:spLocks noGrp="1"/>
          </p:cNvSpPr>
          <p:nvPr>
            <p:ph type="title"/>
          </p:nvPr>
        </p:nvSpPr>
        <p:spPr>
          <a:xfrm>
            <a:off x="5125625" y="1501200"/>
            <a:ext cx="33051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77"/>
          <p:cNvSpPr txBox="1">
            <a:spLocks noGrp="1"/>
          </p:cNvSpPr>
          <p:nvPr>
            <p:ph type="subTitle" idx="1"/>
          </p:nvPr>
        </p:nvSpPr>
        <p:spPr>
          <a:xfrm>
            <a:off x="5125782" y="2562000"/>
            <a:ext cx="33051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26" name="Google Shape;1026;p77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027" name="Google Shape;1027;p7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8" name="Google Shape;1028;p7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29" name="Google Shape;1029;p77"/>
          <p:cNvSpPr/>
          <p:nvPr/>
        </p:nvSpPr>
        <p:spPr>
          <a:xfrm rot="-5400000" flipH="1">
            <a:off x="70321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7"/>
          <p:cNvGrpSpPr/>
          <p:nvPr/>
        </p:nvGrpSpPr>
        <p:grpSpPr>
          <a:xfrm flipH="1">
            <a:off x="1106250" y="-563875"/>
            <a:ext cx="7216925" cy="6190554"/>
            <a:chOff x="820825" y="-563875"/>
            <a:chExt cx="7216925" cy="6190554"/>
          </a:xfrm>
        </p:grpSpPr>
        <p:sp>
          <p:nvSpPr>
            <p:cNvPr id="1031" name="Google Shape;1031;p7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77"/>
          <p:cNvGrpSpPr/>
          <p:nvPr/>
        </p:nvGrpSpPr>
        <p:grpSpPr>
          <a:xfrm>
            <a:off x="446420" y="81277"/>
            <a:ext cx="6822495" cy="4603385"/>
            <a:chOff x="446420" y="81277"/>
            <a:chExt cx="6822495" cy="4603385"/>
          </a:xfrm>
        </p:grpSpPr>
        <p:grpSp>
          <p:nvGrpSpPr>
            <p:cNvPr id="1034" name="Google Shape;1034;p7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5" name="Google Shape;1035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3" name="Google Shape;1063;p7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1064" name="Google Shape;1064;p7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7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7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7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7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7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7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7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7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7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7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7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7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7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7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7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7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7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7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p7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7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7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p7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7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7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7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94" name="Google Shape;1094;p78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095" name="Google Shape;1095;p7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7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97" name="Google Shape;1097;p78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8" name="Google Shape;1098;p78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1099" name="Google Shape;1099;p78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78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78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1102" name="Google Shape;1102;p78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78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78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78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8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8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78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78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78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78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78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78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78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78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78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78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78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78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78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78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78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78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78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78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78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78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78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78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86"/>
          <p:cNvGrpSpPr/>
          <p:nvPr/>
        </p:nvGrpSpPr>
        <p:grpSpPr>
          <a:xfrm>
            <a:off x="259075" y="4375"/>
            <a:ext cx="8884925" cy="5154000"/>
            <a:chOff x="272075" y="-1950"/>
            <a:chExt cx="8884925" cy="5154000"/>
          </a:xfrm>
        </p:grpSpPr>
        <p:cxnSp>
          <p:nvCxnSpPr>
            <p:cNvPr id="1315" name="Google Shape;1315;p8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6" name="Google Shape;1316;p8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7" name="Google Shape;1317;p86"/>
          <p:cNvGrpSpPr/>
          <p:nvPr/>
        </p:nvGrpSpPr>
        <p:grpSpPr>
          <a:xfrm flipH="1">
            <a:off x="0" y="-25"/>
            <a:ext cx="9144000" cy="3810625"/>
            <a:chOff x="0" y="-25"/>
            <a:chExt cx="9144000" cy="3810625"/>
          </a:xfrm>
        </p:grpSpPr>
        <p:sp>
          <p:nvSpPr>
            <p:cNvPr id="1318" name="Google Shape;1318;p8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86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0" name="Google Shape;1320;p86"/>
          <p:cNvSpPr/>
          <p:nvPr/>
        </p:nvSpPr>
        <p:spPr>
          <a:xfrm rot="-5400000">
            <a:off x="3504100" y="-666426"/>
            <a:ext cx="1312800" cy="1312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1" name="Google Shape;1321;p86"/>
          <p:cNvGrpSpPr/>
          <p:nvPr/>
        </p:nvGrpSpPr>
        <p:grpSpPr>
          <a:xfrm>
            <a:off x="446420" y="377465"/>
            <a:ext cx="8491295" cy="4034260"/>
            <a:chOff x="446420" y="377465"/>
            <a:chExt cx="8491295" cy="4034260"/>
          </a:xfrm>
        </p:grpSpPr>
        <p:grpSp>
          <p:nvGrpSpPr>
            <p:cNvPr id="1322" name="Google Shape;1322;p86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1" name="Google Shape;1351;p86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8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8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8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8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8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8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8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8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8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8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8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8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8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8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8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8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8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8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8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8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8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8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8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8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8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8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8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8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87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1382" name="Google Shape;1382;p8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3" name="Google Shape;1383;p8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4" name="Google Shape;1384;p87"/>
          <p:cNvGrpSpPr/>
          <p:nvPr/>
        </p:nvGrpSpPr>
        <p:grpSpPr>
          <a:xfrm flipH="1">
            <a:off x="8250460" y="1023590"/>
            <a:ext cx="659820" cy="324085"/>
            <a:chOff x="754400" y="596000"/>
            <a:chExt cx="781500" cy="383850"/>
          </a:xfrm>
        </p:grpSpPr>
        <p:sp>
          <p:nvSpPr>
            <p:cNvPr id="1385" name="Google Shape;1385;p8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8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8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8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8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8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8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8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8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8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8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8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8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8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8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8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8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8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8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8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8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8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8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8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8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8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8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8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3" name="Google Shape;1413;p87"/>
          <p:cNvGrpSpPr/>
          <p:nvPr/>
        </p:nvGrpSpPr>
        <p:grpSpPr>
          <a:xfrm>
            <a:off x="-806100" y="960734"/>
            <a:ext cx="9750400" cy="4132316"/>
            <a:chOff x="-806100" y="960734"/>
            <a:chExt cx="9750400" cy="4132316"/>
          </a:xfrm>
        </p:grpSpPr>
        <p:sp>
          <p:nvSpPr>
            <p:cNvPr id="1414" name="Google Shape;1414;p87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87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9"/>
          <p:cNvSpPr txBox="1">
            <a:spLocks noGrp="1"/>
          </p:cNvSpPr>
          <p:nvPr>
            <p:ph type="subTitle" idx="1"/>
          </p:nvPr>
        </p:nvSpPr>
        <p:spPr>
          <a:xfrm>
            <a:off x="1575050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9"/>
          <p:cNvSpPr txBox="1">
            <a:spLocks noGrp="1"/>
          </p:cNvSpPr>
          <p:nvPr>
            <p:ph type="subTitle" idx="2"/>
          </p:nvPr>
        </p:nvSpPr>
        <p:spPr>
          <a:xfrm>
            <a:off x="1575050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2" name="Google Shape;92;p59"/>
          <p:cNvSpPr txBox="1">
            <a:spLocks noGrp="1"/>
          </p:cNvSpPr>
          <p:nvPr>
            <p:ph type="title" idx="3"/>
          </p:nvPr>
        </p:nvSpPr>
        <p:spPr>
          <a:xfrm>
            <a:off x="720000" y="1541050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59"/>
          <p:cNvSpPr txBox="1">
            <a:spLocks noGrp="1"/>
          </p:cNvSpPr>
          <p:nvPr>
            <p:ph type="subTitle" idx="4"/>
          </p:nvPr>
        </p:nvSpPr>
        <p:spPr>
          <a:xfrm>
            <a:off x="1575050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9"/>
          <p:cNvSpPr txBox="1">
            <a:spLocks noGrp="1"/>
          </p:cNvSpPr>
          <p:nvPr>
            <p:ph type="subTitle" idx="5"/>
          </p:nvPr>
        </p:nvSpPr>
        <p:spPr>
          <a:xfrm>
            <a:off x="1575050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95" name="Google Shape;95;p59"/>
          <p:cNvSpPr txBox="1">
            <a:spLocks noGrp="1"/>
          </p:cNvSpPr>
          <p:nvPr>
            <p:ph type="title" idx="6"/>
          </p:nvPr>
        </p:nvSpPr>
        <p:spPr>
          <a:xfrm>
            <a:off x="720000" y="3343925"/>
            <a:ext cx="8550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9"/>
          <p:cNvSpPr txBox="1">
            <a:spLocks noGrp="1"/>
          </p:cNvSpPr>
          <p:nvPr>
            <p:ph type="title" idx="7"/>
          </p:nvPr>
        </p:nvSpPr>
        <p:spPr>
          <a:xfrm>
            <a:off x="7579450" y="1541050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9"/>
          <p:cNvSpPr txBox="1">
            <a:spLocks noGrp="1"/>
          </p:cNvSpPr>
          <p:nvPr>
            <p:ph type="title" idx="8"/>
          </p:nvPr>
        </p:nvSpPr>
        <p:spPr>
          <a:xfrm>
            <a:off x="7579450" y="3343925"/>
            <a:ext cx="8514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9"/>
          <p:cNvSpPr txBox="1">
            <a:spLocks noGrp="1"/>
          </p:cNvSpPr>
          <p:nvPr>
            <p:ph type="subTitle" idx="9"/>
          </p:nvPr>
        </p:nvSpPr>
        <p:spPr>
          <a:xfrm>
            <a:off x="4773251" y="1925475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9"/>
          <p:cNvSpPr txBox="1">
            <a:spLocks noGrp="1"/>
          </p:cNvSpPr>
          <p:nvPr>
            <p:ph type="subTitle" idx="13"/>
          </p:nvPr>
        </p:nvSpPr>
        <p:spPr>
          <a:xfrm>
            <a:off x="4773251" y="1533309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00" name="Google Shape;100;p59"/>
          <p:cNvSpPr txBox="1">
            <a:spLocks noGrp="1"/>
          </p:cNvSpPr>
          <p:nvPr>
            <p:ph type="subTitle" idx="14"/>
          </p:nvPr>
        </p:nvSpPr>
        <p:spPr>
          <a:xfrm>
            <a:off x="4773251" y="3728350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9"/>
          <p:cNvSpPr txBox="1">
            <a:spLocks noGrp="1"/>
          </p:cNvSpPr>
          <p:nvPr>
            <p:ph type="subTitle" idx="15"/>
          </p:nvPr>
        </p:nvSpPr>
        <p:spPr>
          <a:xfrm>
            <a:off x="4773251" y="3336184"/>
            <a:ext cx="2806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102" name="Google Shape;102;p59"/>
          <p:cNvGrpSpPr/>
          <p:nvPr/>
        </p:nvGrpSpPr>
        <p:grpSpPr>
          <a:xfrm flipH="1">
            <a:off x="-13000" y="272075"/>
            <a:ext cx="9157000" cy="4636825"/>
            <a:chOff x="0" y="272075"/>
            <a:chExt cx="9157000" cy="4636825"/>
          </a:xfrm>
        </p:grpSpPr>
        <p:cxnSp>
          <p:nvCxnSpPr>
            <p:cNvPr id="103" name="Google Shape;103;p5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5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" name="Google Shape;105;p59"/>
          <p:cNvSpPr/>
          <p:nvPr/>
        </p:nvSpPr>
        <p:spPr>
          <a:xfrm flipH="1">
            <a:off x="87053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9"/>
          <p:cNvSpPr/>
          <p:nvPr/>
        </p:nvSpPr>
        <p:spPr>
          <a:xfrm flipH="1">
            <a:off x="-794275" y="3013402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9"/>
          <p:cNvGrpSpPr/>
          <p:nvPr/>
        </p:nvGrpSpPr>
        <p:grpSpPr>
          <a:xfrm>
            <a:off x="-76200" y="-228625"/>
            <a:ext cx="9220200" cy="5376825"/>
            <a:chOff x="-76200" y="-228625"/>
            <a:chExt cx="9220200" cy="5376825"/>
          </a:xfrm>
        </p:grpSpPr>
        <p:sp>
          <p:nvSpPr>
            <p:cNvPr id="108" name="Google Shape;108;p59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59"/>
          <p:cNvGrpSpPr/>
          <p:nvPr/>
        </p:nvGrpSpPr>
        <p:grpSpPr>
          <a:xfrm flipH="1">
            <a:off x="233985" y="68652"/>
            <a:ext cx="659820" cy="324085"/>
            <a:chOff x="754400" y="596000"/>
            <a:chExt cx="781500" cy="383850"/>
          </a:xfrm>
        </p:grpSpPr>
        <p:sp>
          <p:nvSpPr>
            <p:cNvPr id="111" name="Google Shape;111;p5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0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0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60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143" name="Google Shape;143;p6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60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145;p60"/>
          <p:cNvGrpSpPr/>
          <p:nvPr/>
        </p:nvGrpSpPr>
        <p:grpSpPr>
          <a:xfrm>
            <a:off x="0" y="-25"/>
            <a:ext cx="9144000" cy="3810625"/>
            <a:chOff x="0" y="-25"/>
            <a:chExt cx="9144000" cy="3810625"/>
          </a:xfrm>
        </p:grpSpPr>
        <p:sp>
          <p:nvSpPr>
            <p:cNvPr id="146" name="Google Shape;146;p60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0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60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149" name="Google Shape;149;p6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60"/>
          <p:cNvGrpSpPr/>
          <p:nvPr/>
        </p:nvGrpSpPr>
        <p:grpSpPr>
          <a:xfrm>
            <a:off x="493075" y="-666426"/>
            <a:ext cx="7544675" cy="6293105"/>
            <a:chOff x="493075" y="-666426"/>
            <a:chExt cx="7544675" cy="6293105"/>
          </a:xfrm>
        </p:grpSpPr>
        <p:sp>
          <p:nvSpPr>
            <p:cNvPr id="178" name="Google Shape;178;p60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0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61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3" name="Google Shape;183;p61"/>
          <p:cNvGrpSpPr/>
          <p:nvPr/>
        </p:nvGrpSpPr>
        <p:grpSpPr>
          <a:xfrm flipH="1">
            <a:off x="6500" y="-25"/>
            <a:ext cx="9144000" cy="5148225"/>
            <a:chOff x="0" y="-25"/>
            <a:chExt cx="9144000" cy="5148225"/>
          </a:xfrm>
        </p:grpSpPr>
        <p:sp>
          <p:nvSpPr>
            <p:cNvPr id="184" name="Google Shape;184;p61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61"/>
          <p:cNvGrpSpPr/>
          <p:nvPr/>
        </p:nvGrpSpPr>
        <p:grpSpPr>
          <a:xfrm flipH="1">
            <a:off x="-6500" y="-1950"/>
            <a:ext cx="9157000" cy="5154000"/>
            <a:chOff x="0" y="-1950"/>
            <a:chExt cx="9157000" cy="5154000"/>
          </a:xfrm>
        </p:grpSpPr>
        <p:cxnSp>
          <p:nvCxnSpPr>
            <p:cNvPr id="187" name="Google Shape;187;p6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6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6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61"/>
          <p:cNvGrpSpPr/>
          <p:nvPr/>
        </p:nvGrpSpPr>
        <p:grpSpPr>
          <a:xfrm flipH="1">
            <a:off x="529510" y="463852"/>
            <a:ext cx="8161570" cy="4214485"/>
            <a:chOff x="459420" y="463852"/>
            <a:chExt cx="8161570" cy="4214485"/>
          </a:xfrm>
        </p:grpSpPr>
        <p:grpSp>
          <p:nvGrpSpPr>
            <p:cNvPr id="191" name="Google Shape;191;p61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92" name="Google Shape;192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" name="Google Shape;220;p61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221" name="Google Shape;221;p6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6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6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6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6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9" name="Google Shape;249;p61"/>
          <p:cNvSpPr/>
          <p:nvPr/>
        </p:nvSpPr>
        <p:spPr>
          <a:xfrm rot="5400000">
            <a:off x="344850" y="4355284"/>
            <a:ext cx="1590600" cy="15906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2"/>
          <p:cNvSpPr txBox="1">
            <a:spLocks noGrp="1"/>
          </p:cNvSpPr>
          <p:nvPr>
            <p:ph type="subTitle" idx="1"/>
          </p:nvPr>
        </p:nvSpPr>
        <p:spPr>
          <a:xfrm>
            <a:off x="4957182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2"/>
          <p:cNvSpPr txBox="1">
            <a:spLocks noGrp="1"/>
          </p:cNvSpPr>
          <p:nvPr>
            <p:ph type="subTitle" idx="2"/>
          </p:nvPr>
        </p:nvSpPr>
        <p:spPr>
          <a:xfrm>
            <a:off x="1070125" y="1667625"/>
            <a:ext cx="3116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62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255" name="Google Shape;255;p6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6" name="Google Shape;256;p6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7" name="Google Shape;257;p62"/>
          <p:cNvGrpSpPr/>
          <p:nvPr/>
        </p:nvGrpSpPr>
        <p:grpSpPr>
          <a:xfrm>
            <a:off x="88250" y="94625"/>
            <a:ext cx="9850025" cy="4096877"/>
            <a:chOff x="88250" y="94625"/>
            <a:chExt cx="9850025" cy="4096877"/>
          </a:xfrm>
        </p:grpSpPr>
        <p:sp>
          <p:nvSpPr>
            <p:cNvPr id="258" name="Google Shape;258;p62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2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p62"/>
          <p:cNvGrpSpPr/>
          <p:nvPr/>
        </p:nvGrpSpPr>
        <p:grpSpPr>
          <a:xfrm flipH="1">
            <a:off x="0" y="-228625"/>
            <a:ext cx="9220200" cy="5376825"/>
            <a:chOff x="-76200" y="-228625"/>
            <a:chExt cx="9220200" cy="5376825"/>
          </a:xfrm>
        </p:grpSpPr>
        <p:sp>
          <p:nvSpPr>
            <p:cNvPr id="261" name="Google Shape;261;p6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2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62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264" name="Google Shape;264;p6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63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95" name="Google Shape;295;p63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296" name="Google Shape;296;p6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6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8" name="Google Shape;298;p63"/>
          <p:cNvSpPr/>
          <p:nvPr/>
        </p:nvSpPr>
        <p:spPr>
          <a:xfrm rot="5400000">
            <a:off x="-1698750" y="1698750"/>
            <a:ext cx="3810600" cy="4131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63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00" name="Google Shape;300;p6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63"/>
          <p:cNvGrpSpPr/>
          <p:nvPr/>
        </p:nvGrpSpPr>
        <p:grpSpPr>
          <a:xfrm>
            <a:off x="820825" y="-563875"/>
            <a:ext cx="7216925" cy="6190554"/>
            <a:chOff x="820825" y="-563875"/>
            <a:chExt cx="7216925" cy="6190554"/>
          </a:xfrm>
        </p:grpSpPr>
        <p:sp>
          <p:nvSpPr>
            <p:cNvPr id="329" name="Google Shape;329;p63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3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4"/>
          <p:cNvSpPr txBox="1">
            <a:spLocks noGrp="1"/>
          </p:cNvSpPr>
          <p:nvPr>
            <p:ph type="subTitle" idx="1"/>
          </p:nvPr>
        </p:nvSpPr>
        <p:spPr>
          <a:xfrm>
            <a:off x="5734475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4"/>
          <p:cNvSpPr txBox="1">
            <a:spLocks noGrp="1"/>
          </p:cNvSpPr>
          <p:nvPr>
            <p:ph type="subTitle" idx="2"/>
          </p:nvPr>
        </p:nvSpPr>
        <p:spPr>
          <a:xfrm>
            <a:off x="1809500" y="2367525"/>
            <a:ext cx="2460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4"/>
          <p:cNvSpPr txBox="1">
            <a:spLocks noGrp="1"/>
          </p:cNvSpPr>
          <p:nvPr>
            <p:ph type="subTitle" idx="3"/>
          </p:nvPr>
        </p:nvSpPr>
        <p:spPr>
          <a:xfrm>
            <a:off x="1809500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6" name="Google Shape;336;p64"/>
          <p:cNvSpPr txBox="1">
            <a:spLocks noGrp="1"/>
          </p:cNvSpPr>
          <p:nvPr>
            <p:ph type="subTitle" idx="4"/>
          </p:nvPr>
        </p:nvSpPr>
        <p:spPr>
          <a:xfrm>
            <a:off x="5734499" y="1995125"/>
            <a:ext cx="24609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37" name="Google Shape;337;p64"/>
          <p:cNvGrpSpPr/>
          <p:nvPr/>
        </p:nvGrpSpPr>
        <p:grpSpPr>
          <a:xfrm flipH="1">
            <a:off x="0" y="4375"/>
            <a:ext cx="8884925" cy="5154000"/>
            <a:chOff x="272075" y="-1950"/>
            <a:chExt cx="8884925" cy="5154000"/>
          </a:xfrm>
        </p:grpSpPr>
        <p:cxnSp>
          <p:nvCxnSpPr>
            <p:cNvPr id="338" name="Google Shape;338;p6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p6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0" name="Google Shape;340;p64"/>
          <p:cNvGrpSpPr/>
          <p:nvPr/>
        </p:nvGrpSpPr>
        <p:grpSpPr>
          <a:xfrm>
            <a:off x="0" y="-50"/>
            <a:ext cx="9144000" cy="3810650"/>
            <a:chOff x="0" y="-50"/>
            <a:chExt cx="9144000" cy="3810650"/>
          </a:xfrm>
        </p:grpSpPr>
        <p:sp>
          <p:nvSpPr>
            <p:cNvPr id="341" name="Google Shape;341;p64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64"/>
          <p:cNvGrpSpPr/>
          <p:nvPr/>
        </p:nvGrpSpPr>
        <p:grpSpPr>
          <a:xfrm flipH="1">
            <a:off x="8037760" y="4360577"/>
            <a:ext cx="659820" cy="324085"/>
            <a:chOff x="754400" y="596000"/>
            <a:chExt cx="781500" cy="383850"/>
          </a:xfrm>
        </p:grpSpPr>
        <p:sp>
          <p:nvSpPr>
            <p:cNvPr id="344" name="Google Shape;344;p6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9" name="Google Shape;379;p65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80" name="Google Shape;380;p65"/>
          <p:cNvGrpSpPr/>
          <p:nvPr/>
        </p:nvGrpSpPr>
        <p:grpSpPr>
          <a:xfrm rot="10800000" flipH="1">
            <a:off x="0" y="239300"/>
            <a:ext cx="9157000" cy="4636825"/>
            <a:chOff x="0" y="272075"/>
            <a:chExt cx="9157000" cy="4636825"/>
          </a:xfrm>
        </p:grpSpPr>
        <p:cxnSp>
          <p:nvCxnSpPr>
            <p:cNvPr id="381" name="Google Shape;381;p6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6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3" name="Google Shape;383;p65"/>
          <p:cNvSpPr/>
          <p:nvPr/>
        </p:nvSpPr>
        <p:spPr>
          <a:xfrm rot="10800000" flipH="1">
            <a:off x="8760175" y="956698"/>
            <a:ext cx="1178100" cy="11781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65"/>
          <p:cNvGrpSpPr/>
          <p:nvPr/>
        </p:nvGrpSpPr>
        <p:grpSpPr>
          <a:xfrm rot="10800000">
            <a:off x="0" y="-233325"/>
            <a:ext cx="9220200" cy="5376825"/>
            <a:chOff x="-76200" y="-228625"/>
            <a:chExt cx="9220200" cy="5376825"/>
          </a:xfrm>
        </p:grpSpPr>
        <p:sp>
          <p:nvSpPr>
            <p:cNvPr id="385" name="Google Shape;385;p6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65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65"/>
          <p:cNvGrpSpPr/>
          <p:nvPr/>
        </p:nvGrpSpPr>
        <p:grpSpPr>
          <a:xfrm rot="10800000" flipH="1">
            <a:off x="8250195" y="4441951"/>
            <a:ext cx="659820" cy="324085"/>
            <a:chOff x="754400" y="596000"/>
            <a:chExt cx="781500" cy="383850"/>
          </a:xfrm>
        </p:grpSpPr>
        <p:sp>
          <p:nvSpPr>
            <p:cNvPr id="388" name="Google Shape;388;p6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6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6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66"/>
          <p:cNvSpPr txBox="1">
            <a:spLocks noGrp="1"/>
          </p:cNvSpPr>
          <p:nvPr>
            <p:ph type="subTitle" idx="1"/>
          </p:nvPr>
        </p:nvSpPr>
        <p:spPr>
          <a:xfrm>
            <a:off x="1515449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66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6"/>
          <p:cNvSpPr txBox="1">
            <a:spLocks noGrp="1"/>
          </p:cNvSpPr>
          <p:nvPr>
            <p:ph type="subTitle" idx="3"/>
          </p:nvPr>
        </p:nvSpPr>
        <p:spPr>
          <a:xfrm>
            <a:off x="1515449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66"/>
          <p:cNvSpPr txBox="1">
            <a:spLocks noGrp="1"/>
          </p:cNvSpPr>
          <p:nvPr>
            <p:ph type="subTitle" idx="4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6"/>
          <p:cNvSpPr txBox="1">
            <a:spLocks noGrp="1"/>
          </p:cNvSpPr>
          <p:nvPr>
            <p:ph type="subTitle" idx="5"/>
          </p:nvPr>
        </p:nvSpPr>
        <p:spPr>
          <a:xfrm>
            <a:off x="1515449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6"/>
          </p:nvPr>
        </p:nvSpPr>
        <p:spPr>
          <a:xfrm>
            <a:off x="1515449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26" name="Google Shape;426;p66"/>
          <p:cNvGrpSpPr/>
          <p:nvPr/>
        </p:nvGrpSpPr>
        <p:grpSpPr>
          <a:xfrm>
            <a:off x="0" y="272075"/>
            <a:ext cx="9157000" cy="4636825"/>
            <a:chOff x="0" y="272075"/>
            <a:chExt cx="9157000" cy="4636825"/>
          </a:xfrm>
        </p:grpSpPr>
        <p:cxnSp>
          <p:nvCxnSpPr>
            <p:cNvPr id="427" name="Google Shape;427;p6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8" name="Google Shape;428;p6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9" name="Google Shape;429;p66"/>
          <p:cNvSpPr/>
          <p:nvPr/>
        </p:nvSpPr>
        <p:spPr>
          <a:xfrm>
            <a:off x="88250" y="94625"/>
            <a:ext cx="350400" cy="35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66"/>
          <p:cNvGrpSpPr/>
          <p:nvPr/>
        </p:nvGrpSpPr>
        <p:grpSpPr>
          <a:xfrm flipH="1">
            <a:off x="0" y="-228625"/>
            <a:ext cx="9220200" cy="5376725"/>
            <a:chOff x="-76200" y="-228625"/>
            <a:chExt cx="9220200" cy="5376725"/>
          </a:xfrm>
        </p:grpSpPr>
        <p:sp>
          <p:nvSpPr>
            <p:cNvPr id="431" name="Google Shape;431;p6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66"/>
          <p:cNvGrpSpPr/>
          <p:nvPr/>
        </p:nvGrpSpPr>
        <p:grpSpPr>
          <a:xfrm>
            <a:off x="8250195" y="68652"/>
            <a:ext cx="659820" cy="324085"/>
            <a:chOff x="754400" y="596000"/>
            <a:chExt cx="781500" cy="383850"/>
          </a:xfrm>
        </p:grpSpPr>
        <p:sp>
          <p:nvSpPr>
            <p:cNvPr id="434" name="Google Shape;434;p6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4" r:id="rId12"/>
    <p:sldLayoutId id="2147483666" r:id="rId13"/>
    <p:sldLayoutId id="2147483668" r:id="rId14"/>
    <p:sldLayoutId id="2147483669" r:id="rId15"/>
    <p:sldLayoutId id="2147483670" r:id="rId16"/>
    <p:sldLayoutId id="2147483674" r:id="rId17"/>
    <p:sldLayoutId id="2147483675" r:id="rId18"/>
    <p:sldLayoutId id="2147483676" r:id="rId1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"/>
          <p:cNvSpPr txBox="1">
            <a:spLocks noGrp="1"/>
          </p:cNvSpPr>
          <p:nvPr>
            <p:ph type="ctrTitle"/>
          </p:nvPr>
        </p:nvSpPr>
        <p:spPr>
          <a:xfrm>
            <a:off x="713713" y="1196283"/>
            <a:ext cx="7717500" cy="225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Journey to your best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" sz="3500" dirty="0" smtClean="0">
                <a:solidFill>
                  <a:schemeClr val="dk2"/>
                </a:solidFill>
              </a:rPr>
              <a:t>Dao Vo</a:t>
            </a:r>
            <a:endParaRPr sz="3500" dirty="0">
              <a:solidFill>
                <a:schemeClr val="dk2"/>
              </a:solidFill>
            </a:endParaRPr>
          </a:p>
        </p:txBody>
      </p:sp>
      <p:sp>
        <p:nvSpPr>
          <p:cNvPr id="1427" name="Google Shape;1427;p1"/>
          <p:cNvSpPr txBox="1">
            <a:spLocks noGrp="1"/>
          </p:cNvSpPr>
          <p:nvPr>
            <p:ph type="subTitle" idx="1"/>
          </p:nvPr>
        </p:nvSpPr>
        <p:spPr>
          <a:xfrm>
            <a:off x="616897" y="3713344"/>
            <a:ext cx="7718063" cy="59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</a:pPr>
            <a:r>
              <a:rPr lang="en-US" dirty="0" smtClean="0">
                <a:solidFill>
                  <a:srgbClr val="0B104B"/>
                </a:solidFill>
              </a:rPr>
              <a:t>Participant : Nguyen </a:t>
            </a:r>
            <a:r>
              <a:rPr lang="en-US" dirty="0" smtClean="0">
                <a:solidFill>
                  <a:srgbClr val="0B104B"/>
                </a:solidFill>
              </a:rPr>
              <a:t>Van Hung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60350" cy="35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6 steps to implement </a:t>
            </a:r>
            <a:r>
              <a:rPr lang="en-US" sz="2400" dirty="0" err="1"/>
              <a:t>topdown</a:t>
            </a:r>
            <a:r>
              <a:rPr lang="en-US" sz="2400" dirty="0"/>
              <a:t> approach</a:t>
            </a:r>
            <a:endParaRPr sz="2400" dirty="0"/>
          </a:p>
        </p:txBody>
      </p:sp>
      <p:sp>
        <p:nvSpPr>
          <p:cNvPr id="1687" name="Google Shape;1687;p11"/>
          <p:cNvSpPr txBox="1">
            <a:spLocks noGrp="1"/>
          </p:cNvSpPr>
          <p:nvPr>
            <p:ph type="subTitle" idx="1"/>
          </p:nvPr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Ask the question: "What is our main goal?"</a:t>
            </a:r>
            <a:endParaRPr dirty="0"/>
          </a:p>
        </p:txBody>
      </p:sp>
      <p:sp>
        <p:nvSpPr>
          <p:cNvPr id="1688" name="Google Shape;1688;p11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Divide the overall goal into smaller components</a:t>
            </a:r>
            <a:endParaRPr dirty="0"/>
          </a:p>
        </p:txBody>
      </p:sp>
      <p:sp>
        <p:nvSpPr>
          <p:cNvPr id="1689" name="Google Shape;1689;p11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Take each specific step according to the plan</a:t>
            </a:r>
            <a:endParaRPr dirty="0"/>
          </a:p>
        </p:txBody>
      </p:sp>
      <p:sp>
        <p:nvSpPr>
          <p:cNvPr id="1690" name="Google Shape;1690;p11"/>
          <p:cNvSpPr txBox="1">
            <a:spLocks noGrp="1"/>
          </p:cNvSpPr>
          <p:nvPr>
            <p:ph type="subTitle" idx="4"/>
          </p:nvPr>
        </p:nvSpPr>
        <p:spPr>
          <a:xfrm>
            <a:off x="3579000" y="3440450"/>
            <a:ext cx="226935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Monitor progress, monitor and control work. Evaluate whether each step achieves the set goal and adjust if necessary</a:t>
            </a:r>
            <a:endParaRPr dirty="0"/>
          </a:p>
        </p:txBody>
      </p:sp>
      <p:sp>
        <p:nvSpPr>
          <p:cNvPr id="1691" name="Google Shape;1691;p11"/>
          <p:cNvSpPr txBox="1">
            <a:spLocks noGrp="1"/>
          </p:cNvSpPr>
          <p:nvPr>
            <p:ph type="subTitle" idx="5"/>
          </p:nvPr>
        </p:nvSpPr>
        <p:spPr>
          <a:xfrm>
            <a:off x="6437996" y="1710161"/>
            <a:ext cx="2540903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Identify specific steps to achieve each small component. Schedule time, resources, and set detailed action steps</a:t>
            </a:r>
            <a:endParaRPr dirty="0"/>
          </a:p>
        </p:txBody>
      </p:sp>
      <p:sp>
        <p:nvSpPr>
          <p:cNvPr id="1692" name="Google Shape;1692;p11"/>
          <p:cNvSpPr txBox="1">
            <a:spLocks noGrp="1"/>
          </p:cNvSpPr>
          <p:nvPr>
            <p:ph type="subTitle" idx="6"/>
          </p:nvPr>
        </p:nvSpPr>
        <p:spPr>
          <a:xfrm>
            <a:off x="6437997" y="3440450"/>
            <a:ext cx="2471052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Optimize resource usage and deal with any problems that appear. Adjust the plan as necessary based on experience and learning from implementation</a:t>
            </a:r>
            <a:endParaRPr dirty="0"/>
          </a:p>
        </p:txBody>
      </p:sp>
      <p:sp>
        <p:nvSpPr>
          <p:cNvPr id="1693" name="Google Shape;1693;p11"/>
          <p:cNvSpPr txBox="1">
            <a:spLocks noGrp="1"/>
          </p:cNvSpPr>
          <p:nvPr>
            <p:ph type="subTitle" idx="7"/>
          </p:nvPr>
        </p:nvSpPr>
        <p:spPr>
          <a:xfrm>
            <a:off x="723904" y="1336263"/>
            <a:ext cx="2470145" cy="37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Determine Overall Goals</a:t>
            </a:r>
            <a:endParaRPr sz="1400" dirty="0"/>
          </a:p>
        </p:txBody>
      </p:sp>
      <p:sp>
        <p:nvSpPr>
          <p:cNvPr id="1694" name="Google Shape;1694;p11"/>
          <p:cNvSpPr txBox="1">
            <a:spLocks noGrp="1"/>
          </p:cNvSpPr>
          <p:nvPr>
            <p:ph type="subTitle" idx="8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Target Decay</a:t>
            </a:r>
            <a:endParaRPr lang="en-US" sz="1400" dirty="0"/>
          </a:p>
        </p:txBody>
      </p:sp>
      <p:sp>
        <p:nvSpPr>
          <p:cNvPr id="1695" name="Google Shape;1695;p11"/>
          <p:cNvSpPr txBox="1">
            <a:spLocks noGrp="1"/>
          </p:cNvSpPr>
          <p:nvPr>
            <p:ph type="subTitle" idx="9"/>
          </p:nvPr>
        </p:nvSpPr>
        <p:spPr>
          <a:xfrm>
            <a:off x="6441894" y="1336263"/>
            <a:ext cx="216870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Make a Specific Plan</a:t>
            </a:r>
            <a:endParaRPr sz="1400" dirty="0"/>
          </a:p>
        </p:txBody>
      </p:sp>
      <p:sp>
        <p:nvSpPr>
          <p:cNvPr id="1696" name="Google Shape;1696;p11"/>
          <p:cNvSpPr txBox="1">
            <a:spLocks noGrp="1"/>
          </p:cNvSpPr>
          <p:nvPr>
            <p:ph type="subTitle" idx="13"/>
          </p:nvPr>
        </p:nvSpPr>
        <p:spPr>
          <a:xfrm>
            <a:off x="72390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Perform the work</a:t>
            </a:r>
            <a:endParaRPr sz="1400" dirty="0"/>
          </a:p>
        </p:txBody>
      </p:sp>
      <p:sp>
        <p:nvSpPr>
          <p:cNvPr id="1697" name="Google Shape;1697;p11"/>
          <p:cNvSpPr txBox="1">
            <a:spLocks noGrp="1"/>
          </p:cNvSpPr>
          <p:nvPr>
            <p:ph type="subTitle" idx="14"/>
          </p:nvPr>
        </p:nvSpPr>
        <p:spPr>
          <a:xfrm>
            <a:off x="3582902" y="3063350"/>
            <a:ext cx="2487698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Control and Evaluation</a:t>
            </a:r>
            <a:endParaRPr sz="1400" dirty="0"/>
          </a:p>
        </p:txBody>
      </p:sp>
      <p:sp>
        <p:nvSpPr>
          <p:cNvPr id="1698" name="Google Shape;1698;p11"/>
          <p:cNvSpPr txBox="1">
            <a:spLocks noGrp="1"/>
          </p:cNvSpPr>
          <p:nvPr>
            <p:ph type="subTitle" idx="15"/>
          </p:nvPr>
        </p:nvSpPr>
        <p:spPr>
          <a:xfrm>
            <a:off x="6441894" y="3063350"/>
            <a:ext cx="246715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/>
              <a:t>Optimization and Tuning</a:t>
            </a:r>
            <a:endParaRPr sz="1400" dirty="0"/>
          </a:p>
        </p:txBody>
      </p:sp>
      <p:cxnSp>
        <p:nvCxnSpPr>
          <p:cNvPr id="1699" name="Google Shape;1699;p11"/>
          <p:cNvCxnSpPr/>
          <p:nvPr/>
        </p:nvCxnSpPr>
        <p:spPr>
          <a:xfrm rot="10800000">
            <a:off x="70717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0" name="Google Shape;1700;p11"/>
          <p:cNvCxnSpPr/>
          <p:nvPr/>
        </p:nvCxnSpPr>
        <p:spPr>
          <a:xfrm rot="10800000">
            <a:off x="70717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1" name="Google Shape;1701;p11"/>
          <p:cNvCxnSpPr/>
          <p:nvPr/>
        </p:nvCxnSpPr>
        <p:spPr>
          <a:xfrm rot="10800000">
            <a:off x="3556150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2" name="Google Shape;1702;p11"/>
          <p:cNvCxnSpPr/>
          <p:nvPr/>
        </p:nvCxnSpPr>
        <p:spPr>
          <a:xfrm rot="10800000">
            <a:off x="3556150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3" name="Google Shape;1703;p11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4" name="Google Shape;1704;p11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13"/>
          <p:cNvSpPr txBox="1">
            <a:spLocks noGrp="1"/>
          </p:cNvSpPr>
          <p:nvPr>
            <p:ph type="title"/>
          </p:nvPr>
        </p:nvSpPr>
        <p:spPr>
          <a:xfrm flipH="1">
            <a:off x="964400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Learning how to learn and learn fast</a:t>
            </a:r>
            <a:endParaRPr lang="en-US" dirty="0"/>
          </a:p>
        </p:txBody>
      </p:sp>
      <p:sp>
        <p:nvSpPr>
          <p:cNvPr id="1715" name="Google Shape;1715;p13"/>
          <p:cNvSpPr txBox="1">
            <a:spLocks noGrp="1"/>
          </p:cNvSpPr>
          <p:nvPr>
            <p:ph type="title" idx="2"/>
          </p:nvPr>
        </p:nvSpPr>
        <p:spPr>
          <a:xfrm flipH="1">
            <a:off x="6493525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716" name="Google Shape;1716;p13"/>
          <p:cNvCxnSpPr/>
          <p:nvPr/>
        </p:nvCxnSpPr>
        <p:spPr>
          <a:xfrm rot="10800000">
            <a:off x="6493525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799" y="596682"/>
            <a:ext cx="77601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r>
              <a:rPr lang="en-US" sz="50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50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1" y="1381512"/>
            <a:ext cx="8210232" cy="34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learning?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397001"/>
            <a:ext cx="3273275" cy="95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 smtClean="0"/>
              <a:t>“An </a:t>
            </a:r>
            <a:r>
              <a:rPr lang="en-US" sz="1400" dirty="0"/>
              <a:t>uneducated person is a person without knowledge, an uneducated person is a stupid </a:t>
            </a:r>
            <a:r>
              <a:rPr lang="en-US" sz="1400" dirty="0" smtClean="0"/>
              <a:t>person”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100" i="1" dirty="0"/>
              <a:t>-Chinese self-cultivation </a:t>
            </a:r>
            <a:r>
              <a:rPr lang="en-US" sz="1100" i="1" dirty="0" smtClean="0"/>
              <a:t>book-</a:t>
            </a:r>
          </a:p>
          <a:p>
            <a:pPr marL="0" lvl="0" indent="0"/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1"/>
            <a:ext cx="5387525" cy="9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Purpose</a:t>
            </a:r>
            <a:r>
              <a:rPr lang="en-US" sz="1400" dirty="0" smtClean="0"/>
              <a:t>:</a:t>
            </a:r>
          </a:p>
          <a:p>
            <a:pPr marL="0" indent="0"/>
            <a:r>
              <a:rPr lang="en-US" sz="1400" dirty="0" smtClean="0"/>
              <a:t> - Improve </a:t>
            </a:r>
            <a:r>
              <a:rPr lang="en-US" sz="1400" dirty="0"/>
              <a:t>knowledge, learn to develop yourself, to make life better, to leave value for </a:t>
            </a:r>
            <a:r>
              <a:rPr lang="en-US" sz="1400" dirty="0" smtClean="0"/>
              <a:t>life</a:t>
            </a:r>
          </a:p>
          <a:p>
            <a:pPr marL="0" indent="0"/>
            <a:r>
              <a:rPr lang="en-US" sz="1400" dirty="0"/>
              <a:t>- Learn to fulfill your duty to society, learn to help people</a:t>
            </a:r>
            <a:endParaRPr sz="1400" dirty="0"/>
          </a:p>
        </p:txBody>
      </p:sp>
      <p:sp>
        <p:nvSpPr>
          <p:cNvPr id="7" name="Google Shape;1960;p25"/>
          <p:cNvSpPr/>
          <p:nvPr/>
        </p:nvSpPr>
        <p:spPr>
          <a:xfrm>
            <a:off x="712788" y="353926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68;p25"/>
          <p:cNvSpPr/>
          <p:nvPr/>
        </p:nvSpPr>
        <p:spPr>
          <a:xfrm>
            <a:off x="849762" y="364530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n-US" sz="1100" i="1" dirty="0"/>
          </a:p>
          <a:p>
            <a:pPr marL="0" lvl="0" indent="0"/>
            <a:r>
              <a:rPr lang="en-US" sz="1400" dirty="0"/>
              <a:t>Learning is the process of acquiring new understanding, knowledge, </a:t>
            </a:r>
            <a:r>
              <a:rPr lang="en-US" sz="1400" dirty="0" err="1"/>
              <a:t>behaviour</a:t>
            </a:r>
            <a:r>
              <a:rPr lang="en-US" sz="1400" dirty="0"/>
              <a:t>, skills, values, attitudes and interests</a:t>
            </a:r>
            <a:r>
              <a:rPr lang="en-US" sz="1400" dirty="0" smtClean="0"/>
              <a:t>.</a:t>
            </a:r>
          </a:p>
          <a:p>
            <a:pPr marL="0" lvl="0" indent="0"/>
            <a:endParaRPr lang="en-US" sz="1400" dirty="0" smtClean="0"/>
          </a:p>
          <a:p>
            <a:pPr marL="0" lvl="0" indent="0"/>
            <a:r>
              <a:rPr lang="en-US" sz="1400" dirty="0"/>
              <a:t>The human learning process starts from birth to death and learning has no </a:t>
            </a:r>
            <a:r>
              <a:rPr lang="en-US" sz="1400" dirty="0" smtClean="0"/>
              <a:t>limits</a:t>
            </a:r>
          </a:p>
          <a:p>
            <a:pPr marL="0" lvl="0" indent="0"/>
            <a:endParaRPr lang="en-US" sz="1400" i="1" dirty="0"/>
          </a:p>
          <a:p>
            <a:pPr marL="0" lvl="0" indent="0"/>
            <a:endParaRPr sz="1400" i="1" dirty="0"/>
          </a:p>
        </p:txBody>
      </p:sp>
    </p:spTree>
    <p:extLst>
      <p:ext uri="{BB962C8B-B14F-4D97-AF65-F5344CB8AC3E}">
        <p14:creationId xmlns:p14="http://schemas.microsoft.com/office/powerpoint/2010/main" val="284022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do you have to study?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5150725" y="1276163"/>
            <a:ext cx="3376055" cy="10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Learning helps us become better </a:t>
            </a:r>
            <a:r>
              <a:rPr lang="en-US" sz="1400" dirty="0" err="1" smtClean="0"/>
              <a:t>people.There</a:t>
            </a:r>
            <a:r>
              <a:rPr lang="en-US" sz="1400" dirty="0" smtClean="0"/>
              <a:t> </a:t>
            </a:r>
            <a:r>
              <a:rPr lang="en-US" sz="1400" dirty="0"/>
              <a:t>is no best, only better, always improve to make yourself better every day</a:t>
            </a:r>
            <a:endParaRPr lang="en-US" sz="1100" i="1" dirty="0"/>
          </a:p>
        </p:txBody>
      </p:sp>
      <p:sp>
        <p:nvSpPr>
          <p:cNvPr id="6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1496862" y="3378720"/>
            <a:ext cx="5841198" cy="105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dirty="0"/>
              <a:t>Studying is not something you have to do, but if you don't study you will become stupid. Study to better understand the world around </a:t>
            </a:r>
            <a:r>
              <a:rPr lang="en-US" sz="1400" dirty="0" smtClean="0"/>
              <a:t>you . Anyone </a:t>
            </a:r>
            <a:r>
              <a:rPr lang="en-US" sz="1400" dirty="0"/>
              <a:t>at any age must be eager to learn. Once they lose the spirit of learning, they are as good as dead</a:t>
            </a:r>
            <a:endParaRPr sz="1400" dirty="0"/>
          </a:p>
        </p:txBody>
      </p:sp>
      <p:sp>
        <p:nvSpPr>
          <p:cNvPr id="9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865188" y="1276163"/>
            <a:ext cx="4229099" cy="204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It not only helps people develop knowledge and skills but also expands vision, creates opportunities, improves quality of life and contributes to society.</a:t>
            </a:r>
            <a:endParaRPr sz="1400" dirty="0"/>
          </a:p>
        </p:txBody>
      </p:sp>
      <p:sp>
        <p:nvSpPr>
          <p:cNvPr id="10" name="Google Shape;1954;p25"/>
          <p:cNvSpPr/>
          <p:nvPr/>
        </p:nvSpPr>
        <p:spPr>
          <a:xfrm>
            <a:off x="658215" y="3582476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73;p25"/>
          <p:cNvSpPr/>
          <p:nvPr/>
        </p:nvSpPr>
        <p:spPr>
          <a:xfrm>
            <a:off x="759815" y="3718927"/>
            <a:ext cx="408537" cy="373596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2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1" name="Google Shape;1801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896" r="11888"/>
          <a:stretch/>
        </p:blipFill>
        <p:spPr>
          <a:xfrm flipH="1">
            <a:off x="4499700" y="533875"/>
            <a:ext cx="4657200" cy="4075800"/>
          </a:xfrm>
          <a:prstGeom prst="flowChartDelay">
            <a:avLst/>
          </a:prstGeom>
          <a:noFill/>
          <a:ln>
            <a:noFill/>
          </a:ln>
        </p:spPr>
      </p:pic>
      <p:sp>
        <p:nvSpPr>
          <p:cNvPr id="1802" name="Google Shape;1802;p16"/>
          <p:cNvSpPr txBox="1">
            <a:spLocks noGrp="1"/>
          </p:cNvSpPr>
          <p:nvPr>
            <p:ph type="title"/>
          </p:nvPr>
        </p:nvSpPr>
        <p:spPr>
          <a:xfrm>
            <a:off x="720000" y="901700"/>
            <a:ext cx="4542605" cy="5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Who has to learn?</a:t>
            </a:r>
            <a:endParaRPr dirty="0"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1"/>
          </p:nvPr>
        </p:nvSpPr>
        <p:spPr>
          <a:xfrm>
            <a:off x="712788" y="2065978"/>
            <a:ext cx="35196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Everyone must </a:t>
            </a:r>
            <a:r>
              <a:rPr lang="en-US" dirty="0" smtClean="0"/>
              <a:t>study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/>
              <a:t>It doesn't matter whether you're rich or poor or </a:t>
            </a:r>
            <a:r>
              <a:rPr lang="en-US" dirty="0" smtClean="0"/>
              <a:t>status</a:t>
            </a:r>
          </a:p>
          <a:p>
            <a:pPr marL="0" lvl="0" indent="0"/>
            <a:endParaRPr dirty="0"/>
          </a:p>
        </p:txBody>
      </p:sp>
      <p:sp>
        <p:nvSpPr>
          <p:cNvPr id="1804" name="Google Shape;1804;p16"/>
          <p:cNvSpPr/>
          <p:nvPr/>
        </p:nvSpPr>
        <p:spPr>
          <a:xfrm rot="-5400000" flipH="1">
            <a:off x="8062750" y="681150"/>
            <a:ext cx="1775400" cy="413100"/>
          </a:xfrm>
          <a:prstGeom prst="round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5" name="Google Shape;1805;p16"/>
          <p:cNvGrpSpPr/>
          <p:nvPr/>
        </p:nvGrpSpPr>
        <p:grpSpPr>
          <a:xfrm>
            <a:off x="4959670" y="4004402"/>
            <a:ext cx="659820" cy="324085"/>
            <a:chOff x="754400" y="596000"/>
            <a:chExt cx="781500" cy="383850"/>
          </a:xfrm>
        </p:grpSpPr>
        <p:sp>
          <p:nvSpPr>
            <p:cNvPr id="1806" name="Google Shape;1806;p1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Where to study and when to study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983140" y="1355360"/>
            <a:ext cx="7246460" cy="193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Study wherever and whenever we need. A person who is eager to learn must know how to create a desire to learn when looking at things around </a:t>
            </a:r>
            <a:r>
              <a:rPr lang="en-US" sz="1400" dirty="0" smtClean="0"/>
              <a:t>them</a:t>
            </a:r>
            <a:r>
              <a:rPr lang="en-US" sz="1400" dirty="0"/>
              <a:t>. Only then can learning be enhanced and the true nature of learning</a:t>
            </a:r>
            <a:r>
              <a:rPr lang="en-US" sz="1400" dirty="0" smtClean="0"/>
              <a:t>.</a:t>
            </a:r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marL="139700" lvl="0" indent="0">
              <a:buClr>
                <a:schemeClr val="dk2"/>
              </a:buClr>
              <a:buSzPts val="1400"/>
              <a:buNone/>
            </a:pPr>
            <a:endParaRPr lang="en-US" sz="1400" dirty="0" smtClean="0"/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Not only do we learn things we don't yet have, sometimes things we have already learned may be mistakes and have to be learned again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3928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How to learn fast</a:t>
            </a:r>
            <a:endParaRPr dirty="0"/>
          </a:p>
        </p:txBody>
      </p:sp>
      <p:sp>
        <p:nvSpPr>
          <p:cNvPr id="1592" name="Google Shape;1592;p9"/>
          <p:cNvSpPr txBox="1">
            <a:spLocks noGrp="1"/>
          </p:cNvSpPr>
          <p:nvPr>
            <p:ph type="subTitle" idx="1"/>
          </p:nvPr>
        </p:nvSpPr>
        <p:spPr>
          <a:xfrm>
            <a:off x="803025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Define clear and detailed performance goals</a:t>
            </a:r>
            <a:endParaRPr dirty="0"/>
          </a:p>
        </p:txBody>
      </p:sp>
      <p:sp>
        <p:nvSpPr>
          <p:cNvPr id="1593" name="Google Shape;1593;p9"/>
          <p:cNvSpPr txBox="1">
            <a:spLocks noGrp="1"/>
          </p:cNvSpPr>
          <p:nvPr>
            <p:ph type="subTitle" idx="2"/>
          </p:nvPr>
        </p:nvSpPr>
        <p:spPr>
          <a:xfrm>
            <a:off x="3426022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 optimal methods for learning that can be flexibly used in different ways</a:t>
            </a:r>
            <a:endParaRPr dirty="0"/>
          </a:p>
        </p:txBody>
      </p:sp>
      <p:sp>
        <p:nvSpPr>
          <p:cNvPr id="1594" name="Google Shape;1594;p9"/>
          <p:cNvSpPr txBox="1">
            <a:spLocks noGrp="1"/>
          </p:cNvSpPr>
          <p:nvPr>
            <p:ph type="subTitle" idx="3"/>
          </p:nvPr>
        </p:nvSpPr>
        <p:spPr>
          <a:xfrm>
            <a:off x="6049026" y="2579825"/>
            <a:ext cx="23055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Even if the goal is accurate and the method is great, if you don't practice, the result will be zero</a:t>
            </a:r>
            <a:endParaRPr dirty="0"/>
          </a:p>
        </p:txBody>
      </p:sp>
      <p:sp>
        <p:nvSpPr>
          <p:cNvPr id="1595" name="Google Shape;1595;p9"/>
          <p:cNvSpPr txBox="1">
            <a:spLocks noGrp="1"/>
          </p:cNvSpPr>
          <p:nvPr>
            <p:ph type="subTitle" idx="4"/>
          </p:nvPr>
        </p:nvSpPr>
        <p:spPr>
          <a:xfrm>
            <a:off x="803025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596" name="Google Shape;1596;p9"/>
          <p:cNvSpPr txBox="1">
            <a:spLocks noGrp="1"/>
          </p:cNvSpPr>
          <p:nvPr>
            <p:ph type="subTitle" idx="5"/>
          </p:nvPr>
        </p:nvSpPr>
        <p:spPr>
          <a:xfrm>
            <a:off x="3426031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1597" name="Google Shape;1597;p9"/>
          <p:cNvSpPr txBox="1">
            <a:spLocks noGrp="1"/>
          </p:cNvSpPr>
          <p:nvPr>
            <p:ph type="subTitle" idx="6"/>
          </p:nvPr>
        </p:nvSpPr>
        <p:spPr>
          <a:xfrm>
            <a:off x="6049037" y="2190950"/>
            <a:ext cx="23055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Practice</a:t>
            </a:r>
            <a:endParaRPr dirty="0"/>
          </a:p>
        </p:txBody>
      </p:sp>
      <p:cxnSp>
        <p:nvCxnSpPr>
          <p:cNvPr id="1598" name="Google Shape;1598;p9"/>
          <p:cNvCxnSpPr/>
          <p:nvPr/>
        </p:nvCxnSpPr>
        <p:spPr>
          <a:xfrm rot="10800000">
            <a:off x="71890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9" name="Google Shape;1599;p9"/>
          <p:cNvSpPr/>
          <p:nvPr/>
        </p:nvSpPr>
        <p:spPr>
          <a:xfrm>
            <a:off x="71322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0" name="Google Shape;1600;p9"/>
          <p:cNvCxnSpPr/>
          <p:nvPr/>
        </p:nvCxnSpPr>
        <p:spPr>
          <a:xfrm rot="10800000">
            <a:off x="3342325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1" name="Google Shape;1601;p9"/>
          <p:cNvSpPr/>
          <p:nvPr/>
        </p:nvSpPr>
        <p:spPr>
          <a:xfrm>
            <a:off x="3336650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2" name="Google Shape;1602;p9"/>
          <p:cNvCxnSpPr/>
          <p:nvPr/>
        </p:nvCxnSpPr>
        <p:spPr>
          <a:xfrm rot="10800000">
            <a:off x="5965750" y="22210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3" name="Google Shape;1603;p9"/>
          <p:cNvSpPr/>
          <p:nvPr/>
        </p:nvSpPr>
        <p:spPr>
          <a:xfrm>
            <a:off x="5960075" y="1407200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9" name="Google Shape;1609;p9"/>
          <p:cNvGrpSpPr/>
          <p:nvPr/>
        </p:nvGrpSpPr>
        <p:grpSpPr>
          <a:xfrm>
            <a:off x="870776" y="1564756"/>
            <a:ext cx="331993" cy="331993"/>
            <a:chOff x="870939" y="2439293"/>
            <a:chExt cx="331993" cy="331993"/>
          </a:xfrm>
        </p:grpSpPr>
        <p:sp>
          <p:nvSpPr>
            <p:cNvPr id="1610" name="Google Shape;1610;p9"/>
            <p:cNvSpPr/>
            <p:nvPr/>
          </p:nvSpPr>
          <p:spPr>
            <a:xfrm>
              <a:off x="870939" y="2439293"/>
              <a:ext cx="331993" cy="331993"/>
            </a:xfrm>
            <a:custGeom>
              <a:avLst/>
              <a:gdLst/>
              <a:ahLst/>
              <a:cxnLst/>
              <a:rect l="l" t="t" r="r" b="b"/>
              <a:pathLst>
                <a:path w="10431" h="10431" extrusionOk="0">
                  <a:moveTo>
                    <a:pt x="9490" y="298"/>
                  </a:moveTo>
                  <a:cubicBezTo>
                    <a:pt x="9835" y="298"/>
                    <a:pt x="10121" y="584"/>
                    <a:pt x="10121" y="917"/>
                  </a:cubicBezTo>
                  <a:lnTo>
                    <a:pt x="10121" y="9513"/>
                  </a:lnTo>
                  <a:cubicBezTo>
                    <a:pt x="10121" y="9847"/>
                    <a:pt x="9835" y="10132"/>
                    <a:pt x="9490" y="10132"/>
                  </a:cubicBezTo>
                  <a:lnTo>
                    <a:pt x="7037" y="10132"/>
                  </a:lnTo>
                  <a:lnTo>
                    <a:pt x="7037" y="9156"/>
                  </a:lnTo>
                  <a:cubicBezTo>
                    <a:pt x="7037" y="9055"/>
                    <a:pt x="6960" y="9004"/>
                    <a:pt x="6883" y="9004"/>
                  </a:cubicBezTo>
                  <a:cubicBezTo>
                    <a:pt x="6805" y="9004"/>
                    <a:pt x="6728" y="9055"/>
                    <a:pt x="6728" y="9156"/>
                  </a:cubicBezTo>
                  <a:lnTo>
                    <a:pt x="6728" y="10132"/>
                  </a:lnTo>
                  <a:lnTo>
                    <a:pt x="3644" y="10132"/>
                  </a:lnTo>
                  <a:lnTo>
                    <a:pt x="3644" y="298"/>
                  </a:lnTo>
                  <a:lnTo>
                    <a:pt x="6728" y="298"/>
                  </a:lnTo>
                  <a:lnTo>
                    <a:pt x="6728" y="8347"/>
                  </a:lnTo>
                  <a:cubicBezTo>
                    <a:pt x="6728" y="8442"/>
                    <a:pt x="6805" y="8489"/>
                    <a:pt x="6883" y="8489"/>
                  </a:cubicBezTo>
                  <a:cubicBezTo>
                    <a:pt x="6960" y="8489"/>
                    <a:pt x="7037" y="8442"/>
                    <a:pt x="7037" y="8347"/>
                  </a:cubicBezTo>
                  <a:lnTo>
                    <a:pt x="7037" y="298"/>
                  </a:lnTo>
                  <a:close/>
                  <a:moveTo>
                    <a:pt x="918" y="0"/>
                  </a:moveTo>
                  <a:cubicBezTo>
                    <a:pt x="417" y="0"/>
                    <a:pt x="1" y="417"/>
                    <a:pt x="1" y="917"/>
                  </a:cubicBezTo>
                  <a:lnTo>
                    <a:pt x="1" y="2096"/>
                  </a:lnTo>
                  <a:cubicBezTo>
                    <a:pt x="1" y="2191"/>
                    <a:pt x="78" y="2239"/>
                    <a:pt x="156" y="2239"/>
                  </a:cubicBezTo>
                  <a:cubicBezTo>
                    <a:pt x="233" y="2239"/>
                    <a:pt x="310" y="2191"/>
                    <a:pt x="310" y="2096"/>
                  </a:cubicBezTo>
                  <a:lnTo>
                    <a:pt x="310" y="917"/>
                  </a:lnTo>
                  <a:cubicBezTo>
                    <a:pt x="310" y="584"/>
                    <a:pt x="596" y="298"/>
                    <a:pt x="941" y="298"/>
                  </a:cubicBezTo>
                  <a:lnTo>
                    <a:pt x="3394" y="298"/>
                  </a:lnTo>
                  <a:lnTo>
                    <a:pt x="3394" y="10132"/>
                  </a:lnTo>
                  <a:lnTo>
                    <a:pt x="941" y="10132"/>
                  </a:lnTo>
                  <a:cubicBezTo>
                    <a:pt x="596" y="10132"/>
                    <a:pt x="310" y="9847"/>
                    <a:pt x="310" y="9513"/>
                  </a:cubicBezTo>
                  <a:lnTo>
                    <a:pt x="310" y="2965"/>
                  </a:lnTo>
                  <a:cubicBezTo>
                    <a:pt x="310" y="2864"/>
                    <a:pt x="233" y="2813"/>
                    <a:pt x="156" y="2813"/>
                  </a:cubicBezTo>
                  <a:cubicBezTo>
                    <a:pt x="78" y="2813"/>
                    <a:pt x="1" y="2864"/>
                    <a:pt x="1" y="2965"/>
                  </a:cubicBezTo>
                  <a:lnTo>
                    <a:pt x="1" y="9513"/>
                  </a:lnTo>
                  <a:cubicBezTo>
                    <a:pt x="1" y="10013"/>
                    <a:pt x="417" y="10430"/>
                    <a:pt x="918" y="10430"/>
                  </a:cubicBezTo>
                  <a:lnTo>
                    <a:pt x="9514" y="10430"/>
                  </a:lnTo>
                  <a:cubicBezTo>
                    <a:pt x="10014" y="10430"/>
                    <a:pt x="10431" y="10013"/>
                    <a:pt x="10431" y="9513"/>
                  </a:cubicBezTo>
                  <a:lnTo>
                    <a:pt x="10431" y="917"/>
                  </a:lnTo>
                  <a:cubicBezTo>
                    <a:pt x="10431" y="417"/>
                    <a:pt x="10014" y="0"/>
                    <a:pt x="9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908463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73" y="309"/>
                  </a:moveTo>
                  <a:cubicBezTo>
                    <a:pt x="844" y="309"/>
                    <a:pt x="989" y="471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ubicBezTo>
                    <a:pt x="661" y="310"/>
                    <a:pt x="667" y="309"/>
                    <a:pt x="673" y="309"/>
                  </a:cubicBezTo>
                  <a:close/>
                  <a:moveTo>
                    <a:pt x="655" y="0"/>
                  </a:moveTo>
                  <a:cubicBezTo>
                    <a:pt x="274" y="0"/>
                    <a:pt x="0" y="286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2" y="1310"/>
                    <a:pt x="1310" y="1012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1015690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310"/>
                  </a:moveTo>
                  <a:cubicBezTo>
                    <a:pt x="858" y="310"/>
                    <a:pt x="1001" y="465"/>
                    <a:pt x="1001" y="655"/>
                  </a:cubicBezTo>
                  <a:cubicBezTo>
                    <a:pt x="1001" y="846"/>
                    <a:pt x="858" y="1001"/>
                    <a:pt x="656" y="1001"/>
                  </a:cubicBezTo>
                  <a:cubicBezTo>
                    <a:pt x="465" y="1001"/>
                    <a:pt x="322" y="846"/>
                    <a:pt x="322" y="655"/>
                  </a:cubicBezTo>
                  <a:cubicBezTo>
                    <a:pt x="322" y="465"/>
                    <a:pt x="465" y="310"/>
                    <a:pt x="656" y="310"/>
                  </a:cubicBez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2"/>
                    <a:pt x="299" y="1310"/>
                    <a:pt x="656" y="1310"/>
                  </a:cubicBezTo>
                  <a:cubicBezTo>
                    <a:pt x="1013" y="1310"/>
                    <a:pt x="1311" y="1012"/>
                    <a:pt x="1311" y="655"/>
                  </a:cubicBezTo>
                  <a:cubicBezTo>
                    <a:pt x="1311" y="298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1122567" y="2696969"/>
              <a:ext cx="41726" cy="41726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10"/>
                  </a:moveTo>
                  <a:cubicBezTo>
                    <a:pt x="846" y="310"/>
                    <a:pt x="989" y="465"/>
                    <a:pt x="989" y="655"/>
                  </a:cubicBezTo>
                  <a:cubicBezTo>
                    <a:pt x="989" y="846"/>
                    <a:pt x="846" y="1001"/>
                    <a:pt x="655" y="1001"/>
                  </a:cubicBezTo>
                  <a:cubicBezTo>
                    <a:pt x="453" y="1001"/>
                    <a:pt x="310" y="846"/>
                    <a:pt x="310" y="655"/>
                  </a:cubicBezTo>
                  <a:cubicBezTo>
                    <a:pt x="310" y="465"/>
                    <a:pt x="453" y="310"/>
                    <a:pt x="655" y="310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913015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913015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913015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894428" y="2474908"/>
              <a:ext cx="69384" cy="167508"/>
            </a:xfrm>
            <a:custGeom>
              <a:avLst/>
              <a:gdLst/>
              <a:ahLst/>
              <a:cxnLst/>
              <a:rect l="l" t="t" r="r" b="b"/>
              <a:pathLst>
                <a:path w="2180" h="5263" extrusionOk="0">
                  <a:moveTo>
                    <a:pt x="1870" y="298"/>
                  </a:moveTo>
                  <a:lnTo>
                    <a:pt x="1870" y="3703"/>
                  </a:lnTo>
                  <a:lnTo>
                    <a:pt x="287" y="3703"/>
                  </a:lnTo>
                  <a:lnTo>
                    <a:pt x="287" y="298"/>
                  </a:lnTo>
                  <a:close/>
                  <a:moveTo>
                    <a:pt x="1882" y="4001"/>
                  </a:moveTo>
                  <a:lnTo>
                    <a:pt x="1882" y="4953"/>
                  </a:lnTo>
                  <a:lnTo>
                    <a:pt x="299" y="4953"/>
                  </a:lnTo>
                  <a:lnTo>
                    <a:pt x="299" y="4001"/>
                  </a:lnTo>
                  <a:close/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lnTo>
                    <a:pt x="1" y="5120"/>
                  </a:lnTo>
                  <a:cubicBezTo>
                    <a:pt x="1" y="5203"/>
                    <a:pt x="84" y="5263"/>
                    <a:pt x="156" y="5263"/>
                  </a:cubicBezTo>
                  <a:lnTo>
                    <a:pt x="2025" y="5263"/>
                  </a:lnTo>
                  <a:cubicBezTo>
                    <a:pt x="2108" y="5263"/>
                    <a:pt x="2180" y="5192"/>
                    <a:pt x="2180" y="5120"/>
                  </a:cubicBezTo>
                  <a:lnTo>
                    <a:pt x="2180" y="143"/>
                  </a:lnTo>
                  <a:cubicBezTo>
                    <a:pt x="2180" y="60"/>
                    <a:pt x="2108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1002068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1" y="322"/>
                  </a:moveTo>
                  <a:lnTo>
                    <a:pt x="1881" y="3727"/>
                  </a:lnTo>
                  <a:lnTo>
                    <a:pt x="298" y="3727"/>
                  </a:lnTo>
                  <a:lnTo>
                    <a:pt x="298" y="322"/>
                  </a:lnTo>
                  <a:close/>
                  <a:moveTo>
                    <a:pt x="1881" y="4025"/>
                  </a:moveTo>
                  <a:lnTo>
                    <a:pt x="1881" y="4977"/>
                  </a:lnTo>
                  <a:lnTo>
                    <a:pt x="298" y="4977"/>
                  </a:lnTo>
                  <a:lnTo>
                    <a:pt x="298" y="4025"/>
                  </a:lnTo>
                  <a:close/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lnTo>
                    <a:pt x="0" y="5144"/>
                  </a:lnTo>
                  <a:cubicBezTo>
                    <a:pt x="0" y="5227"/>
                    <a:pt x="72" y="5287"/>
                    <a:pt x="155" y="5287"/>
                  </a:cubicBezTo>
                  <a:lnTo>
                    <a:pt x="2024" y="5287"/>
                  </a:lnTo>
                  <a:cubicBezTo>
                    <a:pt x="2120" y="5287"/>
                    <a:pt x="2179" y="5216"/>
                    <a:pt x="2179" y="5144"/>
                  </a:cubicBezTo>
                  <a:lnTo>
                    <a:pt x="2179" y="167"/>
                  </a:lnTo>
                  <a:cubicBezTo>
                    <a:pt x="2179" y="84"/>
                    <a:pt x="2120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1108531" y="2474145"/>
              <a:ext cx="69384" cy="168272"/>
            </a:xfrm>
            <a:custGeom>
              <a:avLst/>
              <a:gdLst/>
              <a:ahLst/>
              <a:cxnLst/>
              <a:rect l="l" t="t" r="r" b="b"/>
              <a:pathLst>
                <a:path w="2180" h="5287" extrusionOk="0">
                  <a:moveTo>
                    <a:pt x="1882" y="322"/>
                  </a:moveTo>
                  <a:lnTo>
                    <a:pt x="1882" y="3727"/>
                  </a:lnTo>
                  <a:lnTo>
                    <a:pt x="299" y="3727"/>
                  </a:lnTo>
                  <a:lnTo>
                    <a:pt x="299" y="322"/>
                  </a:lnTo>
                  <a:close/>
                  <a:moveTo>
                    <a:pt x="1882" y="4025"/>
                  </a:moveTo>
                  <a:lnTo>
                    <a:pt x="1882" y="4977"/>
                  </a:lnTo>
                  <a:lnTo>
                    <a:pt x="299" y="4977"/>
                  </a:lnTo>
                  <a:lnTo>
                    <a:pt x="299" y="4025"/>
                  </a:lnTo>
                  <a:close/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5144"/>
                  </a:lnTo>
                  <a:cubicBezTo>
                    <a:pt x="1" y="5227"/>
                    <a:pt x="84" y="5287"/>
                    <a:pt x="156" y="5287"/>
                  </a:cubicBezTo>
                  <a:lnTo>
                    <a:pt x="2025" y="5287"/>
                  </a:lnTo>
                  <a:cubicBezTo>
                    <a:pt x="2120" y="5287"/>
                    <a:pt x="2180" y="5216"/>
                    <a:pt x="2180" y="5144"/>
                  </a:cubicBezTo>
                  <a:lnTo>
                    <a:pt x="2180" y="167"/>
                  </a:lnTo>
                  <a:cubicBezTo>
                    <a:pt x="2180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1127118" y="2504094"/>
              <a:ext cx="31859" cy="9867"/>
            </a:xfrm>
            <a:custGeom>
              <a:avLst/>
              <a:gdLst/>
              <a:ahLst/>
              <a:cxnLst/>
              <a:rect l="l" t="t" r="r" b="b"/>
              <a:pathLst>
                <a:path w="1001" h="310" extrusionOk="0">
                  <a:moveTo>
                    <a:pt x="191" y="0"/>
                  </a:moveTo>
                  <a:cubicBezTo>
                    <a:pt x="0" y="12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1127118" y="2532898"/>
              <a:ext cx="31859" cy="10248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191" y="0"/>
                  </a:moveTo>
                  <a:cubicBezTo>
                    <a:pt x="0" y="24"/>
                    <a:pt x="0" y="322"/>
                    <a:pt x="191" y="322"/>
                  </a:cubicBezTo>
                  <a:lnTo>
                    <a:pt x="810" y="322"/>
                  </a:lnTo>
                  <a:cubicBezTo>
                    <a:pt x="1000" y="322"/>
                    <a:pt x="1000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1127118" y="2562052"/>
              <a:ext cx="31859" cy="9898"/>
            </a:xfrm>
            <a:custGeom>
              <a:avLst/>
              <a:gdLst/>
              <a:ahLst/>
              <a:cxnLst/>
              <a:rect l="l" t="t" r="r" b="b"/>
              <a:pathLst>
                <a:path w="1001" h="311" extrusionOk="0">
                  <a:moveTo>
                    <a:pt x="191" y="1"/>
                  </a:moveTo>
                  <a:cubicBezTo>
                    <a:pt x="0" y="13"/>
                    <a:pt x="0" y="310"/>
                    <a:pt x="191" y="310"/>
                  </a:cubicBezTo>
                  <a:lnTo>
                    <a:pt x="810" y="310"/>
                  </a:lnTo>
                  <a:cubicBezTo>
                    <a:pt x="1000" y="310"/>
                    <a:pt x="1000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1020624" y="2504094"/>
              <a:ext cx="32241" cy="9867"/>
            </a:xfrm>
            <a:custGeom>
              <a:avLst/>
              <a:gdLst/>
              <a:ahLst/>
              <a:cxnLst/>
              <a:rect l="l" t="t" r="r" b="b"/>
              <a:pathLst>
                <a:path w="1013" h="310" extrusionOk="0">
                  <a:moveTo>
                    <a:pt x="203" y="0"/>
                  </a:moveTo>
                  <a:cubicBezTo>
                    <a:pt x="1" y="12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1020624" y="2532898"/>
              <a:ext cx="32241" cy="10248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203" y="0"/>
                  </a:moveTo>
                  <a:cubicBezTo>
                    <a:pt x="1" y="24"/>
                    <a:pt x="1" y="322"/>
                    <a:pt x="203" y="322"/>
                  </a:cubicBezTo>
                  <a:lnTo>
                    <a:pt x="822" y="322"/>
                  </a:lnTo>
                  <a:cubicBezTo>
                    <a:pt x="1013" y="322"/>
                    <a:pt x="1013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1020624" y="2562052"/>
              <a:ext cx="32241" cy="9898"/>
            </a:xfrm>
            <a:custGeom>
              <a:avLst/>
              <a:gdLst/>
              <a:ahLst/>
              <a:cxnLst/>
              <a:rect l="l" t="t" r="r" b="b"/>
              <a:pathLst>
                <a:path w="1013" h="311" extrusionOk="0">
                  <a:moveTo>
                    <a:pt x="203" y="1"/>
                  </a:moveTo>
                  <a:cubicBezTo>
                    <a:pt x="1" y="13"/>
                    <a:pt x="1" y="310"/>
                    <a:pt x="203" y="310"/>
                  </a:cubicBezTo>
                  <a:lnTo>
                    <a:pt x="822" y="310"/>
                  </a:lnTo>
                  <a:cubicBezTo>
                    <a:pt x="1013" y="310"/>
                    <a:pt x="1013" y="1"/>
                    <a:pt x="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1960;p25"/>
          <p:cNvSpPr/>
          <p:nvPr/>
        </p:nvSpPr>
        <p:spPr>
          <a:xfrm>
            <a:off x="718900" y="1407125"/>
            <a:ext cx="647100" cy="64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968;p25"/>
          <p:cNvSpPr/>
          <p:nvPr/>
        </p:nvSpPr>
        <p:spPr>
          <a:xfrm>
            <a:off x="855874" y="1513163"/>
            <a:ext cx="408524" cy="408524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2001;p51"/>
          <p:cNvSpPr/>
          <p:nvPr/>
        </p:nvSpPr>
        <p:spPr>
          <a:xfrm>
            <a:off x="6102748" y="1552449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13405;p54"/>
          <p:cNvGrpSpPr/>
          <p:nvPr/>
        </p:nvGrpSpPr>
        <p:grpSpPr>
          <a:xfrm>
            <a:off x="3515230" y="1562088"/>
            <a:ext cx="289940" cy="334661"/>
            <a:chOff x="4193490" y="3350084"/>
            <a:chExt cx="289940" cy="334661"/>
          </a:xfrm>
        </p:grpSpPr>
        <p:sp>
          <p:nvSpPr>
            <p:cNvPr id="48" name="Google Shape;13406;p54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3407;p54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3408;p54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3409;p54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3410;p54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3411;p54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3412;p54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3413;p54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3414;p54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3415;p54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9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8"/>
          <p:cNvSpPr txBox="1">
            <a:spLocks noGrp="1"/>
          </p:cNvSpPr>
          <p:nvPr>
            <p:ph type="subTitle" idx="1"/>
          </p:nvPr>
        </p:nvSpPr>
        <p:spPr>
          <a:xfrm>
            <a:off x="3999060" y="2427833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unless the weather is extreme</a:t>
            </a:r>
            <a:endParaRPr sz="1200" dirty="0"/>
          </a:p>
        </p:txBody>
      </p:sp>
      <p:sp>
        <p:nvSpPr>
          <p:cNvPr id="1845" name="Google Shape;1845;p18"/>
          <p:cNvSpPr txBox="1">
            <a:spLocks noGrp="1"/>
          </p:cNvSpPr>
          <p:nvPr>
            <p:ph type="title"/>
          </p:nvPr>
        </p:nvSpPr>
        <p:spPr>
          <a:xfrm>
            <a:off x="3999060" y="176807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/>
              <a:t>1</a:t>
            </a:r>
            <a:r>
              <a:rPr lang="en" sz="3200" dirty="0" smtClean="0"/>
              <a:t>h 30m run </a:t>
            </a:r>
            <a:endParaRPr sz="3200" dirty="0"/>
          </a:p>
        </p:txBody>
      </p:sp>
      <p:sp>
        <p:nvSpPr>
          <p:cNvPr id="1846" name="Google Shape;1846;p18"/>
          <p:cNvSpPr txBox="1">
            <a:spLocks noGrp="1"/>
          </p:cNvSpPr>
          <p:nvPr>
            <p:ph type="title" idx="2"/>
          </p:nvPr>
        </p:nvSpPr>
        <p:spPr>
          <a:xfrm>
            <a:off x="3999060" y="2576827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 dirty="0" smtClean="0"/>
              <a:t>1500m</a:t>
            </a:r>
            <a:endParaRPr sz="3200" dirty="0"/>
          </a:p>
        </p:txBody>
      </p:sp>
      <p:sp>
        <p:nvSpPr>
          <p:cNvPr id="1847" name="Google Shape;1847;p18"/>
          <p:cNvSpPr txBox="1">
            <a:spLocks noGrp="1"/>
          </p:cNvSpPr>
          <p:nvPr>
            <p:ph type="subTitle" idx="3"/>
          </p:nvPr>
        </p:nvSpPr>
        <p:spPr>
          <a:xfrm>
            <a:off x="3999060" y="3236595"/>
            <a:ext cx="4696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regardless of route</a:t>
            </a:r>
            <a:endParaRPr sz="1200" dirty="0"/>
          </a:p>
        </p:txBody>
      </p:sp>
      <p:sp>
        <p:nvSpPr>
          <p:cNvPr id="1848" name="Google Shape;1848;p18"/>
          <p:cNvSpPr txBox="1">
            <a:spLocks noGrp="1"/>
          </p:cNvSpPr>
          <p:nvPr>
            <p:ph type="title" idx="4"/>
          </p:nvPr>
        </p:nvSpPr>
        <p:spPr>
          <a:xfrm>
            <a:off x="3999060" y="3458501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4 days a week</a:t>
            </a:r>
            <a:endParaRPr sz="3200" dirty="0"/>
          </a:p>
        </p:txBody>
      </p:sp>
      <p:sp>
        <p:nvSpPr>
          <p:cNvPr id="8" name="Google Shape;1595;p9"/>
          <p:cNvSpPr txBox="1">
            <a:spLocks/>
          </p:cNvSpPr>
          <p:nvPr/>
        </p:nvSpPr>
        <p:spPr>
          <a:xfrm>
            <a:off x="574425" y="476695"/>
            <a:ext cx="2305500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5" y="1397448"/>
            <a:ext cx="34975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clearer the goal, the simpler the implementation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becomes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Divide goals into short-term goals to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complete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 smtClean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Once you have set a goal, try your best to complete it</a:t>
            </a: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956" y="1342887"/>
            <a:ext cx="1863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Example learn run :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" name="Google Shape;1848;p18"/>
          <p:cNvSpPr txBox="1">
            <a:spLocks/>
          </p:cNvSpPr>
          <p:nvPr/>
        </p:nvSpPr>
        <p:spPr>
          <a:xfrm>
            <a:off x="3999060" y="418548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/>
              <a:t>Increase 200m per week after 18 weeks of participating in 5km running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3"/>
          <p:cNvSpPr/>
          <p:nvPr/>
        </p:nvSpPr>
        <p:spPr>
          <a:xfrm>
            <a:off x="3737250" y="1710150"/>
            <a:ext cx="1669500" cy="166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7" name="Google Shape;2167;p33"/>
          <p:cNvSpPr txBox="1"/>
          <p:nvPr/>
        </p:nvSpPr>
        <p:spPr>
          <a:xfrm>
            <a:off x="6437997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sz="1200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mindmap</a:t>
            </a: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clarify ideas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8" name="Google Shape;2168;p33"/>
          <p:cNvSpPr txBox="1"/>
          <p:nvPr/>
        </p:nvSpPr>
        <p:spPr>
          <a:xfrm>
            <a:off x="6437997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Actively recall and review old knowledge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9" name="Google Shape;2169;p33"/>
          <p:cNvSpPr txBox="1"/>
          <p:nvPr/>
        </p:nvSpPr>
        <p:spPr>
          <a:xfrm>
            <a:off x="6441895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MindMap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0" name="Google Shape;2170;p33"/>
          <p:cNvSpPr txBox="1"/>
          <p:nvPr/>
        </p:nvSpPr>
        <p:spPr>
          <a:xfrm>
            <a:off x="6441895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>
              <a:buSzPts val="2000"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Active Recall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1" name="Google Shape;2171;p33"/>
          <p:cNvCxnSpPr/>
          <p:nvPr/>
        </p:nvCxnSpPr>
        <p:spPr>
          <a:xfrm rot="10800000">
            <a:off x="64169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2" name="Google Shape;2172;p33"/>
          <p:cNvCxnSpPr/>
          <p:nvPr/>
        </p:nvCxnSpPr>
        <p:spPr>
          <a:xfrm rot="10800000">
            <a:off x="64169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3" name="Google Shape;2173;p33"/>
          <p:cNvSpPr txBox="1"/>
          <p:nvPr/>
        </p:nvSpPr>
        <p:spPr>
          <a:xfrm>
            <a:off x="720000" y="1710161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Focus on important tasks and manage your time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4" name="Google Shape;2174;p33"/>
          <p:cNvSpPr txBox="1"/>
          <p:nvPr/>
        </p:nvSpPr>
        <p:spPr>
          <a:xfrm>
            <a:off x="720000" y="3440450"/>
            <a:ext cx="19860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buSzPts val="1200"/>
            </a:pPr>
            <a:r>
              <a:rPr lang="en-US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Annotate important things to remember</a:t>
            </a:r>
            <a:endParaRPr sz="1200" b="0" i="0" u="none" strike="noStrike" cap="none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5" name="Google Shape;2175;p33"/>
          <p:cNvSpPr txBox="1"/>
          <p:nvPr/>
        </p:nvSpPr>
        <p:spPr>
          <a:xfrm>
            <a:off x="723902" y="1336263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80/20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6" name="Google Shape;2176;p33"/>
          <p:cNvSpPr txBox="1"/>
          <p:nvPr/>
        </p:nvSpPr>
        <p:spPr>
          <a:xfrm>
            <a:off x="723902" y="30633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7" name="Google Shape;2177;p33"/>
          <p:cNvCxnSpPr/>
          <p:nvPr/>
        </p:nvCxnSpPr>
        <p:spPr>
          <a:xfrm rot="10800000">
            <a:off x="2755725" y="136117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8" name="Google Shape;2178;p33"/>
          <p:cNvCxnSpPr/>
          <p:nvPr/>
        </p:nvCxnSpPr>
        <p:spPr>
          <a:xfrm rot="10800000">
            <a:off x="2755725" y="30633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9" name="Google Shape;2179;p33"/>
          <p:cNvSpPr/>
          <p:nvPr/>
        </p:nvSpPr>
        <p:spPr>
          <a:xfrm>
            <a:off x="289077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33"/>
          <p:cNvSpPr/>
          <p:nvPr/>
        </p:nvSpPr>
        <p:spPr>
          <a:xfrm>
            <a:off x="289077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33"/>
          <p:cNvSpPr/>
          <p:nvPr/>
        </p:nvSpPr>
        <p:spPr>
          <a:xfrm>
            <a:off x="5683925" y="13611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33"/>
          <p:cNvSpPr/>
          <p:nvPr/>
        </p:nvSpPr>
        <p:spPr>
          <a:xfrm>
            <a:off x="5683925" y="306335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3" name="Google Shape;2183;p33"/>
          <p:cNvCxnSpPr>
            <a:stCxn id="2166" idx="2"/>
            <a:endCxn id="2179" idx="3"/>
          </p:cNvCxnSpPr>
          <p:nvPr/>
        </p:nvCxnSpPr>
        <p:spPr>
          <a:xfrm rot="10800000">
            <a:off x="3489450" y="1660500"/>
            <a:ext cx="247800" cy="8844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4" name="Google Shape;2184;p33"/>
          <p:cNvCxnSpPr>
            <a:stCxn id="2166" idx="2"/>
            <a:endCxn id="2180" idx="3"/>
          </p:cNvCxnSpPr>
          <p:nvPr/>
        </p:nvCxnSpPr>
        <p:spPr>
          <a:xfrm flipH="1">
            <a:off x="3489450" y="2544900"/>
            <a:ext cx="247800" cy="817800"/>
          </a:xfrm>
          <a:prstGeom prst="bentConnector3">
            <a:avLst>
              <a:gd name="adj1" fmla="val 4997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5" name="Google Shape;2185;p33"/>
          <p:cNvCxnSpPr>
            <a:stCxn id="2166" idx="6"/>
            <a:endCxn id="2181" idx="1"/>
          </p:cNvCxnSpPr>
          <p:nvPr/>
        </p:nvCxnSpPr>
        <p:spPr>
          <a:xfrm rot="10800000" flipH="1">
            <a:off x="5406750" y="1660500"/>
            <a:ext cx="277200" cy="884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2186" name="Google Shape;2186;p33"/>
          <p:cNvCxnSpPr>
            <a:stCxn id="2166" idx="6"/>
            <a:endCxn id="2182" idx="1"/>
          </p:cNvCxnSpPr>
          <p:nvPr/>
        </p:nvCxnSpPr>
        <p:spPr>
          <a:xfrm>
            <a:off x="5406750" y="2544900"/>
            <a:ext cx="277200" cy="817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grpSp>
        <p:nvGrpSpPr>
          <p:cNvPr id="2209" name="Google Shape;2209;p33"/>
          <p:cNvGrpSpPr/>
          <p:nvPr/>
        </p:nvGrpSpPr>
        <p:grpSpPr>
          <a:xfrm>
            <a:off x="5770170" y="3200661"/>
            <a:ext cx="426329" cy="332375"/>
            <a:chOff x="2611458" y="3816374"/>
            <a:chExt cx="426329" cy="332375"/>
          </a:xfrm>
        </p:grpSpPr>
        <p:sp>
          <p:nvSpPr>
            <p:cNvPr id="2210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1595;p9"/>
          <p:cNvSpPr txBox="1">
            <a:spLocks/>
          </p:cNvSpPr>
          <p:nvPr/>
        </p:nvSpPr>
        <p:spPr>
          <a:xfrm>
            <a:off x="2184592" y="516143"/>
            <a:ext cx="4774815" cy="58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70" name="Google Shape;2209;p33"/>
          <p:cNvGrpSpPr/>
          <p:nvPr/>
        </p:nvGrpSpPr>
        <p:grpSpPr>
          <a:xfrm>
            <a:off x="2973856" y="3211832"/>
            <a:ext cx="426329" cy="332375"/>
            <a:chOff x="2611458" y="3816374"/>
            <a:chExt cx="426329" cy="332375"/>
          </a:xfrm>
        </p:grpSpPr>
        <p:sp>
          <p:nvSpPr>
            <p:cNvPr id="71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2209;p33"/>
          <p:cNvGrpSpPr/>
          <p:nvPr/>
        </p:nvGrpSpPr>
        <p:grpSpPr>
          <a:xfrm>
            <a:off x="2950981" y="1512940"/>
            <a:ext cx="426329" cy="332375"/>
            <a:chOff x="2611458" y="3816374"/>
            <a:chExt cx="426329" cy="332375"/>
          </a:xfrm>
        </p:grpSpPr>
        <p:sp>
          <p:nvSpPr>
            <p:cNvPr id="82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2209;p33"/>
          <p:cNvGrpSpPr/>
          <p:nvPr/>
        </p:nvGrpSpPr>
        <p:grpSpPr>
          <a:xfrm>
            <a:off x="5764947" y="1504043"/>
            <a:ext cx="426329" cy="332375"/>
            <a:chOff x="2611458" y="3816374"/>
            <a:chExt cx="426329" cy="332375"/>
          </a:xfrm>
        </p:grpSpPr>
        <p:sp>
          <p:nvSpPr>
            <p:cNvPr id="104" name="Google Shape;2210;p33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11;p33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12;p33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13;p33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14;p33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15;p33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16;p33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17;p33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18;p33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19;p33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62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Main content of the presentation</a:t>
            </a:r>
            <a:endParaRPr dirty="0"/>
          </a:p>
        </p:txBody>
      </p:sp>
      <p:sp>
        <p:nvSpPr>
          <p:cNvPr id="1471" name="Google Shape;1471;p3"/>
          <p:cNvSpPr txBox="1">
            <a:spLocks noGrp="1"/>
          </p:cNvSpPr>
          <p:nvPr>
            <p:ph type="subTitle" idx="5"/>
          </p:nvPr>
        </p:nvSpPr>
        <p:spPr>
          <a:xfrm>
            <a:off x="1340313" y="17621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 err="1"/>
              <a:t>Topdown</a:t>
            </a:r>
            <a:r>
              <a:rPr lang="en-US" sz="1600" dirty="0"/>
              <a:t> </a:t>
            </a:r>
            <a:r>
              <a:rPr lang="en-US" sz="1600" dirty="0" err="1"/>
              <a:t>appoach</a:t>
            </a:r>
            <a:endParaRPr lang="en-US" sz="1600" dirty="0"/>
          </a:p>
        </p:txBody>
      </p:sp>
      <p:sp>
        <p:nvSpPr>
          <p:cNvPr id="1472" name="Google Shape;1472;p3"/>
          <p:cNvSpPr txBox="1">
            <a:spLocks noGrp="1"/>
          </p:cNvSpPr>
          <p:nvPr>
            <p:ph type="title" idx="6"/>
          </p:nvPr>
        </p:nvSpPr>
        <p:spPr>
          <a:xfrm>
            <a:off x="742813" y="17458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/>
              <a:t>01</a:t>
            </a:r>
            <a:endParaRPr sz="2000"/>
          </a:p>
        </p:txBody>
      </p:sp>
      <p:cxnSp>
        <p:nvCxnSpPr>
          <p:cNvPr id="1473" name="Google Shape;1473;p3"/>
          <p:cNvCxnSpPr/>
          <p:nvPr/>
        </p:nvCxnSpPr>
        <p:spPr>
          <a:xfrm rot="10800000">
            <a:off x="1294163" y="17410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4" name="Google Shape;1474;p3"/>
          <p:cNvCxnSpPr/>
          <p:nvPr/>
        </p:nvCxnSpPr>
        <p:spPr>
          <a:xfrm rot="10800000">
            <a:off x="5479275" y="1148378"/>
            <a:ext cx="0" cy="34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5" name="Google Shape;1475;p3"/>
          <p:cNvSpPr txBox="1">
            <a:spLocks noGrp="1"/>
          </p:cNvSpPr>
          <p:nvPr>
            <p:ph type="subTitle" idx="5"/>
          </p:nvPr>
        </p:nvSpPr>
        <p:spPr>
          <a:xfrm>
            <a:off x="1340312" y="2417356"/>
            <a:ext cx="4431838" cy="39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Learning how to learn and learn fast</a:t>
            </a:r>
            <a:endParaRPr lang="en-US" sz="1600" dirty="0"/>
          </a:p>
        </p:txBody>
      </p:sp>
      <p:sp>
        <p:nvSpPr>
          <p:cNvPr id="1476" name="Google Shape;1476;p3"/>
          <p:cNvSpPr txBox="1">
            <a:spLocks noGrp="1"/>
          </p:cNvSpPr>
          <p:nvPr>
            <p:ph type="title" idx="6"/>
          </p:nvPr>
        </p:nvSpPr>
        <p:spPr>
          <a:xfrm>
            <a:off x="742813" y="23116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02</a:t>
            </a:r>
            <a:endParaRPr sz="2000" dirty="0"/>
          </a:p>
        </p:txBody>
      </p:sp>
      <p:cxnSp>
        <p:nvCxnSpPr>
          <p:cNvPr id="1477" name="Google Shape;1477;p3"/>
          <p:cNvCxnSpPr/>
          <p:nvPr/>
        </p:nvCxnSpPr>
        <p:spPr>
          <a:xfrm rot="10800000">
            <a:off x="1294163" y="23068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8" name="Google Shape;1478;p3"/>
          <p:cNvSpPr txBox="1">
            <a:spLocks noGrp="1"/>
          </p:cNvSpPr>
          <p:nvPr>
            <p:ph type="subTitle" idx="5"/>
          </p:nvPr>
        </p:nvSpPr>
        <p:spPr>
          <a:xfrm>
            <a:off x="1340313" y="28938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Autonomy at work</a:t>
            </a:r>
            <a:endParaRPr lang="en-US" sz="1600" dirty="0"/>
          </a:p>
        </p:txBody>
      </p:sp>
      <p:sp>
        <p:nvSpPr>
          <p:cNvPr id="1479" name="Google Shape;1479;p3"/>
          <p:cNvSpPr txBox="1">
            <a:spLocks noGrp="1"/>
          </p:cNvSpPr>
          <p:nvPr>
            <p:ph type="title" idx="6"/>
          </p:nvPr>
        </p:nvSpPr>
        <p:spPr>
          <a:xfrm>
            <a:off x="742813" y="2877571"/>
            <a:ext cx="50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03</a:t>
            </a:r>
            <a:endParaRPr sz="2000" dirty="0"/>
          </a:p>
        </p:txBody>
      </p:sp>
      <p:cxnSp>
        <p:nvCxnSpPr>
          <p:cNvPr id="1480" name="Google Shape;1480;p3"/>
          <p:cNvCxnSpPr/>
          <p:nvPr/>
        </p:nvCxnSpPr>
        <p:spPr>
          <a:xfrm rot="10800000">
            <a:off x="1294163" y="28727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1" name="Google Shape;1481;p3"/>
          <p:cNvSpPr txBox="1">
            <a:spLocks noGrp="1"/>
          </p:cNvSpPr>
          <p:nvPr>
            <p:ph type="subTitle" idx="5"/>
          </p:nvPr>
        </p:nvSpPr>
        <p:spPr>
          <a:xfrm>
            <a:off x="1340313" y="3463601"/>
            <a:ext cx="4431838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600" dirty="0"/>
              <a:t>Smart question </a:t>
            </a:r>
            <a:endParaRPr lang="en-US" sz="1600" dirty="0"/>
          </a:p>
        </p:txBody>
      </p:sp>
      <p:sp>
        <p:nvSpPr>
          <p:cNvPr id="1482" name="Google Shape;1482;p3"/>
          <p:cNvSpPr txBox="1">
            <a:spLocks noGrp="1"/>
          </p:cNvSpPr>
          <p:nvPr>
            <p:ph type="title" idx="6"/>
          </p:nvPr>
        </p:nvSpPr>
        <p:spPr>
          <a:xfrm>
            <a:off x="712788" y="3447375"/>
            <a:ext cx="538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000" dirty="0"/>
              <a:t>04</a:t>
            </a:r>
            <a:endParaRPr sz="2000" dirty="0"/>
          </a:p>
        </p:txBody>
      </p:sp>
      <p:cxnSp>
        <p:nvCxnSpPr>
          <p:cNvPr id="1483" name="Google Shape;1483;p3"/>
          <p:cNvCxnSpPr/>
          <p:nvPr/>
        </p:nvCxnSpPr>
        <p:spPr>
          <a:xfrm rot="10800000">
            <a:off x="1294163" y="3442578"/>
            <a:ext cx="3300" cy="42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1470;p3"/>
          <p:cNvSpPr txBox="1">
            <a:spLocks noGrp="1"/>
          </p:cNvSpPr>
          <p:nvPr>
            <p:ph type="title"/>
          </p:nvPr>
        </p:nvSpPr>
        <p:spPr>
          <a:xfrm>
            <a:off x="5681636" y="1274580"/>
            <a:ext cx="2988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 smtClean="0">
                <a:solidFill>
                  <a:schemeClr val="tx1"/>
                </a:solidFill>
              </a:rPr>
              <a:t>Presetation</a:t>
            </a:r>
            <a:r>
              <a:rPr lang="en-US" sz="1800" dirty="0" smtClean="0">
                <a:solidFill>
                  <a:schemeClr val="tx1"/>
                </a:solidFill>
              </a:rPr>
              <a:t> model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78" y="1989500"/>
            <a:ext cx="3484443" cy="187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80/20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Determine the optimal time to study during the day, then create and organize your study according to the list</a:t>
            </a:r>
            <a:endParaRPr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1909128" y="1946500"/>
            <a:ext cx="54697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6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theory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2:00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4:30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natural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subjects</a:t>
            </a: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7:45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– 10:30 </a:t>
            </a:r>
            <a:r>
              <a:rPr lang="en-US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p.m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: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 subjects that require calculation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/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or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 not require much memorization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3004811"/>
            <a:ext cx="53864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Focus on the important tasks first and try to complete them</a:t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/>
            </a:r>
            <a:b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Eliminates phone-specific interference factors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68340" y="1723755"/>
            <a:ext cx="3230880" cy="228734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err="1" smtClean="0"/>
              <a:t>MindMap</a:t>
            </a:r>
            <a:r>
              <a:rPr lang="en-US" sz="3200" dirty="0" smtClean="0"/>
              <a:t> </a:t>
            </a:r>
            <a:endParaRPr dirty="0"/>
          </a:p>
        </p:txBody>
      </p:sp>
      <p:sp>
        <p:nvSpPr>
          <p:cNvPr id="1882" name="Google Shape;1882;p20"/>
          <p:cNvSpPr txBox="1">
            <a:spLocks noGrp="1"/>
          </p:cNvSpPr>
          <p:nvPr>
            <p:ph type="subTitle" idx="1"/>
          </p:nvPr>
        </p:nvSpPr>
        <p:spPr>
          <a:xfrm>
            <a:off x="720000" y="1352010"/>
            <a:ext cx="5101680" cy="74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The right brain is more inclined towards abstract thinking, perceiving images and colors. The left brain has strengths in logical thinking, remembering numbers, analyzing...</a:t>
            </a:r>
            <a:endParaRPr sz="1400" b="1" dirty="0"/>
          </a:p>
        </p:txBody>
      </p:sp>
      <p:pic>
        <p:nvPicPr>
          <p:cNvPr id="2050" name="Picture 2" descr="Benefits of Mind Mapping - MindMap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901" y="1946500"/>
            <a:ext cx="2946399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6660" y="262610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mind maps to create an overview of the knowledge you are learning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-Use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colors and images to make the mind map vivid and memorable</a:t>
            </a:r>
          </a:p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-Connecting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main ideas helps you better understand how concepts are related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86660" y="4011100"/>
            <a:ext cx="292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</a:t>
            </a:r>
            <a:r>
              <a:rPr lang="en-US" dirty="0" err="1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xmind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to draw the diagram</a:t>
            </a:r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922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1140" y="1723755"/>
            <a:ext cx="3688080" cy="219292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Google Shape;1874;p20"/>
          <p:cNvSpPr/>
          <p:nvPr/>
        </p:nvSpPr>
        <p:spPr>
          <a:xfrm>
            <a:off x="6787700" y="19465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0"/>
          <p:cNvSpPr txBox="1">
            <a:spLocks noGrp="1"/>
          </p:cNvSpPr>
          <p:nvPr>
            <p:ph type="title"/>
          </p:nvPr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Active Recall </a:t>
            </a:r>
            <a:endParaRPr dirty="0"/>
          </a:p>
        </p:txBody>
      </p:sp>
      <p:pic>
        <p:nvPicPr>
          <p:cNvPr id="3074" name="Picture 2" descr="https://www.tnex.com.vn/wp-content/uploads/2021/04/20652-01-dunning-kruger-effect-curve-for-powerpoint-16x9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71" y="1883812"/>
            <a:ext cx="3497298" cy="1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0000" y="1589110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1 – You “Know Nothing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 – You reach “Peak of Stupidity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 – Falling into the “Valley of Despair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 – You begin to climb the “Slope of Enlightenment</a:t>
            </a:r>
            <a:r>
              <a:rPr lang="en-US" dirty="0" smtClean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”</a:t>
            </a:r>
          </a:p>
          <a:p>
            <a:endParaRPr lang="en-US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Stage </a:t>
            </a:r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 – Become an expert and stay on the “Plateau of Sustainability”</a:t>
            </a:r>
          </a:p>
        </p:txBody>
      </p:sp>
    </p:spTree>
    <p:extLst>
      <p:ext uri="{BB962C8B-B14F-4D97-AF65-F5344CB8AC3E}">
        <p14:creationId xmlns:p14="http://schemas.microsoft.com/office/powerpoint/2010/main" val="38812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1"/>
          <p:cNvSpPr/>
          <p:nvPr/>
        </p:nvSpPr>
        <p:spPr>
          <a:xfrm>
            <a:off x="440925" y="1577700"/>
            <a:ext cx="2064600" cy="206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8" name="Google Shape;1888;p21"/>
          <p:cNvGrpSpPr/>
          <p:nvPr/>
        </p:nvGrpSpPr>
        <p:grpSpPr>
          <a:xfrm>
            <a:off x="882422" y="1685700"/>
            <a:ext cx="3500364" cy="2400300"/>
            <a:chOff x="1655550" y="790900"/>
            <a:chExt cx="2510262" cy="3417671"/>
          </a:xfrm>
        </p:grpSpPr>
        <p:sp>
          <p:nvSpPr>
            <p:cNvPr id="1889" name="Google Shape;1889;p21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21"/>
          <p:cNvSpPr txBox="1">
            <a:spLocks noGrp="1"/>
          </p:cNvSpPr>
          <p:nvPr>
            <p:ph type="title"/>
          </p:nvPr>
        </p:nvSpPr>
        <p:spPr>
          <a:xfrm>
            <a:off x="5017675" y="1155700"/>
            <a:ext cx="3821525" cy="5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b="0" dirty="0" smtClean="0"/>
              <a:t>Spaced Repetition</a:t>
            </a:r>
            <a:endParaRPr dirty="0"/>
          </a:p>
        </p:txBody>
      </p:sp>
      <p:pic>
        <p:nvPicPr>
          <p:cNvPr id="4098" name="Picture 2" descr="Làm thế nào để não bộ ghi nhớ kiến thức nhanh và lâu hơn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68" y="1818010"/>
            <a:ext cx="3200464" cy="206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17675" y="2034950"/>
            <a:ext cx="3272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Review at the exact times that knowledge is gradually being forgotten.</a:t>
            </a:r>
          </a:p>
        </p:txBody>
      </p:sp>
      <p:sp>
        <p:nvSpPr>
          <p:cNvPr id="12" name="Google Shape;1881;p20"/>
          <p:cNvSpPr txBox="1">
            <a:spLocks/>
          </p:cNvSpPr>
          <p:nvPr/>
        </p:nvSpPr>
        <p:spPr>
          <a:xfrm>
            <a:off x="720000" y="288810"/>
            <a:ext cx="33507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smtClean="0"/>
              <a:t>Active Recall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5;p9"/>
          <p:cNvSpPr txBox="1">
            <a:spLocks/>
          </p:cNvSpPr>
          <p:nvPr/>
        </p:nvSpPr>
        <p:spPr>
          <a:xfrm>
            <a:off x="574424" y="476695"/>
            <a:ext cx="2924425" cy="85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45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74424" y="1397448"/>
            <a:ext cx="51786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Even if you have a good method and a clear goal, if you don't take action, you won't achieve anything</a:t>
            </a: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424" y="2398812"/>
            <a:ext cx="50321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Create a daily study habit and do it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continuously</a:t>
            </a:r>
          </a:p>
          <a:p>
            <a:pPr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10,000 hours is the magic number of </a:t>
            </a:r>
            <a: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greatness</a:t>
            </a:r>
            <a:br>
              <a:rPr lang="en-US" sz="1600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</a:b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-</a:t>
            </a:r>
            <a:r>
              <a:rPr lang="en-US" sz="1200" i="1" dirty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Malcolm </a:t>
            </a:r>
            <a:r>
              <a:rPr lang="en-US" sz="1200" i="1" dirty="0" smtClean="0">
                <a:solidFill>
                  <a:schemeClr val="dk1"/>
                </a:solidFill>
                <a:latin typeface="Lexend"/>
                <a:ea typeface="Lexend"/>
                <a:cs typeface="Lexend"/>
              </a:rPr>
              <a:t>Gladwell-</a:t>
            </a:r>
          </a:p>
          <a:p>
            <a:pPr>
              <a:buClr>
                <a:schemeClr val="dk1"/>
              </a:buClr>
              <a:buSzPts val="1600"/>
            </a:pPr>
            <a:endParaRPr lang="en-US" sz="1200" i="1" dirty="0">
              <a:solidFill>
                <a:schemeClr val="dk1"/>
              </a:solidFill>
              <a:latin typeface="Lexend"/>
              <a:ea typeface="Lexend"/>
              <a:cs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761837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00187"/>
            <a:ext cx="58197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"/>
          <p:cNvSpPr txBox="1">
            <a:spLocks noGrp="1"/>
          </p:cNvSpPr>
          <p:nvPr>
            <p:ph type="title"/>
          </p:nvPr>
        </p:nvSpPr>
        <p:spPr>
          <a:xfrm>
            <a:off x="2135550" y="1499000"/>
            <a:ext cx="48729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WHOA!!</a:t>
            </a:r>
            <a:endParaRPr/>
          </a:p>
        </p:txBody>
      </p:sp>
      <p:sp>
        <p:nvSpPr>
          <p:cNvPr id="1504" name="Google Shape;1504;p4"/>
          <p:cNvSpPr txBox="1">
            <a:spLocks noGrp="1"/>
          </p:cNvSpPr>
          <p:nvPr>
            <p:ph type="subTitle" idx="1"/>
          </p:nvPr>
        </p:nvSpPr>
        <p:spPr>
          <a:xfrm>
            <a:off x="2135550" y="2848700"/>
            <a:ext cx="4995500" cy="11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Real courage is when you know you're licked before you begin, but you begin anyway and see it through no matter what</a:t>
            </a:r>
            <a:br>
              <a:rPr lang="en-US" dirty="0"/>
            </a:br>
            <a:r>
              <a:rPr lang="en-US" sz="1400" i="1" dirty="0"/>
              <a:t>― Harper Lee, To Kill a Mockingbird</a:t>
            </a:r>
            <a:endParaRPr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"/>
          <p:cNvSpPr txBox="1">
            <a:spLocks noGrp="1"/>
          </p:cNvSpPr>
          <p:nvPr>
            <p:ph type="title"/>
          </p:nvPr>
        </p:nvSpPr>
        <p:spPr>
          <a:xfrm>
            <a:off x="2845225" y="1860775"/>
            <a:ext cx="5067600" cy="12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Topdown</a:t>
            </a:r>
            <a:r>
              <a:rPr lang="en-US" dirty="0"/>
              <a:t> </a:t>
            </a:r>
            <a:r>
              <a:rPr lang="en-US" dirty="0" err="1"/>
              <a:t>appoach</a:t>
            </a:r>
            <a:endParaRPr lang="en-US" dirty="0"/>
          </a:p>
        </p:txBody>
      </p:sp>
      <p:sp>
        <p:nvSpPr>
          <p:cNvPr id="1510" name="Google Shape;1510;p5"/>
          <p:cNvSpPr txBox="1">
            <a:spLocks noGrp="1"/>
          </p:cNvSpPr>
          <p:nvPr>
            <p:ph type="title" idx="2"/>
          </p:nvPr>
        </p:nvSpPr>
        <p:spPr>
          <a:xfrm>
            <a:off x="964400" y="2009725"/>
            <a:ext cx="14193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511" name="Google Shape;1511;p5"/>
          <p:cNvCxnSpPr/>
          <p:nvPr/>
        </p:nvCxnSpPr>
        <p:spPr>
          <a:xfrm rot="10800000">
            <a:off x="2383700" y="1711975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60" y="181610"/>
            <a:ext cx="4487227" cy="47607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0919" y="1625382"/>
            <a:ext cx="305404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Content </a:t>
            </a:r>
            <a:endParaRPr lang="en-US" sz="5000" b="1" dirty="0" smtClean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ts val="3600"/>
            </a:pPr>
            <a:r>
              <a:rPr lang="en-US" sz="5000" b="1" dirty="0" smtClean="0">
                <a:solidFill>
                  <a:schemeClr val="bg2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lang="en-US" sz="5000" b="1" dirty="0">
              <a:solidFill>
                <a:schemeClr val="bg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56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the top down </a:t>
            </a:r>
            <a:r>
              <a:rPr lang="en-US" dirty="0" smtClean="0"/>
              <a:t>approach</a:t>
            </a:r>
            <a:endParaRPr dirty="0"/>
          </a:p>
        </p:txBody>
      </p:sp>
      <p:sp>
        <p:nvSpPr>
          <p:cNvPr id="1518" name="Google Shape;1518;p6"/>
          <p:cNvSpPr txBox="1">
            <a:spLocks noGrp="1"/>
          </p:cNvSpPr>
          <p:nvPr>
            <p:ph type="subTitle" idx="2"/>
          </p:nvPr>
        </p:nvSpPr>
        <p:spPr>
          <a:xfrm>
            <a:off x="657375" y="1593851"/>
            <a:ext cx="3432025" cy="215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Top down approach is the term for a top-level entity conveying ideas or tasks down to lower-level entities to achieve maximum efficiency.</a:t>
            </a:r>
            <a:endParaRPr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64" y="1445375"/>
            <a:ext cx="4707799" cy="213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8"/>
          <p:cNvSpPr txBox="1">
            <a:spLocks noGrp="1"/>
          </p:cNvSpPr>
          <p:nvPr>
            <p:ph type="title"/>
          </p:nvPr>
        </p:nvSpPr>
        <p:spPr>
          <a:xfrm>
            <a:off x="548550" y="438675"/>
            <a:ext cx="8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Advantages and disadvantages</a:t>
            </a:r>
            <a:endParaRPr sz="2800" dirty="0"/>
          </a:p>
        </p:txBody>
      </p:sp>
      <p:sp>
        <p:nvSpPr>
          <p:cNvPr id="1561" name="Google Shape;1561;p8"/>
          <p:cNvSpPr txBox="1">
            <a:spLocks noGrp="1"/>
          </p:cNvSpPr>
          <p:nvPr>
            <p:ph type="subTitle" idx="2"/>
          </p:nvPr>
        </p:nvSpPr>
        <p:spPr>
          <a:xfrm>
            <a:off x="1394313" y="2362400"/>
            <a:ext cx="301015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-   Easy </a:t>
            </a:r>
            <a:r>
              <a:rPr lang="en-US" dirty="0"/>
              <a:t>to understand and </a:t>
            </a:r>
            <a:r>
              <a:rPr lang="en-US" dirty="0" smtClean="0"/>
              <a:t>implement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Provides </a:t>
            </a:r>
            <a:r>
              <a:rPr lang="en-US" dirty="0"/>
              <a:t>clear objectives </a:t>
            </a:r>
            <a:r>
              <a:rPr lang="en-US" dirty="0" smtClean="0"/>
              <a:t>and expectations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Supports effective allocation of resources</a:t>
            </a:r>
            <a:endParaRPr lang="en-US" dirty="0"/>
          </a:p>
        </p:txBody>
      </p:sp>
      <p:sp>
        <p:nvSpPr>
          <p:cNvPr id="1562" name="Google Shape;1562;p8"/>
          <p:cNvSpPr txBox="1">
            <a:spLocks noGrp="1"/>
          </p:cNvSpPr>
          <p:nvPr>
            <p:ph type="subTitle" idx="3"/>
          </p:nvPr>
        </p:nvSpPr>
        <p:spPr>
          <a:xfrm>
            <a:off x="1394313" y="1990000"/>
            <a:ext cx="3365750" cy="39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/>
              <a:t>Advantages</a:t>
            </a:r>
            <a:endParaRPr lang="en-US" sz="1800" dirty="0"/>
          </a:p>
        </p:txBody>
      </p:sp>
      <p:cxnSp>
        <p:nvCxnSpPr>
          <p:cNvPr id="1564" name="Google Shape;1564;p8"/>
          <p:cNvCxnSpPr/>
          <p:nvPr/>
        </p:nvCxnSpPr>
        <p:spPr>
          <a:xfrm rot="10800000">
            <a:off x="1347713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5" name="Google Shape;1565;p8"/>
          <p:cNvCxnSpPr/>
          <p:nvPr/>
        </p:nvCxnSpPr>
        <p:spPr>
          <a:xfrm rot="10800000">
            <a:off x="5259942" y="1990000"/>
            <a:ext cx="0" cy="1469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06203" y="1990000"/>
            <a:ext cx="2460900" cy="3723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grpSp>
        <p:nvGrpSpPr>
          <p:cNvPr id="35" name="Google Shape;10246;p48"/>
          <p:cNvGrpSpPr/>
          <p:nvPr/>
        </p:nvGrpSpPr>
        <p:grpSpPr>
          <a:xfrm>
            <a:off x="4819650" y="2043543"/>
            <a:ext cx="317645" cy="318757"/>
            <a:chOff x="5779408" y="3699191"/>
            <a:chExt cx="317645" cy="318757"/>
          </a:xfrm>
        </p:grpSpPr>
        <p:sp>
          <p:nvSpPr>
            <p:cNvPr id="36" name="Google Shape;10247;p48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248;p48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0" y="2043543"/>
            <a:ext cx="352425" cy="2667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06178" y="2362400"/>
            <a:ext cx="3205647" cy="1800300"/>
          </a:xfrm>
        </p:spPr>
        <p:txBody>
          <a:bodyPr/>
          <a:lstStyle/>
          <a:p>
            <a:pPr marL="323850" indent="-171450">
              <a:buFontTx/>
              <a:buChar char="-"/>
            </a:pPr>
            <a:r>
              <a:rPr lang="en-US" dirty="0" smtClean="0"/>
              <a:t>Inflexible </a:t>
            </a:r>
            <a:r>
              <a:rPr lang="en-US" dirty="0"/>
              <a:t>to </a:t>
            </a:r>
            <a:r>
              <a:rPr lang="en-US" dirty="0" smtClean="0"/>
              <a:t>change</a:t>
            </a:r>
          </a:p>
          <a:p>
            <a:pPr marL="323850" indent="-171450">
              <a:buFontTx/>
              <a:buChar char="-"/>
            </a:pPr>
            <a:r>
              <a:rPr lang="en-US" dirty="0"/>
              <a:t>Limited to pre-determined </a:t>
            </a:r>
            <a:r>
              <a:rPr lang="en-US" dirty="0" smtClean="0"/>
              <a:t>solutions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lead to missed opportunities or </a:t>
            </a:r>
            <a:r>
              <a:rPr lang="en-US" dirty="0" smtClean="0"/>
              <a:t>inefficiencies</a:t>
            </a:r>
          </a:p>
          <a:p>
            <a:pPr marL="323850" indent="-171450">
              <a:buFontTx/>
              <a:buChar char="-"/>
            </a:pPr>
            <a:r>
              <a:rPr lang="en-US" dirty="0"/>
              <a:t>Can result in lower motivation and participation from lower-level employees</a:t>
            </a:r>
          </a:p>
          <a:p>
            <a:pPr marL="152400" indent="0"/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"/>
          <p:cNvSpPr txBox="1">
            <a:spLocks noGrp="1"/>
          </p:cNvSpPr>
          <p:nvPr>
            <p:ph type="title"/>
          </p:nvPr>
        </p:nvSpPr>
        <p:spPr>
          <a:xfrm>
            <a:off x="719999" y="445024"/>
            <a:ext cx="7711213" cy="8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Who does the </a:t>
            </a:r>
            <a:r>
              <a:rPr lang="en-US" dirty="0" err="1"/>
              <a:t>topdown</a:t>
            </a:r>
            <a:r>
              <a:rPr lang="en-US" dirty="0"/>
              <a:t> approach apply to?</a:t>
            </a:r>
            <a:endParaRPr dirty="0"/>
          </a:p>
        </p:txBody>
      </p:sp>
      <p:sp>
        <p:nvSpPr>
          <p:cNvPr id="1524" name="Google Shape;1524;p7"/>
          <p:cNvSpPr txBox="1">
            <a:spLocks noGrp="1"/>
          </p:cNvSpPr>
          <p:nvPr>
            <p:ph type="subTitle" idx="1"/>
          </p:nvPr>
        </p:nvSpPr>
        <p:spPr>
          <a:xfrm>
            <a:off x="1037050" y="1789700"/>
            <a:ext cx="38883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400" dirty="0"/>
              <a:t>Anyone can use the top down </a:t>
            </a:r>
            <a:r>
              <a:rPr lang="en-US" sz="1400" dirty="0" smtClean="0"/>
              <a:t>approach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Because </a:t>
            </a:r>
            <a:r>
              <a:rPr lang="en-US" sz="1400" dirty="0" smtClean="0"/>
              <a:t>benefit :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Good organization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 smtClean="0"/>
              <a:t>High performance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Easy to Manage and </a:t>
            </a:r>
            <a:r>
              <a:rPr lang="en-US" sz="1400" dirty="0" smtClean="0"/>
              <a:t>Control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Transparency and </a:t>
            </a:r>
            <a:r>
              <a:rPr lang="en-US" sz="1400" dirty="0" smtClean="0"/>
              <a:t>Understanding</a:t>
            </a:r>
          </a:p>
          <a:p>
            <a:pPr lvl="0" indent="-317500">
              <a:buClr>
                <a:schemeClr val="dk2"/>
              </a:buClr>
              <a:buSzPts val="1400"/>
            </a:pPr>
            <a:r>
              <a:rPr lang="en-US" sz="1400" dirty="0"/>
              <a:t>Accurate </a:t>
            </a:r>
            <a:r>
              <a:rPr lang="en-US" sz="1400" dirty="0" smtClean="0"/>
              <a:t>decisions</a:t>
            </a:r>
          </a:p>
          <a:p>
            <a:pPr lvl="0" indent="-317500">
              <a:buClr>
                <a:schemeClr val="dk2"/>
              </a:buClr>
              <a:buSzPts val="1400"/>
            </a:pPr>
            <a:endParaRPr dirty="0"/>
          </a:p>
        </p:txBody>
      </p:sp>
      <p:sp>
        <p:nvSpPr>
          <p:cNvPr id="1525" name="Google Shape;1525;p7"/>
          <p:cNvSpPr/>
          <p:nvPr/>
        </p:nvSpPr>
        <p:spPr>
          <a:xfrm>
            <a:off x="6245075" y="1663400"/>
            <a:ext cx="1944000" cy="19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7"/>
          <p:cNvGrpSpPr/>
          <p:nvPr/>
        </p:nvGrpSpPr>
        <p:grpSpPr>
          <a:xfrm flipH="1">
            <a:off x="6061760" y="1933365"/>
            <a:ext cx="659820" cy="324085"/>
            <a:chOff x="754400" y="596000"/>
            <a:chExt cx="781500" cy="383850"/>
          </a:xfrm>
        </p:grpSpPr>
        <p:sp>
          <p:nvSpPr>
            <p:cNvPr id="1527" name="Google Shape;1527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0"/>
          <p:cNvSpPr txBox="1">
            <a:spLocks noGrp="1"/>
          </p:cNvSpPr>
          <p:nvPr>
            <p:ph type="subTitle" idx="1"/>
          </p:nvPr>
        </p:nvSpPr>
        <p:spPr>
          <a:xfrm>
            <a:off x="1576824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problem is complex and needs to be broken down into smaller, manageable parts.</a:t>
            </a:r>
          </a:p>
        </p:txBody>
      </p:sp>
      <p:sp>
        <p:nvSpPr>
          <p:cNvPr id="1637" name="Google Shape;1637;p10"/>
          <p:cNvSpPr txBox="1">
            <a:spLocks noGrp="1"/>
          </p:cNvSpPr>
          <p:nvPr>
            <p:ph type="subTitle" idx="2"/>
          </p:nvPr>
        </p:nvSpPr>
        <p:spPr>
          <a:xfrm>
            <a:off x="5674376" y="149958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There is a need to understand the big picture before diving into details.</a:t>
            </a:r>
            <a:endParaRPr lang="en-US" dirty="0"/>
          </a:p>
        </p:txBody>
      </p:sp>
      <p:sp>
        <p:nvSpPr>
          <p:cNvPr id="1638" name="Google Shape;1638;p10"/>
          <p:cNvSpPr txBox="1">
            <a:spLocks noGrp="1"/>
          </p:cNvSpPr>
          <p:nvPr>
            <p:ph type="subTitle" idx="3"/>
          </p:nvPr>
        </p:nvSpPr>
        <p:spPr>
          <a:xfrm>
            <a:off x="1576824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clear understanding of the end goal is required before starting the project.</a:t>
            </a:r>
            <a:endParaRPr lang="en-US" dirty="0"/>
          </a:p>
        </p:txBody>
      </p:sp>
      <p:sp>
        <p:nvSpPr>
          <p:cNvPr id="1639" name="Google Shape;1639;p10"/>
          <p:cNvSpPr txBox="1">
            <a:spLocks noGrp="1"/>
          </p:cNvSpPr>
          <p:nvPr>
            <p:ph type="subTitle" idx="4"/>
          </p:nvPr>
        </p:nvSpPr>
        <p:spPr>
          <a:xfrm>
            <a:off x="5674376" y="316016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solution can be divided into smaller </a:t>
            </a:r>
            <a:r>
              <a:rPr lang="en-US" dirty="0" err="1"/>
              <a:t>subproblems</a:t>
            </a:r>
            <a:r>
              <a:rPr lang="en-US" dirty="0"/>
              <a:t> that can be solved independently.</a:t>
            </a:r>
            <a:endParaRPr lang="en-US" dirty="0"/>
          </a:p>
        </p:txBody>
      </p:sp>
      <p:sp>
        <p:nvSpPr>
          <p:cNvPr id="1644" name="Google Shape;1644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/>
              <a:t>The top-down approach is best </a:t>
            </a:r>
            <a:r>
              <a:rPr lang="en-US" b="0" dirty="0" smtClean="0"/>
              <a:t>used</a:t>
            </a:r>
            <a:endParaRPr dirty="0"/>
          </a:p>
        </p:txBody>
      </p:sp>
      <p:cxnSp>
        <p:nvCxnSpPr>
          <p:cNvPr id="1645" name="Google Shape;1645;p10"/>
          <p:cNvCxnSpPr/>
          <p:nvPr/>
        </p:nvCxnSpPr>
        <p:spPr>
          <a:xfrm rot="10800000">
            <a:off x="144442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6" name="Google Shape;1646;p10"/>
          <p:cNvCxnSpPr/>
          <p:nvPr/>
        </p:nvCxnSpPr>
        <p:spPr>
          <a:xfrm rot="10800000">
            <a:off x="144442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10"/>
          <p:cNvCxnSpPr/>
          <p:nvPr/>
        </p:nvCxnSpPr>
        <p:spPr>
          <a:xfrm rot="10800000">
            <a:off x="5567475" y="1455550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8" name="Google Shape;1648;p10"/>
          <p:cNvCxnSpPr/>
          <p:nvPr/>
        </p:nvCxnSpPr>
        <p:spPr>
          <a:xfrm rot="10800000">
            <a:off x="5567475" y="3142525"/>
            <a:ext cx="0" cy="117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9" name="Google Shape;1649;p10"/>
          <p:cNvSpPr/>
          <p:nvPr/>
        </p:nvSpPr>
        <p:spPr>
          <a:xfrm>
            <a:off x="713225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"/>
          <p:cNvSpPr/>
          <p:nvPr/>
        </p:nvSpPr>
        <p:spPr>
          <a:xfrm>
            <a:off x="713225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0"/>
          <p:cNvSpPr/>
          <p:nvPr/>
        </p:nvSpPr>
        <p:spPr>
          <a:xfrm>
            <a:off x="4836300" y="1426075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10"/>
          <p:cNvSpPr/>
          <p:nvPr/>
        </p:nvSpPr>
        <p:spPr>
          <a:xfrm>
            <a:off x="4836300" y="3116200"/>
            <a:ext cx="598800" cy="59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10"/>
          <p:cNvGrpSpPr/>
          <p:nvPr/>
        </p:nvGrpSpPr>
        <p:grpSpPr>
          <a:xfrm>
            <a:off x="817721" y="1560197"/>
            <a:ext cx="389815" cy="330572"/>
            <a:chOff x="2661459" y="2015001"/>
            <a:chExt cx="322508" cy="273494"/>
          </a:xfrm>
        </p:grpSpPr>
        <p:sp>
          <p:nvSpPr>
            <p:cNvPr id="1654" name="Google Shape;1654;p10"/>
            <p:cNvSpPr/>
            <p:nvPr/>
          </p:nvSpPr>
          <p:spPr>
            <a:xfrm>
              <a:off x="2661459" y="2028878"/>
              <a:ext cx="322508" cy="259617"/>
            </a:xfrm>
            <a:custGeom>
              <a:avLst/>
              <a:gdLst/>
              <a:ahLst/>
              <a:cxnLst/>
              <a:rect l="l" t="t" r="r" b="b"/>
              <a:pathLst>
                <a:path w="10133" h="8157" extrusionOk="0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2946442" y="2015001"/>
              <a:ext cx="37525" cy="26799"/>
            </a:xfrm>
            <a:custGeom>
              <a:avLst/>
              <a:gdLst/>
              <a:ahLst/>
              <a:cxnLst/>
              <a:rect l="l" t="t" r="r" b="b"/>
              <a:pathLst>
                <a:path w="1179" h="842" extrusionOk="0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6" name="Google Shape;1656;p10"/>
          <p:cNvGrpSpPr/>
          <p:nvPr/>
        </p:nvGrpSpPr>
        <p:grpSpPr>
          <a:xfrm>
            <a:off x="4940801" y="1530353"/>
            <a:ext cx="389793" cy="390247"/>
            <a:chOff x="3539102" y="2427549"/>
            <a:chExt cx="355099" cy="355481"/>
          </a:xfrm>
        </p:grpSpPr>
        <p:sp>
          <p:nvSpPr>
            <p:cNvPr id="1657" name="Google Shape;1657;p1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9" name="Google Shape;1659;p10"/>
          <p:cNvGrpSpPr/>
          <p:nvPr/>
        </p:nvGrpSpPr>
        <p:grpSpPr>
          <a:xfrm>
            <a:off x="4940807" y="3245621"/>
            <a:ext cx="389781" cy="339920"/>
            <a:chOff x="3082855" y="4295728"/>
            <a:chExt cx="375946" cy="327823"/>
          </a:xfrm>
        </p:grpSpPr>
        <p:sp>
          <p:nvSpPr>
            <p:cNvPr id="1660" name="Google Shape;1660;p10"/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1" name="Google Shape;1671;p10"/>
          <p:cNvGrpSpPr/>
          <p:nvPr/>
        </p:nvGrpSpPr>
        <p:grpSpPr>
          <a:xfrm>
            <a:off x="798037" y="3248277"/>
            <a:ext cx="429186" cy="334635"/>
            <a:chOff x="2611458" y="3816374"/>
            <a:chExt cx="426329" cy="332375"/>
          </a:xfrm>
        </p:grpSpPr>
        <p:sp>
          <p:nvSpPr>
            <p:cNvPr id="1672" name="Google Shape;1672;p10"/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0"/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0"/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0"/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0"/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0"/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0"/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0"/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0"/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0"/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Template with Transitions by Slidesgo">
  <a:themeElements>
    <a:clrScheme name="Simple Light">
      <a:dk1>
        <a:srgbClr val="0B104B"/>
      </a:dk1>
      <a:lt1>
        <a:srgbClr val="FFFFFF"/>
      </a:lt1>
      <a:dk2>
        <a:srgbClr val="D44343"/>
      </a:dk2>
      <a:lt2>
        <a:srgbClr val="F7C8C8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1198</Words>
  <Application>Microsoft Office PowerPoint</Application>
  <PresentationFormat>On-screen Show (16:9)</PresentationFormat>
  <Paragraphs>145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Montserrat</vt:lpstr>
      <vt:lpstr>Anaheim</vt:lpstr>
      <vt:lpstr>Lexend</vt:lpstr>
      <vt:lpstr>Montserrat ExtraBold</vt:lpstr>
      <vt:lpstr>Nunito Light</vt:lpstr>
      <vt:lpstr>Arial</vt:lpstr>
      <vt:lpstr>Business Template with Transitions by Slidesgo</vt:lpstr>
      <vt:lpstr>Journey to your best program Dao Vo</vt:lpstr>
      <vt:lpstr>Main content of the presentation</vt:lpstr>
      <vt:lpstr>WHOA!!</vt:lpstr>
      <vt:lpstr>Topdown appoach</vt:lpstr>
      <vt:lpstr>PowerPoint Presentation</vt:lpstr>
      <vt:lpstr>What is the top down approach</vt:lpstr>
      <vt:lpstr>Advantages and disadvantages</vt:lpstr>
      <vt:lpstr>Who does the topdown approach apply to?</vt:lpstr>
      <vt:lpstr>The top-down approach is best used</vt:lpstr>
      <vt:lpstr>6 steps to implement topdown approach</vt:lpstr>
      <vt:lpstr>Learning how to learn and learn fast</vt:lpstr>
      <vt:lpstr>PowerPoint Presentation</vt:lpstr>
      <vt:lpstr>What is learning?</vt:lpstr>
      <vt:lpstr>Why do you have to study?</vt:lpstr>
      <vt:lpstr>Who has to learn?</vt:lpstr>
      <vt:lpstr>Where to study and when to study</vt:lpstr>
      <vt:lpstr>How to learn fast</vt:lpstr>
      <vt:lpstr>1h 30m run </vt:lpstr>
      <vt:lpstr>PowerPoint Presentation</vt:lpstr>
      <vt:lpstr>80/20</vt:lpstr>
      <vt:lpstr>MindMap </vt:lpstr>
      <vt:lpstr>Active Recall </vt:lpstr>
      <vt:lpstr>Spaced Repetition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your best program Dao Vo</dc:title>
  <dc:creator>Nguyễn Văn Hưng</dc:creator>
  <cp:lastModifiedBy>Nguyễn Văn Hưng</cp:lastModifiedBy>
  <cp:revision>23</cp:revision>
  <dcterms:modified xsi:type="dcterms:W3CDTF">2024-01-18T04:54:42Z</dcterms:modified>
</cp:coreProperties>
</file>