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9" r:id="rId3"/>
    <p:sldId id="265" r:id="rId4"/>
    <p:sldId id="260" r:id="rId5"/>
    <p:sldId id="266" r:id="rId6"/>
    <p:sldId id="276" r:id="rId7"/>
    <p:sldId id="271" r:id="rId8"/>
    <p:sldId id="275" r:id="rId9"/>
    <p:sldId id="277" r:id="rId10"/>
    <p:sldId id="278" r:id="rId11"/>
    <p:sldId id="262" r:id="rId12"/>
    <p:sldId id="279" r:id="rId13"/>
    <p:sldId id="264"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B095DE-91F7-D94B-97AD-A776AF68FA45}" name="Claire Hastie" initials="CH" userId="S::Claire.Hastie@glasgow.ac.uk::4100a331-371d-4e08-a483-14d825e32aa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3865"/>
        </a:fontRef>
        <a:srgbClr val="003865"/>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CAD5E3"/>
          </a:solidFill>
        </a:fill>
      </a:tcStyle>
    </a:wholeTbl>
    <a:band2H>
      <a:tcTxStyle/>
      <a:tcStyle>
        <a:tcBdr/>
        <a:fill>
          <a:solidFill>
            <a:srgbClr val="E6EBF2"/>
          </a:solidFill>
        </a:fill>
      </a:tcStyle>
    </a:band2H>
    <a:firstCol>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1"/>
          </a:solidFill>
        </a:fill>
      </a:tcStyle>
    </a:firstCol>
    <a:la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381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1"/>
          </a:solidFill>
        </a:fill>
      </a:tcStyle>
    </a:lastRow>
    <a:fir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381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1"/>
          </a:solidFill>
        </a:fill>
      </a:tcStyle>
    </a:firstRow>
  </a:tblStyle>
  <a:tblStyle styleId="{C7B018BB-80A7-4F77-B60F-C8B233D01FF8}" styleName="">
    <a:tblBg/>
    <a:wholeTbl>
      <a:tcTxStyle b="off" i="off">
        <a:fontRef idx="minor">
          <a:srgbClr val="003865"/>
        </a:fontRef>
        <a:srgbClr val="003865"/>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EDCBCB"/>
          </a:solidFill>
        </a:fill>
      </a:tcStyle>
    </a:wholeTbl>
    <a:band2H>
      <a:tcTxStyle/>
      <a:tcStyle>
        <a:tcBdr/>
        <a:fill>
          <a:solidFill>
            <a:srgbClr val="F6E7E7"/>
          </a:solidFill>
        </a:fill>
      </a:tcStyle>
    </a:band2H>
    <a:firstCol>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3"/>
          </a:solidFill>
        </a:fill>
      </a:tcStyle>
    </a:firstCol>
    <a:la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381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3"/>
          </a:solidFill>
        </a:fill>
      </a:tcStyle>
    </a:lastRow>
    <a:fir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381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3"/>
          </a:solidFill>
        </a:fill>
      </a:tcStyle>
    </a:firstRow>
  </a:tblStyle>
  <a:tblStyle styleId="{EEE7283C-3CF3-47DC-8721-378D4A62B228}" styleName="">
    <a:tblBg/>
    <a:wholeTbl>
      <a:tcTxStyle b="off" i="off">
        <a:fontRef idx="minor">
          <a:srgbClr val="003865"/>
        </a:fontRef>
        <a:srgbClr val="003865"/>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DCCAD4"/>
          </a:solidFill>
        </a:fill>
      </a:tcStyle>
    </a:wholeTbl>
    <a:band2H>
      <a:tcTxStyle/>
      <a:tcStyle>
        <a:tcBdr/>
        <a:fill>
          <a:solidFill>
            <a:srgbClr val="EEE6EB"/>
          </a:solidFill>
        </a:fill>
      </a:tcStyle>
    </a:band2H>
    <a:firstCol>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6"/>
          </a:solidFill>
        </a:fill>
      </a:tcStyle>
    </a:firstCol>
    <a:la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381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6"/>
          </a:solidFill>
        </a:fill>
      </a:tcStyle>
    </a:lastRow>
    <a:fir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381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chemeClr val="accent6"/>
          </a:solidFill>
        </a:fill>
      </a:tcStyle>
    </a:firstRow>
  </a:tblStyle>
  <a:tblStyle styleId="{CF821DB8-F4EB-4A41-A1BA-3FCAFE7338EE}" styleName="">
    <a:tblBg/>
    <a:wholeTbl>
      <a:tcTxStyle b="off" i="off">
        <a:fontRef idx="minor">
          <a:srgbClr val="003865"/>
        </a:fontRef>
        <a:srgbClr val="00386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A"/>
          </a:solidFill>
        </a:fill>
      </a:tcStyle>
    </a:wholeTbl>
    <a:band2H>
      <a:tcTxStyle/>
      <a:tcStyle>
        <a:tcBdr/>
        <a:fill>
          <a:solidFill>
            <a:srgbClr val="FFFFFE"/>
          </a:solidFill>
        </a:fill>
      </a:tcStyle>
    </a:band2H>
    <a:firstCol>
      <a:tcTxStyle b="on" i="off">
        <a:fontRef idx="minor">
          <a:srgbClr val="FFFFFE"/>
        </a:fontRef>
        <a:srgbClr val="FFFFF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3865"/>
        </a:fontRef>
        <a:srgbClr val="003865"/>
      </a:tcTxStyle>
      <a:tcStyle>
        <a:tcBdr>
          <a:left>
            <a:ln w="12700" cap="flat">
              <a:noFill/>
              <a:miter lim="400000"/>
            </a:ln>
          </a:left>
          <a:right>
            <a:ln w="12700" cap="flat">
              <a:noFill/>
              <a:miter lim="400000"/>
            </a:ln>
          </a:right>
          <a:top>
            <a:ln w="50800" cap="flat">
              <a:solidFill>
                <a:srgbClr val="003865"/>
              </a:solidFill>
              <a:prstDash val="solid"/>
              <a:round/>
            </a:ln>
          </a:top>
          <a:bottom>
            <a:ln w="25400" cap="flat">
              <a:solidFill>
                <a:srgbClr val="003865"/>
              </a:solidFill>
              <a:prstDash val="solid"/>
              <a:round/>
            </a:ln>
          </a:bottom>
          <a:insideH>
            <a:ln w="12700" cap="flat">
              <a:noFill/>
              <a:miter lim="400000"/>
            </a:ln>
          </a:insideH>
          <a:insideV>
            <a:ln w="12700" cap="flat">
              <a:noFill/>
              <a:miter lim="400000"/>
            </a:ln>
          </a:insideV>
        </a:tcBdr>
        <a:fill>
          <a:solidFill>
            <a:srgbClr val="FFFFFE"/>
          </a:solidFill>
        </a:fill>
      </a:tcStyle>
    </a:lastRow>
    <a:firstRow>
      <a:tcTxStyle b="on" i="off">
        <a:fontRef idx="minor">
          <a:srgbClr val="FFFFFE"/>
        </a:fontRef>
        <a:srgbClr val="FFFFFE"/>
      </a:tcTxStyle>
      <a:tcStyle>
        <a:tcBdr>
          <a:left>
            <a:ln w="12700" cap="flat">
              <a:noFill/>
              <a:miter lim="400000"/>
            </a:ln>
          </a:left>
          <a:right>
            <a:ln w="12700" cap="flat">
              <a:noFill/>
              <a:miter lim="400000"/>
            </a:ln>
          </a:right>
          <a:top>
            <a:ln w="25400" cap="flat">
              <a:solidFill>
                <a:srgbClr val="003865"/>
              </a:solidFill>
              <a:prstDash val="solid"/>
              <a:round/>
            </a:ln>
          </a:top>
          <a:bottom>
            <a:ln w="25400" cap="flat">
              <a:solidFill>
                <a:srgbClr val="00386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3865"/>
        </a:fontRef>
        <a:srgbClr val="003865"/>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CACCD2"/>
          </a:solidFill>
        </a:fill>
      </a:tcStyle>
    </a:wholeTbl>
    <a:band2H>
      <a:tcTxStyle/>
      <a:tcStyle>
        <a:tcBdr/>
        <a:fill>
          <a:solidFill>
            <a:srgbClr val="E6E7EA"/>
          </a:solidFill>
        </a:fill>
      </a:tcStyle>
    </a:band2H>
    <a:firstCol>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003865"/>
          </a:solidFill>
        </a:fill>
      </a:tcStyle>
    </a:firstCol>
    <a:la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38100" cap="flat">
              <a:solidFill>
                <a:srgbClr val="FFFFFE"/>
              </a:solidFill>
              <a:prstDash val="solid"/>
              <a:round/>
            </a:ln>
          </a:top>
          <a:bottom>
            <a:ln w="127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003865"/>
          </a:solidFill>
        </a:fill>
      </a:tcStyle>
    </a:lastRow>
    <a:firstRow>
      <a:tcTxStyle b="on" i="off">
        <a:fontRef idx="minor">
          <a:srgbClr val="FFFFFE"/>
        </a:fontRef>
        <a:srgbClr val="FFFFFE"/>
      </a:tcTxStyle>
      <a:tcStyle>
        <a:tcBdr>
          <a:left>
            <a:ln w="12700" cap="flat">
              <a:solidFill>
                <a:srgbClr val="FFFFFE"/>
              </a:solidFill>
              <a:prstDash val="solid"/>
              <a:round/>
            </a:ln>
          </a:left>
          <a:right>
            <a:ln w="12700" cap="flat">
              <a:solidFill>
                <a:srgbClr val="FFFFFE"/>
              </a:solidFill>
              <a:prstDash val="solid"/>
              <a:round/>
            </a:ln>
          </a:right>
          <a:top>
            <a:ln w="12700" cap="flat">
              <a:solidFill>
                <a:srgbClr val="FFFFFE"/>
              </a:solidFill>
              <a:prstDash val="solid"/>
              <a:round/>
            </a:ln>
          </a:top>
          <a:bottom>
            <a:ln w="38100" cap="flat">
              <a:solidFill>
                <a:srgbClr val="FFFFFE"/>
              </a:solidFill>
              <a:prstDash val="solid"/>
              <a:round/>
            </a:ln>
          </a:bottom>
          <a:insideH>
            <a:ln w="12700" cap="flat">
              <a:solidFill>
                <a:srgbClr val="FFFFFE"/>
              </a:solidFill>
              <a:prstDash val="solid"/>
              <a:round/>
            </a:ln>
          </a:insideH>
          <a:insideV>
            <a:ln w="12700" cap="flat">
              <a:solidFill>
                <a:srgbClr val="FFFFFE"/>
              </a:solidFill>
              <a:prstDash val="solid"/>
              <a:round/>
            </a:ln>
          </a:insideV>
        </a:tcBdr>
        <a:fill>
          <a:solidFill>
            <a:srgbClr val="003865"/>
          </a:solidFill>
        </a:fill>
      </a:tcStyle>
    </a:firstRow>
  </a:tblStyle>
  <a:tblStyle styleId="{2708684C-4D16-4618-839F-0558EEFCDFE6}" styleName="">
    <a:tblBg/>
    <a:wholeTbl>
      <a:tcTxStyle b="off" i="off">
        <a:fontRef idx="minor">
          <a:srgbClr val="003865"/>
        </a:fontRef>
        <a:srgbClr val="003865"/>
      </a:tcTxStyle>
      <a:tcStyle>
        <a:tcBdr>
          <a:left>
            <a:ln w="12700" cap="flat">
              <a:solidFill>
                <a:srgbClr val="003865"/>
              </a:solidFill>
              <a:prstDash val="solid"/>
              <a:round/>
            </a:ln>
          </a:left>
          <a:right>
            <a:ln w="12700" cap="flat">
              <a:solidFill>
                <a:srgbClr val="003865"/>
              </a:solidFill>
              <a:prstDash val="solid"/>
              <a:round/>
            </a:ln>
          </a:right>
          <a:top>
            <a:ln w="12700" cap="flat">
              <a:solidFill>
                <a:srgbClr val="003865"/>
              </a:solidFill>
              <a:prstDash val="solid"/>
              <a:round/>
            </a:ln>
          </a:top>
          <a:bottom>
            <a:ln w="12700" cap="flat">
              <a:solidFill>
                <a:srgbClr val="003865"/>
              </a:solidFill>
              <a:prstDash val="solid"/>
              <a:round/>
            </a:ln>
          </a:bottom>
          <a:insideH>
            <a:ln w="12700" cap="flat">
              <a:solidFill>
                <a:srgbClr val="003865"/>
              </a:solidFill>
              <a:prstDash val="solid"/>
              <a:round/>
            </a:ln>
          </a:insideH>
          <a:insideV>
            <a:ln w="12700" cap="flat">
              <a:solidFill>
                <a:srgbClr val="003865"/>
              </a:solidFill>
              <a:prstDash val="solid"/>
              <a:round/>
            </a:ln>
          </a:insideV>
        </a:tcBdr>
        <a:fill>
          <a:solidFill>
            <a:srgbClr val="003865">
              <a:alpha val="20000"/>
            </a:srgbClr>
          </a:solidFill>
        </a:fill>
      </a:tcStyle>
    </a:wholeTbl>
    <a:band2H>
      <a:tcTxStyle/>
      <a:tcStyle>
        <a:tcBdr/>
        <a:fill>
          <a:solidFill>
            <a:srgbClr val="FFFFFF"/>
          </a:solidFill>
        </a:fill>
      </a:tcStyle>
    </a:band2H>
    <a:firstCol>
      <a:tcTxStyle b="on" i="off">
        <a:fontRef idx="minor">
          <a:srgbClr val="003865"/>
        </a:fontRef>
        <a:srgbClr val="003865"/>
      </a:tcTxStyle>
      <a:tcStyle>
        <a:tcBdr>
          <a:left>
            <a:ln w="12700" cap="flat">
              <a:solidFill>
                <a:srgbClr val="003865"/>
              </a:solidFill>
              <a:prstDash val="solid"/>
              <a:round/>
            </a:ln>
          </a:left>
          <a:right>
            <a:ln w="12700" cap="flat">
              <a:solidFill>
                <a:srgbClr val="003865"/>
              </a:solidFill>
              <a:prstDash val="solid"/>
              <a:round/>
            </a:ln>
          </a:right>
          <a:top>
            <a:ln w="12700" cap="flat">
              <a:solidFill>
                <a:srgbClr val="003865"/>
              </a:solidFill>
              <a:prstDash val="solid"/>
              <a:round/>
            </a:ln>
          </a:top>
          <a:bottom>
            <a:ln w="12700" cap="flat">
              <a:solidFill>
                <a:srgbClr val="003865"/>
              </a:solidFill>
              <a:prstDash val="solid"/>
              <a:round/>
            </a:ln>
          </a:bottom>
          <a:insideH>
            <a:ln w="12700" cap="flat">
              <a:solidFill>
                <a:srgbClr val="003865"/>
              </a:solidFill>
              <a:prstDash val="solid"/>
              <a:round/>
            </a:ln>
          </a:insideH>
          <a:insideV>
            <a:ln w="12700" cap="flat">
              <a:solidFill>
                <a:srgbClr val="003865"/>
              </a:solidFill>
              <a:prstDash val="solid"/>
              <a:round/>
            </a:ln>
          </a:insideV>
        </a:tcBdr>
        <a:fill>
          <a:solidFill>
            <a:srgbClr val="003865">
              <a:alpha val="20000"/>
            </a:srgbClr>
          </a:solidFill>
        </a:fill>
      </a:tcStyle>
    </a:firstCol>
    <a:lastRow>
      <a:tcTxStyle b="on" i="off">
        <a:fontRef idx="minor">
          <a:srgbClr val="003865"/>
        </a:fontRef>
        <a:srgbClr val="003865"/>
      </a:tcTxStyle>
      <a:tcStyle>
        <a:tcBdr>
          <a:left>
            <a:ln w="12700" cap="flat">
              <a:solidFill>
                <a:srgbClr val="003865"/>
              </a:solidFill>
              <a:prstDash val="solid"/>
              <a:round/>
            </a:ln>
          </a:left>
          <a:right>
            <a:ln w="12700" cap="flat">
              <a:solidFill>
                <a:srgbClr val="003865"/>
              </a:solidFill>
              <a:prstDash val="solid"/>
              <a:round/>
            </a:ln>
          </a:right>
          <a:top>
            <a:ln w="50800" cap="flat">
              <a:solidFill>
                <a:srgbClr val="003865"/>
              </a:solidFill>
              <a:prstDash val="solid"/>
              <a:round/>
            </a:ln>
          </a:top>
          <a:bottom>
            <a:ln w="12700" cap="flat">
              <a:solidFill>
                <a:srgbClr val="003865"/>
              </a:solidFill>
              <a:prstDash val="solid"/>
              <a:round/>
            </a:ln>
          </a:bottom>
          <a:insideH>
            <a:ln w="12700" cap="flat">
              <a:solidFill>
                <a:srgbClr val="003865"/>
              </a:solidFill>
              <a:prstDash val="solid"/>
              <a:round/>
            </a:ln>
          </a:insideH>
          <a:insideV>
            <a:ln w="12700" cap="flat">
              <a:solidFill>
                <a:srgbClr val="003865"/>
              </a:solidFill>
              <a:prstDash val="solid"/>
              <a:round/>
            </a:ln>
          </a:insideV>
        </a:tcBdr>
        <a:fill>
          <a:noFill/>
        </a:fill>
      </a:tcStyle>
    </a:lastRow>
    <a:firstRow>
      <a:tcTxStyle b="on" i="off">
        <a:fontRef idx="minor">
          <a:srgbClr val="003865"/>
        </a:fontRef>
        <a:srgbClr val="003865"/>
      </a:tcTxStyle>
      <a:tcStyle>
        <a:tcBdr>
          <a:left>
            <a:ln w="12700" cap="flat">
              <a:solidFill>
                <a:srgbClr val="003865"/>
              </a:solidFill>
              <a:prstDash val="solid"/>
              <a:round/>
            </a:ln>
          </a:left>
          <a:right>
            <a:ln w="12700" cap="flat">
              <a:solidFill>
                <a:srgbClr val="003865"/>
              </a:solidFill>
              <a:prstDash val="solid"/>
              <a:round/>
            </a:ln>
          </a:right>
          <a:top>
            <a:ln w="12700" cap="flat">
              <a:solidFill>
                <a:srgbClr val="003865"/>
              </a:solidFill>
              <a:prstDash val="solid"/>
              <a:round/>
            </a:ln>
          </a:top>
          <a:bottom>
            <a:ln w="25400" cap="flat">
              <a:solidFill>
                <a:srgbClr val="003865"/>
              </a:solidFill>
              <a:prstDash val="solid"/>
              <a:round/>
            </a:ln>
          </a:bottom>
          <a:insideH>
            <a:ln w="12700" cap="flat">
              <a:solidFill>
                <a:srgbClr val="003865"/>
              </a:solidFill>
              <a:prstDash val="solid"/>
              <a:round/>
            </a:ln>
          </a:insideH>
          <a:insideV>
            <a:ln w="12700" cap="flat">
              <a:solidFill>
                <a:srgbClr val="003865"/>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964"/>
  </p:normalViewPr>
  <p:slideViewPr>
    <p:cSldViewPr snapToGrid="0">
      <p:cViewPr varScale="1">
        <p:scale>
          <a:sx n="93" d="100"/>
          <a:sy n="93" d="100"/>
        </p:scale>
        <p:origin x="21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2D418-ACDE-C445-B5AB-433A07B9B3E2}" type="doc">
      <dgm:prSet loTypeId="urn:microsoft.com/office/officeart/2008/layout/PictureStrips" loCatId="" qsTypeId="urn:microsoft.com/office/officeart/2005/8/quickstyle/simple3" qsCatId="simple" csTypeId="urn:microsoft.com/office/officeart/2005/8/colors/accent1_2" csCatId="accent1" phldr="1"/>
      <dgm:spPr/>
      <dgm:t>
        <a:bodyPr/>
        <a:lstStyle/>
        <a:p>
          <a:endParaRPr lang="en-GB"/>
        </a:p>
      </dgm:t>
    </dgm:pt>
    <dgm:pt modelId="{62248F80-2D3F-F34A-B02D-791E89C18107}" type="pres">
      <dgm:prSet presAssocID="{2702D418-ACDE-C445-B5AB-433A07B9B3E2}" presName="Name0" presStyleCnt="0">
        <dgm:presLayoutVars>
          <dgm:dir/>
          <dgm:resizeHandles val="exact"/>
        </dgm:presLayoutVars>
      </dgm:prSet>
      <dgm:spPr/>
    </dgm:pt>
  </dgm:ptLst>
  <dgm:cxnLst>
    <dgm:cxn modelId="{ACC4C9AC-58EB-A740-B2A5-3BEDBC18C9D5}" type="presOf" srcId="{2702D418-ACDE-C445-B5AB-433A07B9B3E2}" destId="{62248F80-2D3F-F34A-B02D-791E89C18107}" srcOrd="0"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A9788F-F7CE-5742-9A2F-783A97481EB9}" type="doc">
      <dgm:prSet loTypeId="urn:microsoft.com/office/officeart/2005/8/layout/vList5" loCatId="" qsTypeId="urn:microsoft.com/office/officeart/2005/8/quickstyle/simple3" qsCatId="simple" csTypeId="urn:microsoft.com/office/officeart/2005/8/colors/accent6_2" csCatId="accent6" phldr="1"/>
      <dgm:spPr/>
      <dgm:t>
        <a:bodyPr/>
        <a:lstStyle/>
        <a:p>
          <a:endParaRPr lang="en-GB"/>
        </a:p>
      </dgm:t>
    </dgm:pt>
    <dgm:pt modelId="{44D4557A-1558-9C4A-B152-CCD807CAD272}">
      <dgm:prSet phldrT="[Text]" custT="1"/>
      <dgm:spPr>
        <a:solidFill>
          <a:schemeClr val="accent2">
            <a:lumMod val="40000"/>
            <a:lumOff val="60000"/>
            <a:alpha val="22000"/>
          </a:schemeClr>
        </a:solidFill>
      </dgm:spPr>
      <dgm:t>
        <a:bodyPr/>
        <a:lstStyle/>
        <a:p>
          <a:r>
            <a:rPr lang="en-IN" sz="2400" b="1" dirty="0">
              <a:solidFill>
                <a:srgbClr val="374151"/>
              </a:solidFill>
              <a:latin typeface="+mn-lt"/>
            </a:rPr>
            <a:t>Descriptive statistics</a:t>
          </a:r>
          <a:endParaRPr lang="en-GB" sz="2400" b="1" dirty="0">
            <a:latin typeface="+mn-lt"/>
          </a:endParaRPr>
        </a:p>
      </dgm:t>
    </dgm:pt>
    <dgm:pt modelId="{196444EC-056A-D242-AFBE-1B43ED9E497A}" type="parTrans" cxnId="{17AC2D80-EDA6-E245-A756-F71ED1C50F3F}">
      <dgm:prSet/>
      <dgm:spPr/>
      <dgm:t>
        <a:bodyPr/>
        <a:lstStyle/>
        <a:p>
          <a:endParaRPr lang="en-GB"/>
        </a:p>
      </dgm:t>
    </dgm:pt>
    <dgm:pt modelId="{E0CB09F8-D28B-D140-8D86-73DB21BC5872}" type="sibTrans" cxnId="{17AC2D80-EDA6-E245-A756-F71ED1C50F3F}">
      <dgm:prSet/>
      <dgm:spPr/>
      <dgm:t>
        <a:bodyPr/>
        <a:lstStyle/>
        <a:p>
          <a:endParaRPr lang="en-GB"/>
        </a:p>
      </dgm:t>
    </dgm:pt>
    <dgm:pt modelId="{2F0F022B-104F-5449-A3D3-20710381CC87}">
      <dgm:prSet phldrT="[Text]" custT="1"/>
      <dgm:spPr>
        <a:solidFill>
          <a:schemeClr val="accent3">
            <a:lumMod val="20000"/>
            <a:lumOff val="80000"/>
            <a:alpha val="42000"/>
          </a:schemeClr>
        </a:solidFill>
      </dgm:spPr>
      <dgm:t>
        <a:bodyPr/>
        <a:lstStyle/>
        <a:p>
          <a:r>
            <a:rPr lang="en-IN" sz="2000" b="0" i="0" dirty="0">
              <a:solidFill>
                <a:srgbClr val="374151"/>
              </a:solidFill>
              <a:effectLst/>
              <a:latin typeface="+mn-lt"/>
            </a:rPr>
            <a:t>Patient Demographics , year, cause and comorbidity. </a:t>
          </a:r>
          <a:endParaRPr lang="en-GB" sz="2000" dirty="0">
            <a:latin typeface="+mn-lt"/>
          </a:endParaRPr>
        </a:p>
      </dgm:t>
    </dgm:pt>
    <dgm:pt modelId="{66135176-5B89-4748-A55D-79A37BA75206}" type="parTrans" cxnId="{DA0DD0DF-7A0F-E249-B1EC-8A08D1207755}">
      <dgm:prSet/>
      <dgm:spPr/>
      <dgm:t>
        <a:bodyPr/>
        <a:lstStyle/>
        <a:p>
          <a:endParaRPr lang="en-GB"/>
        </a:p>
      </dgm:t>
    </dgm:pt>
    <dgm:pt modelId="{EB12F968-D0D2-FC41-A871-2DE20E52255C}" type="sibTrans" cxnId="{DA0DD0DF-7A0F-E249-B1EC-8A08D1207755}">
      <dgm:prSet/>
      <dgm:spPr/>
      <dgm:t>
        <a:bodyPr/>
        <a:lstStyle/>
        <a:p>
          <a:endParaRPr lang="en-GB"/>
        </a:p>
      </dgm:t>
    </dgm:pt>
    <dgm:pt modelId="{3A2335D6-3478-BA4C-BD29-D82E848027BE}">
      <dgm:prSet phldrT="[Text]" custT="1"/>
      <dgm:spPr>
        <a:solidFill>
          <a:schemeClr val="accent3">
            <a:lumMod val="20000"/>
            <a:lumOff val="80000"/>
            <a:alpha val="34278"/>
          </a:schemeClr>
        </a:solidFill>
      </dgm:spPr>
      <dgm:t>
        <a:bodyPr/>
        <a:lstStyle/>
        <a:p>
          <a:r>
            <a:rPr lang="en-IN" sz="2000" b="0" i="0" dirty="0">
              <a:solidFill>
                <a:srgbClr val="374151"/>
              </a:solidFill>
              <a:effectLst/>
              <a:latin typeface="+mn-ea"/>
              <a:ea typeface="+mn-ea"/>
            </a:rPr>
            <a:t>To identify factors associated with outcomes after adjusting for </a:t>
          </a:r>
          <a:r>
            <a:rPr lang="en-IN" sz="2000" b="0" i="0" dirty="0">
              <a:solidFill>
                <a:srgbClr val="374151"/>
              </a:solidFill>
              <a:effectLst/>
              <a:latin typeface="+mn-lt"/>
            </a:rPr>
            <a:t>year, cause and comorbidity.</a:t>
          </a:r>
          <a:endParaRPr lang="en-GB" sz="2000" dirty="0">
            <a:latin typeface="+mn-ea"/>
            <a:ea typeface="+mn-ea"/>
          </a:endParaRPr>
        </a:p>
      </dgm:t>
    </dgm:pt>
    <dgm:pt modelId="{16DC7C20-3DD0-1C49-A76F-22649C7FE556}" type="parTrans" cxnId="{42F36FB5-F700-AD40-A8F3-778A973CF0F0}">
      <dgm:prSet/>
      <dgm:spPr/>
      <dgm:t>
        <a:bodyPr/>
        <a:lstStyle/>
        <a:p>
          <a:endParaRPr lang="en-GB"/>
        </a:p>
      </dgm:t>
    </dgm:pt>
    <dgm:pt modelId="{3CC0177F-0BEB-3545-A12C-2D61CCEAEE74}" type="sibTrans" cxnId="{42F36FB5-F700-AD40-A8F3-778A973CF0F0}">
      <dgm:prSet/>
      <dgm:spPr/>
      <dgm:t>
        <a:bodyPr/>
        <a:lstStyle/>
        <a:p>
          <a:endParaRPr lang="en-GB"/>
        </a:p>
      </dgm:t>
    </dgm:pt>
    <dgm:pt modelId="{2D0E3A01-C12E-1F47-BEBF-5DFDE75880B1}">
      <dgm:prSet phldrT="[Text]" custT="1"/>
      <dgm:spPr>
        <a:solidFill>
          <a:schemeClr val="accent2">
            <a:lumMod val="20000"/>
            <a:lumOff val="80000"/>
            <a:alpha val="32931"/>
          </a:schemeClr>
        </a:solidFill>
      </dgm:spPr>
      <dgm:t>
        <a:bodyPr/>
        <a:lstStyle/>
        <a:p>
          <a:r>
            <a:rPr lang="en-IN" sz="2400" b="1" i="0" dirty="0">
              <a:solidFill>
                <a:srgbClr val="374151"/>
              </a:solidFill>
              <a:effectLst/>
              <a:latin typeface="+mn-lt"/>
            </a:rPr>
            <a:t>Binary Logistic Regression</a:t>
          </a:r>
          <a:r>
            <a:rPr lang="en-IN" sz="2400" b="0" i="0" dirty="0">
              <a:solidFill>
                <a:srgbClr val="374151"/>
              </a:solidFill>
              <a:effectLst/>
              <a:latin typeface="+mn-lt"/>
            </a:rPr>
            <a:t> </a:t>
          </a:r>
          <a:endParaRPr lang="en-GB" sz="2400" dirty="0">
            <a:latin typeface="+mn-lt"/>
          </a:endParaRPr>
        </a:p>
      </dgm:t>
    </dgm:pt>
    <dgm:pt modelId="{D0C3F1B9-5640-7B4A-BF52-63AC21E6503D}" type="sibTrans" cxnId="{9128E47B-0A59-C145-ADF2-4E24E513E94A}">
      <dgm:prSet/>
      <dgm:spPr/>
      <dgm:t>
        <a:bodyPr/>
        <a:lstStyle/>
        <a:p>
          <a:endParaRPr lang="en-GB"/>
        </a:p>
      </dgm:t>
    </dgm:pt>
    <dgm:pt modelId="{FBC6581A-7BE8-4C45-9B01-1FA294DEB2C3}" type="parTrans" cxnId="{9128E47B-0A59-C145-ADF2-4E24E513E94A}">
      <dgm:prSet/>
      <dgm:spPr/>
      <dgm:t>
        <a:bodyPr/>
        <a:lstStyle/>
        <a:p>
          <a:endParaRPr lang="en-GB"/>
        </a:p>
      </dgm:t>
    </dgm:pt>
    <dgm:pt modelId="{B337B6BF-C616-C645-A55D-7108C2F73BFC}">
      <dgm:prSet phldrT="[Text]" custT="1"/>
      <dgm:spPr>
        <a:solidFill>
          <a:schemeClr val="accent3">
            <a:lumMod val="20000"/>
            <a:lumOff val="80000"/>
            <a:alpha val="42000"/>
          </a:schemeClr>
        </a:solidFill>
      </dgm:spPr>
      <dgm:t>
        <a:bodyPr/>
        <a:lstStyle/>
        <a:p>
          <a:r>
            <a:rPr lang="en-GB" sz="2000" dirty="0">
              <a:latin typeface="+mn-lt"/>
            </a:rPr>
            <a:t>Descriptive Statistics for all outcomes. </a:t>
          </a:r>
        </a:p>
      </dgm:t>
    </dgm:pt>
    <dgm:pt modelId="{1D15EF36-9FEB-1742-BEC1-0986A24A69BF}" type="parTrans" cxnId="{05FA820A-3346-2446-8966-E37E8863E00C}">
      <dgm:prSet/>
      <dgm:spPr/>
      <dgm:t>
        <a:bodyPr/>
        <a:lstStyle/>
        <a:p>
          <a:endParaRPr lang="en-GB"/>
        </a:p>
      </dgm:t>
    </dgm:pt>
    <dgm:pt modelId="{07B43335-01CC-0E4A-95EB-F72B92C1A903}" type="sibTrans" cxnId="{05FA820A-3346-2446-8966-E37E8863E00C}">
      <dgm:prSet/>
      <dgm:spPr/>
      <dgm:t>
        <a:bodyPr/>
        <a:lstStyle/>
        <a:p>
          <a:endParaRPr lang="en-GB"/>
        </a:p>
      </dgm:t>
    </dgm:pt>
    <dgm:pt modelId="{87390758-7CE7-6847-AD67-FDE521362AAC}" type="pres">
      <dgm:prSet presAssocID="{84A9788F-F7CE-5742-9A2F-783A97481EB9}" presName="Name0" presStyleCnt="0">
        <dgm:presLayoutVars>
          <dgm:dir/>
          <dgm:animLvl val="lvl"/>
          <dgm:resizeHandles val="exact"/>
        </dgm:presLayoutVars>
      </dgm:prSet>
      <dgm:spPr/>
    </dgm:pt>
    <dgm:pt modelId="{9FE3882F-E677-104C-BE35-F1AABD2D0A84}" type="pres">
      <dgm:prSet presAssocID="{44D4557A-1558-9C4A-B152-CCD807CAD272}" presName="linNode" presStyleCnt="0"/>
      <dgm:spPr/>
    </dgm:pt>
    <dgm:pt modelId="{C06378EB-2629-704D-A40A-9D6A972F9250}" type="pres">
      <dgm:prSet presAssocID="{44D4557A-1558-9C4A-B152-CCD807CAD272}" presName="parentText" presStyleLbl="node1" presStyleIdx="0" presStyleCnt="2" custScaleX="718700" custScaleY="152300" custLinFactNeighborX="-6269" custLinFactNeighborY="-1699">
        <dgm:presLayoutVars>
          <dgm:chMax val="1"/>
          <dgm:bulletEnabled val="1"/>
        </dgm:presLayoutVars>
      </dgm:prSet>
      <dgm:spPr/>
    </dgm:pt>
    <dgm:pt modelId="{DD05AF05-08C8-9F44-9490-D42B85FA91A3}" type="pres">
      <dgm:prSet presAssocID="{44D4557A-1558-9C4A-B152-CCD807CAD272}" presName="descendantText" presStyleLbl="alignAccFollowNode1" presStyleIdx="0" presStyleCnt="2" custScaleX="702146" custScaleY="189327" custLinFactX="71680" custLinFactNeighborX="100000" custLinFactNeighborY="2227">
        <dgm:presLayoutVars>
          <dgm:bulletEnabled val="1"/>
        </dgm:presLayoutVars>
      </dgm:prSet>
      <dgm:spPr/>
    </dgm:pt>
    <dgm:pt modelId="{A5D2EFB1-1AE4-C24B-9F72-6399A87CC866}" type="pres">
      <dgm:prSet presAssocID="{E0CB09F8-D28B-D140-8D86-73DB21BC5872}" presName="sp" presStyleCnt="0"/>
      <dgm:spPr/>
    </dgm:pt>
    <dgm:pt modelId="{B582DC38-3CA8-5F4F-BE54-745A17D9844E}" type="pres">
      <dgm:prSet presAssocID="{2D0E3A01-C12E-1F47-BEBF-5DFDE75880B1}" presName="linNode" presStyleCnt="0"/>
      <dgm:spPr/>
    </dgm:pt>
    <dgm:pt modelId="{9D7340EC-706A-5946-9A32-33E5514C5F86}" type="pres">
      <dgm:prSet presAssocID="{2D0E3A01-C12E-1F47-BEBF-5DFDE75880B1}" presName="parentText" presStyleLbl="node1" presStyleIdx="1" presStyleCnt="2" custScaleX="102143" custScaleY="132776">
        <dgm:presLayoutVars>
          <dgm:chMax val="1"/>
          <dgm:bulletEnabled val="1"/>
        </dgm:presLayoutVars>
      </dgm:prSet>
      <dgm:spPr/>
    </dgm:pt>
    <dgm:pt modelId="{71D53A3F-FC79-AF44-8880-985554B15015}" type="pres">
      <dgm:prSet presAssocID="{2D0E3A01-C12E-1F47-BEBF-5DFDE75880B1}" presName="descendantText" presStyleLbl="alignAccFollowNode1" presStyleIdx="1" presStyleCnt="2" custScaleY="183502">
        <dgm:presLayoutVars>
          <dgm:bulletEnabled val="1"/>
        </dgm:presLayoutVars>
      </dgm:prSet>
      <dgm:spPr/>
    </dgm:pt>
  </dgm:ptLst>
  <dgm:cxnLst>
    <dgm:cxn modelId="{05FA820A-3346-2446-8966-E37E8863E00C}" srcId="{44D4557A-1558-9C4A-B152-CCD807CAD272}" destId="{B337B6BF-C616-C645-A55D-7108C2F73BFC}" srcOrd="1" destOrd="0" parTransId="{1D15EF36-9FEB-1742-BEC1-0986A24A69BF}" sibTransId="{07B43335-01CC-0E4A-95EB-F72B92C1A903}"/>
    <dgm:cxn modelId="{C42D1117-665C-5E49-8D46-7BC40EB1AC3C}" type="presOf" srcId="{84A9788F-F7CE-5742-9A2F-783A97481EB9}" destId="{87390758-7CE7-6847-AD67-FDE521362AAC}" srcOrd="0" destOrd="0" presId="urn:microsoft.com/office/officeart/2005/8/layout/vList5"/>
    <dgm:cxn modelId="{A136A721-FF0F-0247-B778-2C86CFD9E4C3}" type="presOf" srcId="{B337B6BF-C616-C645-A55D-7108C2F73BFC}" destId="{DD05AF05-08C8-9F44-9490-D42B85FA91A3}" srcOrd="0" destOrd="1" presId="urn:microsoft.com/office/officeart/2005/8/layout/vList5"/>
    <dgm:cxn modelId="{6EFDA935-6833-1A4D-ABCF-2098272778B5}" type="presOf" srcId="{2F0F022B-104F-5449-A3D3-20710381CC87}" destId="{DD05AF05-08C8-9F44-9490-D42B85FA91A3}" srcOrd="0" destOrd="0" presId="urn:microsoft.com/office/officeart/2005/8/layout/vList5"/>
    <dgm:cxn modelId="{9128E47B-0A59-C145-ADF2-4E24E513E94A}" srcId="{84A9788F-F7CE-5742-9A2F-783A97481EB9}" destId="{2D0E3A01-C12E-1F47-BEBF-5DFDE75880B1}" srcOrd="1" destOrd="0" parTransId="{FBC6581A-7BE8-4C45-9B01-1FA294DEB2C3}" sibTransId="{D0C3F1B9-5640-7B4A-BF52-63AC21E6503D}"/>
    <dgm:cxn modelId="{17AC2D80-EDA6-E245-A756-F71ED1C50F3F}" srcId="{84A9788F-F7CE-5742-9A2F-783A97481EB9}" destId="{44D4557A-1558-9C4A-B152-CCD807CAD272}" srcOrd="0" destOrd="0" parTransId="{196444EC-056A-D242-AFBE-1B43ED9E497A}" sibTransId="{E0CB09F8-D28B-D140-8D86-73DB21BC5872}"/>
    <dgm:cxn modelId="{F31E8F9C-4030-BD48-9CB9-1592618F7598}" type="presOf" srcId="{3A2335D6-3478-BA4C-BD29-D82E848027BE}" destId="{71D53A3F-FC79-AF44-8880-985554B15015}" srcOrd="0" destOrd="0" presId="urn:microsoft.com/office/officeart/2005/8/layout/vList5"/>
    <dgm:cxn modelId="{42F36FB5-F700-AD40-A8F3-778A973CF0F0}" srcId="{2D0E3A01-C12E-1F47-BEBF-5DFDE75880B1}" destId="{3A2335D6-3478-BA4C-BD29-D82E848027BE}" srcOrd="0" destOrd="0" parTransId="{16DC7C20-3DD0-1C49-A76F-22649C7FE556}" sibTransId="{3CC0177F-0BEB-3545-A12C-2D61CCEAEE74}"/>
    <dgm:cxn modelId="{4C87B2B9-00B8-0040-B2E2-D231BEE4A6D0}" type="presOf" srcId="{2D0E3A01-C12E-1F47-BEBF-5DFDE75880B1}" destId="{9D7340EC-706A-5946-9A32-33E5514C5F86}" srcOrd="0" destOrd="0" presId="urn:microsoft.com/office/officeart/2005/8/layout/vList5"/>
    <dgm:cxn modelId="{C1CE5ABB-F273-7A42-883A-FEFE01994470}" type="presOf" srcId="{44D4557A-1558-9C4A-B152-CCD807CAD272}" destId="{C06378EB-2629-704D-A40A-9D6A972F9250}" srcOrd="0" destOrd="0" presId="urn:microsoft.com/office/officeart/2005/8/layout/vList5"/>
    <dgm:cxn modelId="{DA0DD0DF-7A0F-E249-B1EC-8A08D1207755}" srcId="{44D4557A-1558-9C4A-B152-CCD807CAD272}" destId="{2F0F022B-104F-5449-A3D3-20710381CC87}" srcOrd="0" destOrd="0" parTransId="{66135176-5B89-4748-A55D-79A37BA75206}" sibTransId="{EB12F968-D0D2-FC41-A871-2DE20E52255C}"/>
    <dgm:cxn modelId="{012D902D-7866-0C49-90C7-A4F5AC597D0A}" type="presParOf" srcId="{87390758-7CE7-6847-AD67-FDE521362AAC}" destId="{9FE3882F-E677-104C-BE35-F1AABD2D0A84}" srcOrd="0" destOrd="0" presId="urn:microsoft.com/office/officeart/2005/8/layout/vList5"/>
    <dgm:cxn modelId="{B7421549-8833-884D-9398-1BC5665508BA}" type="presParOf" srcId="{9FE3882F-E677-104C-BE35-F1AABD2D0A84}" destId="{C06378EB-2629-704D-A40A-9D6A972F9250}" srcOrd="0" destOrd="0" presId="urn:microsoft.com/office/officeart/2005/8/layout/vList5"/>
    <dgm:cxn modelId="{B14FF30C-2FB1-E84F-9309-680EB1DF621A}" type="presParOf" srcId="{9FE3882F-E677-104C-BE35-F1AABD2D0A84}" destId="{DD05AF05-08C8-9F44-9490-D42B85FA91A3}" srcOrd="1" destOrd="0" presId="urn:microsoft.com/office/officeart/2005/8/layout/vList5"/>
    <dgm:cxn modelId="{DC878AAE-E4C6-C249-8402-D3E06BE52836}" type="presParOf" srcId="{87390758-7CE7-6847-AD67-FDE521362AAC}" destId="{A5D2EFB1-1AE4-C24B-9F72-6399A87CC866}" srcOrd="1" destOrd="0" presId="urn:microsoft.com/office/officeart/2005/8/layout/vList5"/>
    <dgm:cxn modelId="{C138040B-0A95-6A4D-9948-14C8263BEE81}" type="presParOf" srcId="{87390758-7CE7-6847-AD67-FDE521362AAC}" destId="{B582DC38-3CA8-5F4F-BE54-745A17D9844E}" srcOrd="2" destOrd="0" presId="urn:microsoft.com/office/officeart/2005/8/layout/vList5"/>
    <dgm:cxn modelId="{FBD1BBEE-89EE-2D4C-9E06-C9E5EE210836}" type="presParOf" srcId="{B582DC38-3CA8-5F4F-BE54-745A17D9844E}" destId="{9D7340EC-706A-5946-9A32-33E5514C5F86}" srcOrd="0" destOrd="0" presId="urn:microsoft.com/office/officeart/2005/8/layout/vList5"/>
    <dgm:cxn modelId="{DE5DC691-3A20-7342-93E4-FA7F43DD76AC}" type="presParOf" srcId="{B582DC38-3CA8-5F4F-BE54-745A17D9844E}" destId="{71D53A3F-FC79-AF44-8880-985554B15015}" srcOrd="1" destOrd="0" presId="urn:microsoft.com/office/officeart/2005/8/layout/vList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5AF05-08C8-9F44-9490-D42B85FA91A3}">
      <dsp:nvSpPr>
        <dsp:cNvPr id="0" name=""/>
        <dsp:cNvSpPr/>
      </dsp:nvSpPr>
      <dsp:spPr>
        <a:xfrm rot="5400000">
          <a:off x="4596747" y="-1608616"/>
          <a:ext cx="1856291" cy="5130012"/>
        </a:xfrm>
        <a:prstGeom prst="round2SameRect">
          <a:avLst/>
        </a:prstGeom>
        <a:solidFill>
          <a:schemeClr val="accent3">
            <a:lumMod val="20000"/>
            <a:lumOff val="80000"/>
            <a:alpha val="4200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dirty="0">
              <a:solidFill>
                <a:srgbClr val="374151"/>
              </a:solidFill>
              <a:effectLst/>
              <a:latin typeface="+mn-lt"/>
            </a:rPr>
            <a:t>Patient Demographics , year, cause and comorbidity. </a:t>
          </a:r>
          <a:endParaRPr lang="en-GB" sz="2000" kern="1200" dirty="0">
            <a:latin typeface="+mn-lt"/>
          </a:endParaRPr>
        </a:p>
        <a:p>
          <a:pPr marL="228600" lvl="1" indent="-228600" algn="l" defTabSz="889000">
            <a:lnSpc>
              <a:spcPct val="90000"/>
            </a:lnSpc>
            <a:spcBef>
              <a:spcPct val="0"/>
            </a:spcBef>
            <a:spcAft>
              <a:spcPct val="15000"/>
            </a:spcAft>
            <a:buChar char="•"/>
          </a:pPr>
          <a:r>
            <a:rPr lang="en-GB" sz="2000" kern="1200" dirty="0">
              <a:latin typeface="+mn-lt"/>
            </a:rPr>
            <a:t>Descriptive Statistics for all outcomes. </a:t>
          </a:r>
        </a:p>
      </dsp:txBody>
      <dsp:txXfrm rot="-5400000">
        <a:off x="2959887" y="118861"/>
        <a:ext cx="5039395" cy="1675057"/>
      </dsp:txXfrm>
    </dsp:sp>
    <dsp:sp modelId="{C06378EB-2629-704D-A40A-9D6A972F9250}">
      <dsp:nvSpPr>
        <dsp:cNvPr id="0" name=""/>
        <dsp:cNvSpPr/>
      </dsp:nvSpPr>
      <dsp:spPr>
        <a:xfrm>
          <a:off x="0" y="0"/>
          <a:ext cx="2953664" cy="1866566"/>
        </a:xfrm>
        <a:prstGeom prst="roundRect">
          <a:avLst/>
        </a:prstGeom>
        <a:solidFill>
          <a:schemeClr val="accent2">
            <a:lumMod val="40000"/>
            <a:lumOff val="60000"/>
            <a:alpha val="22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rgbClr val="374151"/>
              </a:solidFill>
              <a:latin typeface="+mn-lt"/>
            </a:rPr>
            <a:t>Descriptive statistics</a:t>
          </a:r>
          <a:endParaRPr lang="en-GB" sz="2400" b="1" kern="1200" dirty="0">
            <a:latin typeface="+mn-lt"/>
          </a:endParaRPr>
        </a:p>
      </dsp:txBody>
      <dsp:txXfrm>
        <a:off x="91118" y="91118"/>
        <a:ext cx="2771428" cy="1684330"/>
      </dsp:txXfrm>
    </dsp:sp>
    <dsp:sp modelId="{71D53A3F-FC79-AF44-8880-985554B15015}">
      <dsp:nvSpPr>
        <dsp:cNvPr id="0" name=""/>
        <dsp:cNvSpPr/>
      </dsp:nvSpPr>
      <dsp:spPr>
        <a:xfrm rot="5400000">
          <a:off x="4621127" y="260163"/>
          <a:ext cx="1799178" cy="5137085"/>
        </a:xfrm>
        <a:prstGeom prst="round2SameRect">
          <a:avLst/>
        </a:prstGeom>
        <a:solidFill>
          <a:schemeClr val="accent3">
            <a:lumMod val="20000"/>
            <a:lumOff val="80000"/>
            <a:alpha val="34278"/>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dirty="0">
              <a:solidFill>
                <a:srgbClr val="374151"/>
              </a:solidFill>
              <a:effectLst/>
              <a:latin typeface="+mn-ea"/>
              <a:ea typeface="+mn-ea"/>
            </a:rPr>
            <a:t>To identify factors associated with outcomes after adjusting for </a:t>
          </a:r>
          <a:r>
            <a:rPr lang="en-IN" sz="2000" b="0" i="0" kern="1200" dirty="0">
              <a:solidFill>
                <a:srgbClr val="374151"/>
              </a:solidFill>
              <a:effectLst/>
              <a:latin typeface="+mn-lt"/>
            </a:rPr>
            <a:t>year, cause and comorbidity.</a:t>
          </a:r>
          <a:endParaRPr lang="en-GB" sz="2000" kern="1200" dirty="0">
            <a:latin typeface="+mn-ea"/>
            <a:ea typeface="+mn-ea"/>
          </a:endParaRPr>
        </a:p>
      </dsp:txBody>
      <dsp:txXfrm rot="-5400000">
        <a:off x="2952174" y="2016946"/>
        <a:ext cx="5049256" cy="1623520"/>
      </dsp:txXfrm>
    </dsp:sp>
    <dsp:sp modelId="{9D7340EC-706A-5946-9A32-33E5514C5F86}">
      <dsp:nvSpPr>
        <dsp:cNvPr id="0" name=""/>
        <dsp:cNvSpPr/>
      </dsp:nvSpPr>
      <dsp:spPr>
        <a:xfrm>
          <a:off x="638" y="2015064"/>
          <a:ext cx="2951535" cy="1627283"/>
        </a:xfrm>
        <a:prstGeom prst="roundRect">
          <a:avLst/>
        </a:prstGeom>
        <a:solidFill>
          <a:schemeClr val="accent2">
            <a:lumMod val="20000"/>
            <a:lumOff val="80000"/>
            <a:alpha val="32931"/>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i="0" kern="1200" dirty="0">
              <a:solidFill>
                <a:srgbClr val="374151"/>
              </a:solidFill>
              <a:effectLst/>
              <a:latin typeface="+mn-lt"/>
            </a:rPr>
            <a:t>Binary Logistic Regression</a:t>
          </a:r>
          <a:r>
            <a:rPr lang="en-IN" sz="2400" b="0" i="0" kern="1200" dirty="0">
              <a:solidFill>
                <a:srgbClr val="374151"/>
              </a:solidFill>
              <a:effectLst/>
              <a:latin typeface="+mn-lt"/>
            </a:rPr>
            <a:t> </a:t>
          </a:r>
          <a:endParaRPr lang="en-GB" sz="2400" kern="1200" dirty="0">
            <a:latin typeface="+mn-lt"/>
          </a:endParaRPr>
        </a:p>
      </dsp:txBody>
      <dsp:txXfrm>
        <a:off x="80075" y="2094501"/>
        <a:ext cx="2792661" cy="1468409"/>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endParaRPr/>
          </a:p>
        </p:txBody>
      </p:sp>
      <p:sp>
        <p:nvSpPr>
          <p:cNvPr id="93" name="Shape 9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970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r>
              <a:rPr lang="en-IN" b="0" i="0" dirty="0">
                <a:solidFill>
                  <a:srgbClr val="000000"/>
                </a:solidFill>
                <a:effectLst/>
                <a:latin typeface="Söhne"/>
              </a:rPr>
            </a:br>
            <a:endParaRPr lang="en-IN" b="0" i="0" dirty="0">
              <a:solidFill>
                <a:srgbClr val="000000"/>
              </a:solidFill>
              <a:effectLst/>
              <a:latin typeface="Söhne"/>
            </a:endParaRPr>
          </a:p>
          <a:p>
            <a:endParaRPr lang="en-US" dirty="0"/>
          </a:p>
        </p:txBody>
      </p:sp>
    </p:spTree>
    <p:extLst>
      <p:ext uri="{BB962C8B-B14F-4D97-AF65-F5344CB8AC3E}">
        <p14:creationId xmlns:p14="http://schemas.microsoft.com/office/powerpoint/2010/main" val="420039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ull imag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2549238" y="533614"/>
            <a:ext cx="9210964" cy="888787"/>
          </a:xfrm>
          <a:prstGeom prst="rect">
            <a:avLst/>
          </a:prstGeom>
        </p:spPr>
        <p:txBody>
          <a:bodyPr/>
          <a:lstStyle>
            <a:lvl1pPr algn="l"/>
          </a:lstStyle>
          <a:p>
            <a:r>
              <a:t>Title Text</a:t>
            </a:r>
          </a:p>
        </p:txBody>
      </p:sp>
      <p:sp>
        <p:nvSpPr>
          <p:cNvPr id="13" name="Body Level One…"/>
          <p:cNvSpPr txBox="1">
            <a:spLocks noGrp="1"/>
          </p:cNvSpPr>
          <p:nvPr>
            <p:ph type="body" idx="1"/>
          </p:nvPr>
        </p:nvSpPr>
        <p:spPr>
          <a:xfrm>
            <a:off x="285749" y="1627188"/>
            <a:ext cx="11474451" cy="4606926"/>
          </a:xfrm>
          <a:prstGeom prst="rect">
            <a:avLst/>
          </a:prstGeom>
        </p:spPr>
        <p:txBody>
          <a:bodyPr/>
          <a:lstStyle>
            <a:lvl1pPr>
              <a:defRPr>
                <a:solidFill>
                  <a:srgbClr val="003B58"/>
                </a:solidFill>
              </a:defRPr>
            </a:lvl1pPr>
            <a:lvl2pPr>
              <a:defRPr>
                <a:solidFill>
                  <a:srgbClr val="003B58"/>
                </a:solidFill>
              </a:defRPr>
            </a:lvl2pPr>
            <a:lvl3pPr>
              <a:defRPr>
                <a:solidFill>
                  <a:srgbClr val="003B58"/>
                </a:solidFill>
              </a:defRPr>
            </a:lvl3pPr>
            <a:lvl4pPr>
              <a:defRPr>
                <a:solidFill>
                  <a:srgbClr val="003B58"/>
                </a:solidFill>
              </a:defRPr>
            </a:lvl4pPr>
            <a:lvl5pPr>
              <a:defRPr>
                <a:solidFill>
                  <a:srgbClr val="003B5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ual content">
    <p:spTree>
      <p:nvGrpSpPr>
        <p:cNvPr id="1" name=""/>
        <p:cNvGrpSpPr/>
        <p:nvPr/>
      </p:nvGrpSpPr>
      <p:grpSpPr>
        <a:xfrm>
          <a:off x="0" y="0"/>
          <a:ext cx="0" cy="0"/>
          <a:chOff x="0" y="0"/>
          <a:chExt cx="0" cy="0"/>
        </a:xfrm>
      </p:grpSpPr>
      <p:pic>
        <p:nvPicPr>
          <p:cNvPr id="21" name="Picture 8" descr="Picture 8"/>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2" name="Title Text"/>
          <p:cNvSpPr txBox="1">
            <a:spLocks noGrp="1"/>
          </p:cNvSpPr>
          <p:nvPr>
            <p:ph type="title"/>
          </p:nvPr>
        </p:nvSpPr>
        <p:spPr>
          <a:xfrm>
            <a:off x="2640173" y="365125"/>
            <a:ext cx="8713631" cy="1040344"/>
          </a:xfrm>
          <a:prstGeom prst="rect">
            <a:avLst/>
          </a:prstGeom>
        </p:spPr>
        <p:txBody>
          <a:bodyPr/>
          <a:lstStyle>
            <a:lvl1pPr algn="l"/>
          </a:lstStyle>
          <a:p>
            <a:r>
              <a:t>Title Text</a:t>
            </a:r>
          </a:p>
        </p:txBody>
      </p:sp>
      <p:sp>
        <p:nvSpPr>
          <p:cNvPr id="23" name="Body Level One…"/>
          <p:cNvSpPr txBox="1">
            <a:spLocks noGrp="1"/>
          </p:cNvSpPr>
          <p:nvPr>
            <p:ph type="body" sz="half" idx="1"/>
          </p:nvPr>
        </p:nvSpPr>
        <p:spPr>
          <a:xfrm>
            <a:off x="838200" y="1608667"/>
            <a:ext cx="5181600" cy="4568296"/>
          </a:xfrm>
          <a:prstGeom prst="rect">
            <a:avLst/>
          </a:prstGeom>
        </p:spPr>
        <p:txBody>
          <a:bodyPr/>
          <a:lstStyle>
            <a:lvl1pPr>
              <a:defRPr>
                <a:solidFill>
                  <a:srgbClr val="003B58"/>
                </a:solidFill>
              </a:defRPr>
            </a:lvl1pPr>
            <a:lvl2pPr>
              <a:defRPr>
                <a:solidFill>
                  <a:srgbClr val="003B58"/>
                </a:solidFill>
              </a:defRPr>
            </a:lvl2pPr>
            <a:lvl3pPr>
              <a:defRPr>
                <a:solidFill>
                  <a:srgbClr val="003B58"/>
                </a:solidFill>
              </a:defRPr>
            </a:lvl3pPr>
            <a:lvl4pPr>
              <a:defRPr>
                <a:solidFill>
                  <a:srgbClr val="003B58"/>
                </a:solidFill>
              </a:defRPr>
            </a:lvl4pPr>
            <a:lvl5pPr>
              <a:defRPr>
                <a:solidFill>
                  <a:srgbClr val="003B58"/>
                </a:solidFill>
              </a:defRPr>
            </a:lvl5p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31" name="Picture 8" descr="Picture 8"/>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2" name="Title Text"/>
          <p:cNvSpPr txBox="1">
            <a:spLocks noGrp="1"/>
          </p:cNvSpPr>
          <p:nvPr>
            <p:ph type="title"/>
          </p:nvPr>
        </p:nvSpPr>
        <p:spPr>
          <a:xfrm>
            <a:off x="2653048" y="365129"/>
            <a:ext cx="8702341" cy="1325563"/>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39788" y="1681166"/>
            <a:ext cx="5157789" cy="823913"/>
          </a:xfrm>
          <a:prstGeom prst="rect">
            <a:avLst/>
          </a:prstGeom>
        </p:spPr>
        <p:txBody>
          <a:bodyPr anchor="b"/>
          <a:lstStyle>
            <a:lvl1pPr marL="0" indent="0">
              <a:buSzTx/>
              <a:buFontTx/>
              <a:buNone/>
              <a:defRPr b="1">
                <a:solidFill>
                  <a:srgbClr val="003B58"/>
                </a:solidFill>
              </a:defRPr>
            </a:lvl1pPr>
            <a:lvl2pPr marL="0" indent="457189">
              <a:buSzTx/>
              <a:buFontTx/>
              <a:buNone/>
              <a:defRPr b="1">
                <a:solidFill>
                  <a:srgbClr val="003B58"/>
                </a:solidFill>
              </a:defRPr>
            </a:lvl2pPr>
            <a:lvl3pPr marL="0" indent="914377">
              <a:buSzTx/>
              <a:buFontTx/>
              <a:buNone/>
              <a:defRPr b="1">
                <a:solidFill>
                  <a:srgbClr val="003B58"/>
                </a:solidFill>
              </a:defRPr>
            </a:lvl3pPr>
            <a:lvl4pPr marL="0" indent="1371566">
              <a:buSzTx/>
              <a:buFontTx/>
              <a:buNone/>
              <a:defRPr b="1">
                <a:solidFill>
                  <a:srgbClr val="003B58"/>
                </a:solidFill>
              </a:defRPr>
            </a:lvl4pPr>
            <a:lvl5pPr marL="0" indent="1828754">
              <a:buSzTx/>
              <a:buFontTx/>
              <a:buNone/>
              <a:defRPr b="1">
                <a:solidFill>
                  <a:srgbClr val="003B58"/>
                </a:solidFill>
              </a:defRPr>
            </a:lvl5pPr>
          </a:lstStyle>
          <a:p>
            <a:r>
              <a:t>Body Level One</a:t>
            </a:r>
          </a:p>
          <a:p>
            <a:pPr lvl="1"/>
            <a:r>
              <a:t>Body Level Two</a:t>
            </a:r>
          </a:p>
          <a:p>
            <a:pPr lvl="2"/>
            <a:r>
              <a:t>Body Level Three</a:t>
            </a:r>
          </a:p>
          <a:p>
            <a:pPr lvl="3"/>
            <a:r>
              <a:t>Body Level Four</a:t>
            </a:r>
          </a:p>
          <a:p>
            <a:pPr lvl="4"/>
            <a:r>
              <a:t>Body Level Five</a:t>
            </a:r>
          </a:p>
        </p:txBody>
      </p:sp>
      <p:sp>
        <p:nvSpPr>
          <p:cNvPr id="34" name="Text Placeholder 4"/>
          <p:cNvSpPr>
            <a:spLocks noGrp="1"/>
          </p:cNvSpPr>
          <p:nvPr>
            <p:ph type="body" sz="quarter" idx="21"/>
          </p:nvPr>
        </p:nvSpPr>
        <p:spPr>
          <a:xfrm>
            <a:off x="6172202" y="1681166"/>
            <a:ext cx="5183188" cy="823913"/>
          </a:xfrm>
          <a:prstGeom prst="rect">
            <a:avLst/>
          </a:prstGeom>
        </p:spPr>
        <p:txBody>
          <a:bodyPr anchor="b"/>
          <a:lstStyle>
            <a:lvl1pPr marL="0" indent="0">
              <a:buSzTx/>
              <a:buFontTx/>
              <a:buNone/>
              <a:defRPr b="1">
                <a:solidFill>
                  <a:srgbClr val="003B58"/>
                </a:solidFill>
              </a:defRPr>
            </a:lvl1pPr>
          </a:lstStyle>
          <a:p>
            <a:pPr marL="0" indent="0">
              <a:buSzTx/>
              <a:buFontTx/>
              <a:buNone/>
              <a:defRPr b="1">
                <a:solidFill>
                  <a:srgbClr val="003B58"/>
                </a:solidFill>
              </a:defRPr>
            </a:pPr>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2" name="Title Text"/>
          <p:cNvSpPr txBox="1">
            <a:spLocks noGrp="1"/>
          </p:cNvSpPr>
          <p:nvPr>
            <p:ph type="title"/>
          </p:nvPr>
        </p:nvSpPr>
        <p:spPr>
          <a:xfrm>
            <a:off x="2549238" y="533614"/>
            <a:ext cx="9210964" cy="888787"/>
          </a:xfrm>
          <a:prstGeom prst="rect">
            <a:avLst/>
          </a:prstGeom>
        </p:spPr>
        <p:txBody>
          <a:bodyPr/>
          <a:lstStyle>
            <a:lvl1pPr algn="l"/>
          </a:lstStyle>
          <a:p>
            <a:r>
              <a:t>Title Text</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50" name="Picture 8" descr="Picture 8"/>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51" name="Title Text"/>
          <p:cNvSpPr txBox="1">
            <a:spLocks noGrp="1"/>
          </p:cNvSpPr>
          <p:nvPr>
            <p:ph type="title"/>
          </p:nvPr>
        </p:nvSpPr>
        <p:spPr>
          <a:xfrm>
            <a:off x="741682" y="2123679"/>
            <a:ext cx="4027169" cy="1600201"/>
          </a:xfrm>
          <a:prstGeom prst="rect">
            <a:avLst/>
          </a:prstGeom>
        </p:spPr>
        <p:txBody>
          <a:bodyPr/>
          <a:lstStyle>
            <a:lvl1pPr algn="l"/>
          </a:lstStyle>
          <a:p>
            <a:r>
              <a:t>Title Text</a:t>
            </a:r>
          </a:p>
        </p:txBody>
      </p:sp>
      <p:sp>
        <p:nvSpPr>
          <p:cNvPr id="52" name="Body Level One…"/>
          <p:cNvSpPr txBox="1">
            <a:spLocks noGrp="1"/>
          </p:cNvSpPr>
          <p:nvPr>
            <p:ph type="body" sz="quarter" idx="1"/>
          </p:nvPr>
        </p:nvSpPr>
        <p:spPr>
          <a:xfrm>
            <a:off x="741681" y="3934223"/>
            <a:ext cx="4030347" cy="1934764"/>
          </a:xfrm>
          <a:prstGeom prst="rect">
            <a:avLst/>
          </a:prstGeom>
        </p:spPr>
        <p:txBody>
          <a:bodyPr/>
          <a:lstStyle>
            <a:lvl1pPr marL="0" indent="0">
              <a:buSzTx/>
              <a:buFontTx/>
              <a:buNone/>
              <a:defRPr>
                <a:solidFill>
                  <a:srgbClr val="003B58"/>
                </a:solidFill>
              </a:defRPr>
            </a:lvl1pPr>
            <a:lvl2pPr marL="0" indent="457189">
              <a:buSzTx/>
              <a:buFontTx/>
              <a:buNone/>
              <a:defRPr>
                <a:solidFill>
                  <a:srgbClr val="003B58"/>
                </a:solidFill>
              </a:defRPr>
            </a:lvl2pPr>
            <a:lvl3pPr marL="0" indent="914377">
              <a:buSzTx/>
              <a:buFontTx/>
              <a:buNone/>
              <a:defRPr>
                <a:solidFill>
                  <a:srgbClr val="003B58"/>
                </a:solidFill>
              </a:defRPr>
            </a:lvl3pPr>
            <a:lvl4pPr marL="0" indent="1371566">
              <a:buSzTx/>
              <a:buFontTx/>
              <a:buNone/>
              <a:defRPr>
                <a:solidFill>
                  <a:srgbClr val="003B58"/>
                </a:solidFill>
              </a:defRPr>
            </a:lvl4pPr>
            <a:lvl5pPr marL="0" indent="1828754">
              <a:buSzTx/>
              <a:buFontTx/>
              <a:buNone/>
              <a:defRPr>
                <a:solidFill>
                  <a:srgbClr val="003B58"/>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ext only">
    <p:spTree>
      <p:nvGrpSpPr>
        <p:cNvPr id="1" name=""/>
        <p:cNvGrpSpPr/>
        <p:nvPr/>
      </p:nvGrpSpPr>
      <p:grpSpPr>
        <a:xfrm>
          <a:off x="0" y="0"/>
          <a:ext cx="0" cy="0"/>
          <a:chOff x="0" y="0"/>
          <a:chExt cx="0" cy="0"/>
        </a:xfrm>
      </p:grpSpPr>
      <p:sp>
        <p:nvSpPr>
          <p:cNvPr id="69" name="Body Level One…"/>
          <p:cNvSpPr txBox="1">
            <a:spLocks noGrp="1"/>
          </p:cNvSpPr>
          <p:nvPr>
            <p:ph type="body" idx="1" hasCustomPrompt="1"/>
          </p:nvPr>
        </p:nvSpPr>
        <p:spPr>
          <a:prstGeom prst="rect">
            <a:avLst/>
          </a:prstGeom>
        </p:spPr>
        <p:txBody>
          <a:bodyPr/>
          <a:lstStyle/>
          <a:p>
            <a:r>
              <a:t>Body text Arial 24pt</a:t>
            </a:r>
          </a:p>
          <a:p>
            <a:pPr lvl="1"/>
            <a:endParaRPr/>
          </a:p>
          <a:p>
            <a:pPr lvl="2"/>
            <a:endParaRPr/>
          </a:p>
          <a:p>
            <a:pPr lvl="3"/>
            <a:endParaRPr/>
          </a:p>
          <a:p>
            <a:pPr lvl="4"/>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5" name="Rectangle 1"/>
          <p:cNvSpPr/>
          <p:nvPr/>
        </p:nvSpPr>
        <p:spPr>
          <a:xfrm>
            <a:off x="0" y="0"/>
            <a:ext cx="12192000" cy="6858000"/>
          </a:xfrm>
          <a:prstGeom prst="rect">
            <a:avLst/>
          </a:prstGeom>
          <a:solidFill>
            <a:srgbClr val="FFFFFE"/>
          </a:solidFill>
          <a:ln w="12700">
            <a:solidFill>
              <a:srgbClr val="FFFFFE"/>
            </a:solidFill>
            <a:miter/>
          </a:ln>
        </p:spPr>
        <p:txBody>
          <a:bodyPr lIns="45719" rIns="45719" anchor="ctr"/>
          <a:lstStyle/>
          <a:p>
            <a:pPr algn="ctr">
              <a:defRPr>
                <a:solidFill>
                  <a:srgbClr val="FFFFFE"/>
                </a:solidFill>
              </a:defRPr>
            </a:pPr>
            <a:endParaRPr sz="180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9"/>
          <a:stretch>
            <a:fillRect/>
          </a:stretch>
        </p:blipFill>
        <p:spPr>
          <a:xfrm>
            <a:off x="0" y="0"/>
            <a:ext cx="12192000" cy="6858000"/>
          </a:xfrm>
          <a:prstGeom prst="rect">
            <a:avLst/>
          </a:prstGeom>
          <a:ln w="12700">
            <a:miter lim="400000"/>
          </a:ln>
        </p:spPr>
      </p:pic>
      <p:sp>
        <p:nvSpPr>
          <p:cNvPr id="3" name="Body Level One…"/>
          <p:cNvSpPr txBox="1">
            <a:spLocks noGrp="1"/>
          </p:cNvSpPr>
          <p:nvPr>
            <p:ph type="body" idx="1" hasCustomPrompt="1"/>
          </p:nvPr>
        </p:nvSpPr>
        <p:spPr>
          <a:xfrm>
            <a:off x="659570" y="1705346"/>
            <a:ext cx="11100631" cy="4740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text Arial 24pt</a:t>
            </a:r>
          </a:p>
          <a:p>
            <a:pPr lvl="1"/>
            <a:endParaRPr/>
          </a:p>
          <a:p>
            <a:pPr lvl="2"/>
            <a:endParaRPr/>
          </a:p>
          <a:p>
            <a:pPr lvl="3"/>
            <a:endParaRPr/>
          </a:p>
          <a:p>
            <a:pPr lvl="4"/>
            <a:endParaRPr/>
          </a:p>
        </p:txBody>
      </p:sp>
      <p:sp>
        <p:nvSpPr>
          <p:cNvPr id="4" name="Title Text"/>
          <p:cNvSpPr txBox="1">
            <a:spLocks noGrp="1"/>
          </p:cNvSpPr>
          <p:nvPr>
            <p:ph type="title"/>
          </p:nvPr>
        </p:nvSpPr>
        <p:spPr>
          <a:xfrm>
            <a:off x="609600" y="274637"/>
            <a:ext cx="10972800" cy="1430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5" name="Slide Number"/>
          <p:cNvSpPr txBox="1">
            <a:spLocks noGrp="1"/>
          </p:cNvSpPr>
          <p:nvPr>
            <p:ph type="sldNum" sz="quarter" idx="2"/>
          </p:nvPr>
        </p:nvSpPr>
        <p:spPr>
          <a:xfrm>
            <a:off x="8462528" y="6217852"/>
            <a:ext cx="275073" cy="276999"/>
          </a:xfrm>
          <a:prstGeom prst="rect">
            <a:avLst/>
          </a:prstGeom>
          <a:ln w="12700">
            <a:miter lim="400000"/>
          </a:ln>
        </p:spPr>
        <p:txBody>
          <a:bodyPr wrap="none" lIns="45719" rIns="45719" anchor="ctr">
            <a:spAutoFit/>
          </a:bodyPr>
          <a:lstStyle>
            <a:lvl1pPr algn="r">
              <a:defRPr sz="1200">
                <a:solidFill>
                  <a:srgbClr val="888E9E"/>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7" r:id="rId7"/>
  </p:sldLayoutIdLst>
  <p:transition spd="med"/>
  <p:hf hdr="0" ftr="0" dt="0"/>
  <p:txStyles>
    <p:titleStyle>
      <a:lvl1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1pPr>
      <a:lvl2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2pPr>
      <a:lvl3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3pPr>
      <a:lvl4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4pPr>
      <a:lvl5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5pPr>
      <a:lvl6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6pPr>
      <a:lvl7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7pPr>
      <a:lvl8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8pPr>
      <a:lvl9pPr marL="0" marR="0" indent="0" algn="r" defTabSz="914377"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9pPr>
    </p:titleStyle>
    <p:bodyStyle>
      <a:lvl1pPr marL="228594" marR="0" indent="-228594"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1pPr>
      <a:lvl2pPr marL="685783" marR="0" indent="-228594"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2pPr>
      <a:lvl3pPr marL="1142971" marR="0" indent="-228594"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3pPr>
      <a:lvl4pPr marL="1600160" marR="0" indent="-228594"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4pPr>
      <a:lvl5pPr marL="2057349" marR="0" indent="-228594"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5pPr>
      <a:lvl6pPr marL="2590735" marR="0" indent="-304792"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6pPr>
      <a:lvl7pPr marL="3047924" marR="0" indent="-304792"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7pPr>
      <a:lvl8pPr marL="3505112" marR="0" indent="-304792"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8pPr>
      <a:lvl9pPr marL="3962301" marR="0" indent="-304792" algn="l" defTabSz="914377"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9pPr>
    </p:bodyStyle>
    <p:otherStyle>
      <a:lvl1pPr marL="0" marR="0" indent="0"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189"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377"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566"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754"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5943"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131"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320"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509" algn="r" defTabSz="91437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foweyriverpractice.co.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image" Target="../media/image14.png"/><Relationship Id="rId12"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Data" Target="../diagrams/data2.xml"/><Relationship Id="rId5" Type="http://schemas.openxmlformats.org/officeDocument/2006/relationships/diagramColors" Target="../diagrams/colors1.xml"/><Relationship Id="rId15" Type="http://schemas.microsoft.com/office/2007/relationships/diagramDrawing" Target="../diagrams/drawing2.xml"/><Relationship Id="rId10" Type="http://schemas.openxmlformats.org/officeDocument/2006/relationships/image" Target="../media/image17.svg"/><Relationship Id="rId4" Type="http://schemas.openxmlformats.org/officeDocument/2006/relationships/diagramQuickStyle" Target="../diagrams/quickStyle1.xml"/><Relationship Id="rId9" Type="http://schemas.openxmlformats.org/officeDocument/2006/relationships/image" Target="../media/image16.png"/><Relationship Id="rId14"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ocioeconomic and other inequalities in Unscheduled care admissions and outcomes among the Greater Glasgow and Clyde population from 2017-2021"/>
          <p:cNvSpPr txBox="1">
            <a:spLocks noGrp="1"/>
          </p:cNvSpPr>
          <p:nvPr>
            <p:ph type="title"/>
          </p:nvPr>
        </p:nvSpPr>
        <p:spPr>
          <a:xfrm>
            <a:off x="402575" y="1861489"/>
            <a:ext cx="11629311" cy="1921311"/>
          </a:xfrm>
          <a:prstGeom prst="rect">
            <a:avLst/>
          </a:prstGeom>
        </p:spPr>
        <p:txBody>
          <a:bodyPr>
            <a:noAutofit/>
          </a:bodyPr>
          <a:lstStyle>
            <a:lvl1pPr algn="ctr" defTabSz="365760">
              <a:lnSpc>
                <a:spcPct val="150000"/>
              </a:lnSpc>
              <a:defRPr sz="2840" b="0">
                <a:solidFill>
                  <a:schemeClr val="accent2">
                    <a:lumOff val="-8784"/>
                  </a:schemeClr>
                </a:solidFill>
                <a:latin typeface="Arial Rounded MT Bold"/>
                <a:ea typeface="Arial Rounded MT Bold"/>
                <a:cs typeface="Arial Rounded MT Bold"/>
                <a:sym typeface="Arial Rounded MT Bold"/>
              </a:defRPr>
            </a:lvl1pPr>
          </a:lstStyle>
          <a:p>
            <a:r>
              <a:rPr sz="2800" b="1" dirty="0">
                <a:latin typeface="+mn-lt"/>
              </a:rPr>
              <a:t>Socioeconomic </a:t>
            </a:r>
            <a:r>
              <a:rPr sz="2800" b="1">
                <a:latin typeface="+mn-lt"/>
              </a:rPr>
              <a:t>and </a:t>
            </a:r>
            <a:r>
              <a:rPr lang="en-US" sz="2800" b="1">
                <a:latin typeface="+mn-lt"/>
              </a:rPr>
              <a:t>O</a:t>
            </a:r>
            <a:r>
              <a:rPr sz="2800" b="1">
                <a:latin typeface="+mn-lt"/>
              </a:rPr>
              <a:t>ther </a:t>
            </a:r>
            <a:r>
              <a:rPr lang="en-US" sz="2800" b="1" dirty="0">
                <a:latin typeface="+mn-lt"/>
              </a:rPr>
              <a:t>I</a:t>
            </a:r>
            <a:r>
              <a:rPr sz="2800" b="1">
                <a:latin typeface="+mn-lt"/>
              </a:rPr>
              <a:t>nequalities </a:t>
            </a:r>
            <a:r>
              <a:rPr sz="2800" b="1" dirty="0">
                <a:latin typeface="+mn-lt"/>
              </a:rPr>
              <a:t>in </a:t>
            </a:r>
            <a:r>
              <a:rPr sz="2800" b="1">
                <a:latin typeface="+mn-lt"/>
              </a:rPr>
              <a:t>Unscheduled </a:t>
            </a:r>
            <a:r>
              <a:rPr lang="en-US" sz="2800" b="1">
                <a:latin typeface="+mn-lt"/>
              </a:rPr>
              <a:t>C</a:t>
            </a:r>
            <a:r>
              <a:rPr sz="2800" b="1">
                <a:latin typeface="+mn-lt"/>
              </a:rPr>
              <a:t>are </a:t>
            </a:r>
            <a:r>
              <a:rPr lang="en-US" sz="2800" b="1" dirty="0">
                <a:latin typeface="+mn-lt"/>
              </a:rPr>
              <a:t>A</a:t>
            </a:r>
            <a:r>
              <a:rPr sz="2800" b="1">
                <a:latin typeface="+mn-lt"/>
              </a:rPr>
              <a:t>dmissions and </a:t>
            </a:r>
            <a:r>
              <a:rPr lang="en-US" sz="2800" b="1">
                <a:latin typeface="+mn-lt"/>
              </a:rPr>
              <a:t>O</a:t>
            </a:r>
            <a:r>
              <a:rPr sz="2800" b="1">
                <a:latin typeface="+mn-lt"/>
              </a:rPr>
              <a:t>utcomes </a:t>
            </a:r>
            <a:r>
              <a:rPr sz="2800" b="1" dirty="0">
                <a:latin typeface="+mn-lt"/>
              </a:rPr>
              <a:t>among the Greater Glasgow and Clyde population</a:t>
            </a:r>
          </a:p>
        </p:txBody>
      </p:sp>
      <p:sp>
        <p:nvSpPr>
          <p:cNvPr id="96" name="Student ID: 2770037…"/>
          <p:cNvSpPr txBox="1"/>
          <p:nvPr/>
        </p:nvSpPr>
        <p:spPr>
          <a:xfrm>
            <a:off x="402571" y="4700921"/>
            <a:ext cx="11386859" cy="1921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a:lnSpc>
                <a:spcPct val="150000"/>
              </a:lnSpc>
              <a:defRPr sz="1500">
                <a:solidFill>
                  <a:srgbClr val="003B58"/>
                </a:solidFill>
                <a:latin typeface="Arial Rounded MT Bold"/>
                <a:ea typeface="Arial Rounded MT Bold"/>
                <a:cs typeface="Arial Rounded MT Bold"/>
                <a:sym typeface="Arial Rounded MT Bold"/>
              </a:defRPr>
            </a:pPr>
            <a:r>
              <a:rPr lang="en-US" sz="2000" dirty="0">
                <a:latin typeface="+mn-ea"/>
              </a:rPr>
              <a:t>Authors : </a:t>
            </a:r>
          </a:p>
        </p:txBody>
      </p:sp>
      <p:sp>
        <p:nvSpPr>
          <p:cNvPr id="2" name="Slide Number Placeholder 1">
            <a:extLst>
              <a:ext uri="{FF2B5EF4-FFF2-40B4-BE49-F238E27FC236}">
                <a16:creationId xmlns:a16="http://schemas.microsoft.com/office/drawing/2014/main" id="{C9120E45-98B7-0F3B-C92A-3E502E9CF7B6}"/>
              </a:ext>
            </a:extLst>
          </p:cNvPr>
          <p:cNvSpPr>
            <a:spLocks noGrp="1"/>
          </p:cNvSpPr>
          <p:nvPr>
            <p:ph type="sldNum" sz="quarter" idx="2"/>
          </p:nvPr>
        </p:nvSpPr>
        <p:spPr>
          <a:xfrm>
            <a:off x="6047045" y="6483732"/>
            <a:ext cx="170878" cy="276999"/>
          </a:xfrm>
        </p:spPr>
        <p:txBody>
          <a:bodyPr/>
          <a:lstStyle/>
          <a:p>
            <a:fld id="{86CB4B4D-7CA3-9044-876B-883B54F8677D}" type="slidenum">
              <a:rPr lang="en-IN" smtClean="0"/>
              <a:t>1</a:t>
            </a:fld>
            <a:endParaRPr lang="en-IN"/>
          </a:p>
        </p:txBody>
      </p:sp>
      <p:sp>
        <p:nvSpPr>
          <p:cNvPr id="3" name="TextBox 2">
            <a:extLst>
              <a:ext uri="{FF2B5EF4-FFF2-40B4-BE49-F238E27FC236}">
                <a16:creationId xmlns:a16="http://schemas.microsoft.com/office/drawing/2014/main" id="{A4A84DEA-2184-D74F-A14D-FF12AC7628F2}"/>
              </a:ext>
            </a:extLst>
          </p:cNvPr>
          <p:cNvSpPr txBox="1"/>
          <p:nvPr/>
        </p:nvSpPr>
        <p:spPr>
          <a:xfrm>
            <a:off x="1062550" y="5237750"/>
            <a:ext cx="1055181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err="1">
                <a:solidFill>
                  <a:srgbClr val="3F3F3F"/>
                </a:solidFill>
                <a:latin typeface="Helvetica" pitchFamily="2" charset="0"/>
              </a:rPr>
              <a:t>Amurdhavani</a:t>
            </a:r>
            <a:r>
              <a:rPr lang="en-IN" dirty="0">
                <a:solidFill>
                  <a:srgbClr val="3F3F3F"/>
                </a:solidFill>
                <a:latin typeface="Helvetica" pitchFamily="2" charset="0"/>
              </a:rPr>
              <a:t> Balakrishnan </a:t>
            </a:r>
            <a:r>
              <a:rPr lang="en-IN" dirty="0" err="1">
                <a:solidFill>
                  <a:srgbClr val="3F3F3F"/>
                </a:solidFill>
                <a:latin typeface="Helvetica" pitchFamily="2" charset="0"/>
              </a:rPr>
              <a:t>Sivaprakash</a:t>
            </a:r>
            <a:r>
              <a:rPr lang="en-IN" dirty="0">
                <a:solidFill>
                  <a:srgbClr val="3F3F3F"/>
                </a:solidFill>
                <a:latin typeface="Helvetica" pitchFamily="2" charset="0"/>
              </a:rPr>
              <a:t>, Jocelyn Friday, Tran QB Tran, </a:t>
            </a:r>
            <a:r>
              <a:rPr lang="en-IN" dirty="0" err="1">
                <a:solidFill>
                  <a:srgbClr val="3F3F3F"/>
                </a:solidFill>
                <a:latin typeface="Helvetica" pitchFamily="2" charset="0"/>
              </a:rPr>
              <a:t>Clea</a:t>
            </a:r>
            <a:r>
              <a:rPr lang="en-IN" dirty="0">
                <a:solidFill>
                  <a:srgbClr val="3F3F3F"/>
                </a:solidFill>
                <a:latin typeface="Helvetica" pitchFamily="2" charset="0"/>
              </a:rPr>
              <a:t> du Toit, Jim Lewsey, Daniel Mackay, Ruth Dundas, Denise Brown, Fred Ho, Mike Fleming, Claudia </a:t>
            </a:r>
            <a:r>
              <a:rPr lang="en-IN" dirty="0" err="1">
                <a:solidFill>
                  <a:srgbClr val="3F3F3F"/>
                </a:solidFill>
                <a:latin typeface="Helvetica" pitchFamily="2" charset="0"/>
              </a:rPr>
              <a:t>Geue</a:t>
            </a:r>
            <a:r>
              <a:rPr lang="en-IN" dirty="0">
                <a:solidFill>
                  <a:srgbClr val="3F3F3F"/>
                </a:solidFill>
                <a:latin typeface="Helvetica" pitchFamily="2" charset="0"/>
              </a:rPr>
              <a:t>, Alan Stevenson, </a:t>
            </a:r>
            <a:r>
              <a:rPr lang="en-IN" dirty="0" err="1">
                <a:solidFill>
                  <a:srgbClr val="3F3F3F"/>
                </a:solidFill>
                <a:latin typeface="Helvetica" pitchFamily="2" charset="0"/>
              </a:rPr>
              <a:t>Sandosh</a:t>
            </a:r>
            <a:r>
              <a:rPr lang="en-IN" dirty="0">
                <a:solidFill>
                  <a:srgbClr val="3F3F3F"/>
                </a:solidFill>
                <a:latin typeface="Helvetica" pitchFamily="2" charset="0"/>
              </a:rPr>
              <a:t> Padmanabhan, Jill Pell, Claire Hastie</a:t>
            </a:r>
          </a:p>
          <a:p>
            <a:pPr defTabSz="914377"/>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0DDA67-7BB6-D2DE-96C4-0253C8A2AE76}"/>
              </a:ext>
            </a:extLst>
          </p:cNvPr>
          <p:cNvSpPr>
            <a:spLocks noGrp="1"/>
          </p:cNvSpPr>
          <p:nvPr>
            <p:ph type="body" idx="1"/>
          </p:nvPr>
        </p:nvSpPr>
        <p:spPr/>
        <p:txBody>
          <a:bodyPr>
            <a:normAutofit fontScale="85000" lnSpcReduction="20000"/>
          </a:bodyPr>
          <a:lstStyle/>
          <a:p>
            <a:pPr algn="l">
              <a:lnSpc>
                <a:spcPct val="150000"/>
              </a:lnSpc>
              <a:buFont typeface="Arial" panose="020B0604020202020204" pitchFamily="34" charset="0"/>
              <a:buChar char="•"/>
            </a:pPr>
            <a:r>
              <a:rPr lang="en-IN" b="1" i="0" dirty="0">
                <a:solidFill>
                  <a:srgbClr val="000000"/>
                </a:solidFill>
                <a:effectLst/>
                <a:latin typeface="Söhne"/>
              </a:rPr>
              <a:t>Retrospective nature </a:t>
            </a:r>
            <a:r>
              <a:rPr lang="en-IN" b="0" i="0" dirty="0">
                <a:solidFill>
                  <a:srgbClr val="000000"/>
                </a:solidFill>
                <a:effectLst/>
                <a:latin typeface="Söhne"/>
              </a:rPr>
              <a:t>of the study limits establishment of causal relationships.</a:t>
            </a:r>
          </a:p>
          <a:p>
            <a:pPr algn="l">
              <a:lnSpc>
                <a:spcPct val="150000"/>
              </a:lnSpc>
              <a:buFont typeface="Arial" panose="020B0604020202020204" pitchFamily="34" charset="0"/>
              <a:buChar char="•"/>
            </a:pPr>
            <a:r>
              <a:rPr lang="en-IN" b="1" i="0" dirty="0">
                <a:solidFill>
                  <a:srgbClr val="000000"/>
                </a:solidFill>
                <a:effectLst/>
                <a:latin typeface="Söhne"/>
              </a:rPr>
              <a:t>Information bias</a:t>
            </a:r>
            <a:r>
              <a:rPr lang="en-IN" b="0" i="0" dirty="0">
                <a:solidFill>
                  <a:srgbClr val="000000"/>
                </a:solidFill>
                <a:effectLst/>
                <a:latin typeface="Söhne"/>
              </a:rPr>
              <a:t> in Electronic Health Records due to data entry errors, coding inconsistencies, and missing values.</a:t>
            </a:r>
          </a:p>
          <a:p>
            <a:pPr algn="l">
              <a:lnSpc>
                <a:spcPct val="150000"/>
              </a:lnSpc>
              <a:buFont typeface="Arial" panose="020B0604020202020204" pitchFamily="34" charset="0"/>
              <a:buChar char="•"/>
            </a:pPr>
            <a:r>
              <a:rPr lang="en-IN" b="0" i="0" dirty="0">
                <a:solidFill>
                  <a:srgbClr val="000000"/>
                </a:solidFill>
                <a:effectLst/>
                <a:latin typeface="Söhne"/>
              </a:rPr>
              <a:t>Inability to control for all confounders, leading to potential </a:t>
            </a:r>
            <a:r>
              <a:rPr lang="en-IN" b="1" i="0" dirty="0">
                <a:solidFill>
                  <a:srgbClr val="000000"/>
                </a:solidFill>
                <a:effectLst/>
                <a:latin typeface="Söhne"/>
              </a:rPr>
              <a:t>residual confounding</a:t>
            </a:r>
            <a:r>
              <a:rPr lang="en-IN" b="0" i="0" dirty="0">
                <a:solidFill>
                  <a:srgbClr val="000000"/>
                </a:solidFill>
                <a:effectLst/>
                <a:latin typeface="Söhne"/>
              </a:rPr>
              <a:t>.</a:t>
            </a:r>
          </a:p>
          <a:p>
            <a:pPr algn="l">
              <a:lnSpc>
                <a:spcPct val="150000"/>
              </a:lnSpc>
              <a:buFont typeface="Arial" panose="020B0604020202020204" pitchFamily="34" charset="0"/>
              <a:buChar char="•"/>
            </a:pPr>
            <a:r>
              <a:rPr lang="en-IN" b="1" i="0" dirty="0">
                <a:solidFill>
                  <a:srgbClr val="000000"/>
                </a:solidFill>
                <a:effectLst/>
                <a:latin typeface="Söhne"/>
              </a:rPr>
              <a:t>Lack of ethnicity data </a:t>
            </a:r>
            <a:r>
              <a:rPr lang="en-IN" b="0" i="0" dirty="0">
                <a:solidFill>
                  <a:srgbClr val="000000"/>
                </a:solidFill>
                <a:effectLst/>
                <a:latin typeface="Söhne"/>
              </a:rPr>
              <a:t>limits precision of interpretations, particularly in diverse populations.</a:t>
            </a:r>
          </a:p>
          <a:p>
            <a:pPr algn="l">
              <a:lnSpc>
                <a:spcPct val="150000"/>
              </a:lnSpc>
              <a:buFont typeface="Arial" panose="020B0604020202020204" pitchFamily="34" charset="0"/>
              <a:buChar char="•"/>
            </a:pPr>
            <a:r>
              <a:rPr lang="en-IN" dirty="0">
                <a:solidFill>
                  <a:srgbClr val="000000"/>
                </a:solidFill>
                <a:latin typeface="Söhne"/>
              </a:rPr>
              <a:t>Possibility</a:t>
            </a:r>
            <a:r>
              <a:rPr lang="en-IN" b="0" i="0" dirty="0">
                <a:solidFill>
                  <a:srgbClr val="000000"/>
                </a:solidFill>
                <a:effectLst/>
                <a:latin typeface="Söhne"/>
              </a:rPr>
              <a:t> for </a:t>
            </a:r>
            <a:r>
              <a:rPr lang="en-IN" b="1" i="0" dirty="0">
                <a:solidFill>
                  <a:srgbClr val="000000"/>
                </a:solidFill>
                <a:effectLst/>
                <a:latin typeface="Söhne"/>
              </a:rPr>
              <a:t>reverse causation </a:t>
            </a:r>
            <a:r>
              <a:rPr lang="en-IN" b="0" i="0" dirty="0">
                <a:solidFill>
                  <a:srgbClr val="000000"/>
                </a:solidFill>
                <a:effectLst/>
                <a:latin typeface="Söhne"/>
              </a:rPr>
              <a:t>due to omission of dates for comorbidities and their association with A&amp;E outcomes.</a:t>
            </a:r>
          </a:p>
          <a:p>
            <a:pPr algn="l">
              <a:lnSpc>
                <a:spcPct val="150000"/>
              </a:lnSpc>
              <a:buFont typeface="Arial" panose="020B0604020202020204" pitchFamily="34" charset="0"/>
              <a:buChar char="•"/>
            </a:pPr>
            <a:r>
              <a:rPr lang="en-IN" b="1" i="0" dirty="0">
                <a:solidFill>
                  <a:srgbClr val="0D0D0D"/>
                </a:solidFill>
                <a:effectLst/>
                <a:latin typeface="Söhne"/>
              </a:rPr>
              <a:t>Cause-specific analysis </a:t>
            </a:r>
            <a:r>
              <a:rPr lang="en-IN" b="0" i="0" dirty="0">
                <a:solidFill>
                  <a:srgbClr val="0D0D0D"/>
                </a:solidFill>
                <a:effectLst/>
                <a:latin typeface="Söhne"/>
              </a:rPr>
              <a:t>could provide more accurate predictions of mortality and potentially avoidable admissions.</a:t>
            </a:r>
            <a:br>
              <a:rPr lang="en-IN" b="0" i="0" dirty="0">
                <a:solidFill>
                  <a:srgbClr val="000000"/>
                </a:solidFill>
                <a:effectLst/>
                <a:latin typeface="Söhne"/>
              </a:rPr>
            </a:br>
            <a:endParaRPr lang="en-IN" b="0" i="0" dirty="0">
              <a:solidFill>
                <a:srgbClr val="000000"/>
              </a:solidFill>
              <a:effectLst/>
              <a:latin typeface="Söhne"/>
            </a:endParaRPr>
          </a:p>
          <a:p>
            <a:endParaRPr lang="en-US" dirty="0"/>
          </a:p>
        </p:txBody>
      </p:sp>
      <p:sp>
        <p:nvSpPr>
          <p:cNvPr id="3" name="Slide Number Placeholder 2">
            <a:extLst>
              <a:ext uri="{FF2B5EF4-FFF2-40B4-BE49-F238E27FC236}">
                <a16:creationId xmlns:a16="http://schemas.microsoft.com/office/drawing/2014/main" id="{13601CCB-7597-5E38-39F4-0305C8EF2DC2}"/>
              </a:ext>
            </a:extLst>
          </p:cNvPr>
          <p:cNvSpPr>
            <a:spLocks noGrp="1"/>
          </p:cNvSpPr>
          <p:nvPr>
            <p:ph type="sldNum" sz="quarter" idx="2"/>
          </p:nvPr>
        </p:nvSpPr>
        <p:spPr>
          <a:xfrm>
            <a:off x="5971287" y="6445773"/>
            <a:ext cx="249425" cy="276999"/>
          </a:xfrm>
        </p:spPr>
        <p:txBody>
          <a:bodyPr/>
          <a:lstStyle/>
          <a:p>
            <a:fld id="{86CB4B4D-7CA3-9044-876B-883B54F8677D}" type="slidenum">
              <a:rPr lang="en-IN" smtClean="0"/>
              <a:t>10</a:t>
            </a:fld>
            <a:endParaRPr lang="en-IN" dirty="0"/>
          </a:p>
        </p:txBody>
      </p:sp>
      <p:sp>
        <p:nvSpPr>
          <p:cNvPr id="5" name="Statistical analysis plan and data linkage">
            <a:extLst>
              <a:ext uri="{FF2B5EF4-FFF2-40B4-BE49-F238E27FC236}">
                <a16:creationId xmlns:a16="http://schemas.microsoft.com/office/drawing/2014/main" id="{81DD0825-AB24-B1D5-114D-15261D6536ED}"/>
              </a:ext>
            </a:extLst>
          </p:cNvPr>
          <p:cNvSpPr txBox="1">
            <a:spLocks/>
          </p:cNvSpPr>
          <p:nvPr/>
        </p:nvSpPr>
        <p:spPr>
          <a:xfrm>
            <a:off x="2640174" y="365125"/>
            <a:ext cx="6172527" cy="654843"/>
          </a:xfrm>
          <a:prstGeom prst="rect">
            <a:avLst/>
          </a:prstGeom>
        </p:spPr>
        <p:txBody>
          <a:bodyPr/>
          <a:lstStyle>
            <a:lvl1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1pPr>
            <a:lvl2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2pPr>
            <a:lvl3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3pPr>
            <a:lvl4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4pPr>
            <a:lvl5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5pPr>
            <a:lvl6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6pPr>
            <a:lvl7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7pPr>
            <a:lvl8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8pPr>
            <a:lvl9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9pPr>
          </a:lstStyle>
          <a:p>
            <a:pPr algn="ctr" hangingPunct="1"/>
            <a:r>
              <a:rPr lang="en-US" dirty="0"/>
              <a:t>Limitations</a:t>
            </a:r>
          </a:p>
        </p:txBody>
      </p:sp>
    </p:spTree>
    <p:extLst>
      <p:ext uri="{BB962C8B-B14F-4D97-AF65-F5344CB8AC3E}">
        <p14:creationId xmlns:p14="http://schemas.microsoft.com/office/powerpoint/2010/main" val="28240178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ublic health policy suggestions"/>
          <p:cNvSpPr txBox="1">
            <a:spLocks noGrp="1"/>
          </p:cNvSpPr>
          <p:nvPr>
            <p:ph type="title"/>
          </p:nvPr>
        </p:nvSpPr>
        <p:spPr>
          <a:xfrm>
            <a:off x="3665343" y="420625"/>
            <a:ext cx="6106187" cy="888787"/>
          </a:xfrm>
          <a:prstGeom prst="rect">
            <a:avLst/>
          </a:prstGeom>
        </p:spPr>
        <p:txBody>
          <a:bodyPr/>
          <a:lstStyle/>
          <a:p>
            <a:r>
              <a:rPr lang="en-US" dirty="0"/>
              <a:t>Directions for future research</a:t>
            </a:r>
            <a:endParaRPr dirty="0"/>
          </a:p>
        </p:txBody>
      </p:sp>
      <p:sp>
        <p:nvSpPr>
          <p:cNvPr id="2" name="Slide Number Placeholder 1">
            <a:extLst>
              <a:ext uri="{FF2B5EF4-FFF2-40B4-BE49-F238E27FC236}">
                <a16:creationId xmlns:a16="http://schemas.microsoft.com/office/drawing/2014/main" id="{2130B4C4-F898-6168-2DF8-C5AF8C93A9E6}"/>
              </a:ext>
            </a:extLst>
          </p:cNvPr>
          <p:cNvSpPr>
            <a:spLocks noGrp="1"/>
          </p:cNvSpPr>
          <p:nvPr>
            <p:ph type="sldNum" sz="quarter" idx="2"/>
          </p:nvPr>
        </p:nvSpPr>
        <p:spPr>
          <a:xfrm>
            <a:off x="5668778" y="6452804"/>
            <a:ext cx="249425" cy="276999"/>
          </a:xfrm>
        </p:spPr>
        <p:txBody>
          <a:bodyPr/>
          <a:lstStyle/>
          <a:p>
            <a:fld id="{86CB4B4D-7CA3-9044-876B-883B54F8677D}" type="slidenum">
              <a:rPr lang="en-IN" smtClean="0"/>
              <a:t>11</a:t>
            </a:fld>
            <a:endParaRPr lang="en-IN" dirty="0"/>
          </a:p>
        </p:txBody>
      </p:sp>
      <p:sp>
        <p:nvSpPr>
          <p:cNvPr id="4" name="Text Placeholder 3">
            <a:extLst>
              <a:ext uri="{FF2B5EF4-FFF2-40B4-BE49-F238E27FC236}">
                <a16:creationId xmlns:a16="http://schemas.microsoft.com/office/drawing/2014/main" id="{F7F3AC68-C7E7-CFA6-847C-72F28366A7A3}"/>
              </a:ext>
            </a:extLst>
          </p:cNvPr>
          <p:cNvSpPr>
            <a:spLocks noGrp="1"/>
          </p:cNvSpPr>
          <p:nvPr>
            <p:ph type="body" idx="1"/>
          </p:nvPr>
        </p:nvSpPr>
        <p:spPr>
          <a:xfrm>
            <a:off x="361949" y="1875129"/>
            <a:ext cx="11474451" cy="4606927"/>
          </a:xfrm>
        </p:spPr>
        <p:txBody>
          <a:bodyPr>
            <a:normAutofit/>
          </a:bodyPr>
          <a:lstStyle/>
          <a:p>
            <a:pPr algn="l">
              <a:lnSpc>
                <a:spcPct val="150000"/>
              </a:lnSpc>
              <a:buFont typeface="Arial" panose="020B0604020202020204" pitchFamily="34" charset="0"/>
              <a:buChar char="•"/>
            </a:pPr>
            <a:r>
              <a:rPr lang="en-IN" sz="3200" b="1" dirty="0">
                <a:solidFill>
                  <a:srgbClr val="0D0D0D"/>
                </a:solidFill>
                <a:latin typeface="Söhne"/>
              </a:rPr>
              <a:t>Inclusion of Urban and Rural Residency Data</a:t>
            </a:r>
          </a:p>
          <a:p>
            <a:pPr algn="l">
              <a:lnSpc>
                <a:spcPct val="150000"/>
              </a:lnSpc>
              <a:buFont typeface="Arial" panose="020B0604020202020204" pitchFamily="34" charset="0"/>
              <a:buChar char="•"/>
            </a:pPr>
            <a:r>
              <a:rPr lang="en-IN" sz="3200" b="1" dirty="0">
                <a:solidFill>
                  <a:srgbClr val="0D0D0D"/>
                </a:solidFill>
                <a:latin typeface="Söhne"/>
              </a:rPr>
              <a:t>Detailed Ethnic Categories</a:t>
            </a:r>
          </a:p>
          <a:p>
            <a:pPr algn="l">
              <a:lnSpc>
                <a:spcPct val="150000"/>
              </a:lnSpc>
              <a:buFont typeface="Arial" panose="020B0604020202020204" pitchFamily="34" charset="0"/>
              <a:buChar char="•"/>
            </a:pPr>
            <a:r>
              <a:rPr lang="en-IN" sz="3200" b="1" dirty="0">
                <a:solidFill>
                  <a:srgbClr val="0D0D0D"/>
                </a:solidFill>
                <a:latin typeface="Söhne"/>
              </a:rPr>
              <a:t>Survival analysis</a:t>
            </a:r>
          </a:p>
          <a:p>
            <a:pPr>
              <a:lnSpc>
                <a:spcPct val="150000"/>
              </a:lnSpc>
            </a:pPr>
            <a:r>
              <a:rPr lang="en-IN" sz="3200" b="1" dirty="0">
                <a:solidFill>
                  <a:srgbClr val="0D0D0D"/>
                </a:solidFill>
                <a:latin typeface="Söhne"/>
              </a:rPr>
              <a:t>Cause-specific analysis</a:t>
            </a:r>
            <a:endParaRPr lang="en-IN" sz="3200" dirty="0">
              <a:solidFill>
                <a:srgbClr val="000000"/>
              </a:solidFill>
              <a:latin typeface="Söhne"/>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3A38-058C-FE66-381D-5CEFF604ACA5}"/>
              </a:ext>
            </a:extLst>
          </p:cNvPr>
          <p:cNvSpPr>
            <a:spLocks noGrp="1"/>
          </p:cNvSpPr>
          <p:nvPr>
            <p:ph type="title"/>
          </p:nvPr>
        </p:nvSpPr>
        <p:spPr>
          <a:xfrm>
            <a:off x="4343469" y="492201"/>
            <a:ext cx="8713631" cy="1040344"/>
          </a:xfrm>
        </p:spPr>
        <p:txBody>
          <a:bodyPr/>
          <a:lstStyle/>
          <a:p>
            <a:r>
              <a:rPr lang="en-IN" dirty="0">
                <a:solidFill>
                  <a:srgbClr val="3F3F3F"/>
                </a:solidFill>
                <a:effectLst/>
                <a:latin typeface="Helvetica" pitchFamily="2" charset="0"/>
              </a:rPr>
              <a:t>Acknowledgements</a:t>
            </a:r>
            <a:br>
              <a:rPr lang="en-IN" dirty="0">
                <a:solidFill>
                  <a:srgbClr val="3F3F3F"/>
                </a:solidFill>
                <a:effectLst/>
                <a:latin typeface="Helvetica" pitchFamily="2" charset="0"/>
              </a:rPr>
            </a:br>
            <a:endParaRPr lang="en-US" dirty="0"/>
          </a:p>
        </p:txBody>
      </p:sp>
      <p:sp>
        <p:nvSpPr>
          <p:cNvPr id="3" name="Text Placeholder 2">
            <a:extLst>
              <a:ext uri="{FF2B5EF4-FFF2-40B4-BE49-F238E27FC236}">
                <a16:creationId xmlns:a16="http://schemas.microsoft.com/office/drawing/2014/main" id="{7892B2F9-E24D-3ECF-2BC0-8D9056E27A75}"/>
              </a:ext>
            </a:extLst>
          </p:cNvPr>
          <p:cNvSpPr>
            <a:spLocks noGrp="1"/>
          </p:cNvSpPr>
          <p:nvPr>
            <p:ph type="body" sz="half" idx="1"/>
          </p:nvPr>
        </p:nvSpPr>
        <p:spPr>
          <a:xfrm>
            <a:off x="838200" y="1608667"/>
            <a:ext cx="10657115" cy="4568296"/>
          </a:xfrm>
        </p:spPr>
        <p:txBody>
          <a:bodyPr>
            <a:normAutofit fontScale="85000" lnSpcReduction="10000"/>
          </a:bodyPr>
          <a:lstStyle/>
          <a:p>
            <a:pPr>
              <a:lnSpc>
                <a:spcPct val="150000"/>
              </a:lnSpc>
            </a:pPr>
            <a:r>
              <a:rPr lang="en-IN" dirty="0">
                <a:solidFill>
                  <a:srgbClr val="3F3F3F"/>
                </a:solidFill>
                <a:effectLst/>
                <a:latin typeface="Helvetica" pitchFamily="2" charset="0"/>
              </a:rPr>
              <a:t>We thank all the patients in NHS Greater Glasgow and Clyde. We are grateful for the support provided by West of Scotland Safe Haven in providing the study dataset. A secure data storage and analysis environment was provided by the Robertson Centre for Biostatistics, School of Health and Wellbeing, University of Glasgow.</a:t>
            </a:r>
          </a:p>
          <a:p>
            <a:pPr marL="0" indent="0">
              <a:lnSpc>
                <a:spcPct val="150000"/>
              </a:lnSpc>
              <a:buNone/>
            </a:pPr>
            <a:endParaRPr lang="en-IN" dirty="0">
              <a:solidFill>
                <a:srgbClr val="3F3F3F"/>
              </a:solidFill>
              <a:effectLst/>
              <a:latin typeface="Helvetica" pitchFamily="2" charset="0"/>
            </a:endParaRPr>
          </a:p>
          <a:p>
            <a:pPr>
              <a:lnSpc>
                <a:spcPct val="150000"/>
              </a:lnSpc>
            </a:pPr>
            <a:r>
              <a:rPr lang="en-IN" dirty="0">
                <a:solidFill>
                  <a:srgbClr val="3F3F3F"/>
                </a:solidFill>
                <a:effectLst/>
                <a:latin typeface="Helvetica" pitchFamily="2" charset="0"/>
              </a:rPr>
              <a:t>The </a:t>
            </a:r>
            <a:r>
              <a:rPr lang="en-IN" dirty="0" err="1">
                <a:solidFill>
                  <a:srgbClr val="3F3F3F"/>
                </a:solidFill>
                <a:effectLst/>
                <a:latin typeface="Helvetica" pitchFamily="2" charset="0"/>
              </a:rPr>
              <a:t>oGRE</a:t>
            </a:r>
            <a:r>
              <a:rPr lang="en-IN" dirty="0">
                <a:solidFill>
                  <a:srgbClr val="3F3F3F"/>
                </a:solidFill>
                <a:effectLst/>
                <a:latin typeface="Helvetica" pitchFamily="2" charset="0"/>
              </a:rPr>
              <a:t> Challenge is supported by the Glasgow Living Laboratory for Precision Medicine funded by the UKRI Strength in Places Fund (SIPF00007/1). Data extraction and record linkage was performed by the West of Scotland Safe Haven service (IRAS Project ID 321198) at NHS Greater Glasgow and Clyde, under local ethical approval GSH22ME007.</a:t>
            </a:r>
          </a:p>
          <a:p>
            <a:endParaRPr lang="en-US" dirty="0"/>
          </a:p>
        </p:txBody>
      </p:sp>
      <p:sp>
        <p:nvSpPr>
          <p:cNvPr id="4" name="Slide Number Placeholder 3">
            <a:extLst>
              <a:ext uri="{FF2B5EF4-FFF2-40B4-BE49-F238E27FC236}">
                <a16:creationId xmlns:a16="http://schemas.microsoft.com/office/drawing/2014/main" id="{4D383160-9847-6292-08AF-92EF34755491}"/>
              </a:ext>
            </a:extLst>
          </p:cNvPr>
          <p:cNvSpPr>
            <a:spLocks noGrp="1"/>
          </p:cNvSpPr>
          <p:nvPr>
            <p:ph type="sldNum" sz="quarter" idx="2"/>
          </p:nvPr>
        </p:nvSpPr>
        <p:spPr>
          <a:xfrm>
            <a:off x="5846578" y="6241661"/>
            <a:ext cx="249425" cy="276999"/>
          </a:xfrm>
        </p:spPr>
        <p:txBody>
          <a:bodyPr/>
          <a:lstStyle/>
          <a:p>
            <a:fld id="{86CB4B4D-7CA3-9044-876B-883B54F8677D}" type="slidenum">
              <a:rPr lang="en-IN" smtClean="0"/>
              <a:t>12</a:t>
            </a:fld>
            <a:endParaRPr lang="en-IN"/>
          </a:p>
        </p:txBody>
      </p:sp>
      <p:pic>
        <p:nvPicPr>
          <p:cNvPr id="5" name="Picture 2">
            <a:extLst>
              <a:ext uri="{FF2B5EF4-FFF2-40B4-BE49-F238E27FC236}">
                <a16:creationId xmlns:a16="http://schemas.microsoft.com/office/drawing/2014/main" id="{9E1F3550-AF8D-1C1F-C17D-D26B68A37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8322" y="0"/>
            <a:ext cx="1313991" cy="101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577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ferences"/>
          <p:cNvSpPr txBox="1">
            <a:spLocks noGrp="1"/>
          </p:cNvSpPr>
          <p:nvPr>
            <p:ph type="title"/>
          </p:nvPr>
        </p:nvSpPr>
        <p:spPr>
          <a:prstGeom prst="rect">
            <a:avLst/>
          </a:prstGeom>
        </p:spPr>
        <p:txBody>
          <a:bodyPr>
            <a:normAutofit/>
          </a:bodyPr>
          <a:lstStyle/>
          <a:p>
            <a:r>
              <a:rPr lang="en-US" dirty="0">
                <a:solidFill>
                  <a:schemeClr val="tx1"/>
                </a:solidFill>
              </a:rPr>
              <a:t>Thank you!</a:t>
            </a:r>
            <a:br>
              <a:rPr lang="en-US" dirty="0"/>
            </a:br>
            <a:r>
              <a:rPr dirty="0"/>
              <a:t>References</a:t>
            </a:r>
            <a:r>
              <a:rPr lang="en-US" dirty="0"/>
              <a:t>:</a:t>
            </a:r>
            <a:endParaRPr dirty="0"/>
          </a:p>
        </p:txBody>
      </p:sp>
      <p:sp>
        <p:nvSpPr>
          <p:cNvPr id="136" name="Adamson J, Ben-Shlomo Y, Chaturvedi N, Donovan J. Ethnicity, socio-economic position and gender—do they affect reported health—care seeking behaviour?. Social science &amp; medicine. 2003 Sep 1;57(5):895-904.…"/>
          <p:cNvSpPr txBox="1">
            <a:spLocks noGrp="1"/>
          </p:cNvSpPr>
          <p:nvPr>
            <p:ph type="body" idx="1"/>
          </p:nvPr>
        </p:nvSpPr>
        <p:spPr>
          <a:xfrm>
            <a:off x="285749" y="1627191"/>
            <a:ext cx="11474451" cy="4826164"/>
          </a:xfrm>
          <a:prstGeom prst="rect">
            <a:avLst/>
          </a:prstGeom>
        </p:spPr>
        <p:txBody>
          <a:bodyPr>
            <a:noAutofit/>
          </a:bodyPr>
          <a:lstStyle/>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sz="1100" dirty="0" err="1">
                <a:solidFill>
                  <a:schemeClr val="tx1"/>
                </a:solidFill>
                <a:latin typeface="Times New Roman" panose="02020603050405020304" pitchFamily="18" charset="0"/>
                <a:cs typeface="Times New Roman" panose="02020603050405020304" pitchFamily="18" charset="0"/>
              </a:rPr>
              <a:t>Giebel</a:t>
            </a:r>
            <a:r>
              <a:rPr sz="1100" dirty="0">
                <a:solidFill>
                  <a:schemeClr val="tx1"/>
                </a:solidFill>
                <a:latin typeface="Times New Roman" panose="02020603050405020304" pitchFamily="18" charset="0"/>
                <a:cs typeface="Times New Roman" panose="02020603050405020304" pitchFamily="18" charset="0"/>
              </a:rPr>
              <a:t> C, McIntyre JC, </a:t>
            </a:r>
            <a:r>
              <a:rPr sz="1100" dirty="0" err="1">
                <a:solidFill>
                  <a:schemeClr val="tx1"/>
                </a:solidFill>
                <a:latin typeface="Times New Roman" panose="02020603050405020304" pitchFamily="18" charset="0"/>
                <a:cs typeface="Times New Roman" panose="02020603050405020304" pitchFamily="18" charset="0"/>
              </a:rPr>
              <a:t>Daras</a:t>
            </a:r>
            <a:r>
              <a:rPr sz="1100" dirty="0">
                <a:solidFill>
                  <a:schemeClr val="tx1"/>
                </a:solidFill>
                <a:latin typeface="Times New Roman" panose="02020603050405020304" pitchFamily="18" charset="0"/>
                <a:cs typeface="Times New Roman" panose="02020603050405020304" pitchFamily="18" charset="0"/>
              </a:rPr>
              <a:t> K, </a:t>
            </a:r>
            <a:r>
              <a:rPr sz="1100" dirty="0" err="1">
                <a:solidFill>
                  <a:schemeClr val="tx1"/>
                </a:solidFill>
                <a:latin typeface="Times New Roman" panose="02020603050405020304" pitchFamily="18" charset="0"/>
                <a:cs typeface="Times New Roman" panose="02020603050405020304" pitchFamily="18" charset="0"/>
              </a:rPr>
              <a:t>Gabbay</a:t>
            </a:r>
            <a:r>
              <a:rPr sz="1100" dirty="0">
                <a:solidFill>
                  <a:schemeClr val="tx1"/>
                </a:solidFill>
                <a:latin typeface="Times New Roman" panose="02020603050405020304" pitchFamily="18" charset="0"/>
                <a:cs typeface="Times New Roman" panose="02020603050405020304" pitchFamily="18" charset="0"/>
              </a:rPr>
              <a:t> M, Downing J, </a:t>
            </a:r>
            <a:r>
              <a:rPr sz="1100" dirty="0" err="1">
                <a:solidFill>
                  <a:schemeClr val="tx1"/>
                </a:solidFill>
                <a:latin typeface="Times New Roman" panose="02020603050405020304" pitchFamily="18" charset="0"/>
                <a:cs typeface="Times New Roman" panose="02020603050405020304" pitchFamily="18" charset="0"/>
              </a:rPr>
              <a:t>Pirmohamed</a:t>
            </a:r>
            <a:r>
              <a:rPr sz="1100" dirty="0">
                <a:solidFill>
                  <a:schemeClr val="tx1"/>
                </a:solidFill>
                <a:latin typeface="Times New Roman" panose="02020603050405020304" pitchFamily="18" charset="0"/>
                <a:cs typeface="Times New Roman" panose="02020603050405020304" pitchFamily="18" charset="0"/>
              </a:rPr>
              <a:t> M, Walker F, Sawicki W, </a:t>
            </a:r>
            <a:r>
              <a:rPr sz="1100" dirty="0" err="1">
                <a:solidFill>
                  <a:schemeClr val="tx1"/>
                </a:solidFill>
                <a:latin typeface="Times New Roman" panose="02020603050405020304" pitchFamily="18" charset="0"/>
                <a:cs typeface="Times New Roman" panose="02020603050405020304" pitchFamily="18" charset="0"/>
              </a:rPr>
              <a:t>Alfirevic</a:t>
            </a:r>
            <a:r>
              <a:rPr sz="1100" dirty="0">
                <a:solidFill>
                  <a:schemeClr val="tx1"/>
                </a:solidFill>
                <a:latin typeface="Times New Roman" panose="02020603050405020304" pitchFamily="18" charset="0"/>
                <a:cs typeface="Times New Roman" panose="02020603050405020304" pitchFamily="18" charset="0"/>
              </a:rPr>
              <a:t> A, Barr B. What are the social predictors of accident and emergency attendance in disadvantaged </a:t>
            </a:r>
            <a:r>
              <a:rPr sz="1100" dirty="0" err="1">
                <a:solidFill>
                  <a:schemeClr val="tx1"/>
                </a:solidFill>
                <a:latin typeface="Times New Roman" panose="02020603050405020304" pitchFamily="18" charset="0"/>
                <a:cs typeface="Times New Roman" panose="02020603050405020304" pitchFamily="18" charset="0"/>
              </a:rPr>
              <a:t>neighbourhoods</a:t>
            </a:r>
            <a:r>
              <a:rPr sz="1100" dirty="0">
                <a:solidFill>
                  <a:schemeClr val="tx1"/>
                </a:solidFill>
                <a:latin typeface="Times New Roman" panose="02020603050405020304" pitchFamily="18" charset="0"/>
                <a:cs typeface="Times New Roman" panose="02020603050405020304" pitchFamily="18" charset="0"/>
              </a:rPr>
              <a:t>? Results from a cross-sectional household health survey in the north west of England. BMJ open. 2019 Jan 1;9(1):e022820.</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sz="1100" dirty="0" err="1">
                <a:solidFill>
                  <a:schemeClr val="tx1"/>
                </a:solidFill>
                <a:latin typeface="Times New Roman" panose="02020603050405020304" pitchFamily="18" charset="0"/>
                <a:cs typeface="Times New Roman" panose="02020603050405020304" pitchFamily="18" charset="0"/>
              </a:rPr>
              <a:t>O'Cathain</a:t>
            </a:r>
            <a:r>
              <a:rPr sz="1100" dirty="0">
                <a:solidFill>
                  <a:schemeClr val="tx1"/>
                </a:solidFill>
                <a:latin typeface="Times New Roman" panose="02020603050405020304" pitchFamily="18" charset="0"/>
                <a:cs typeface="Times New Roman" panose="02020603050405020304" pitchFamily="18" charset="0"/>
              </a:rPr>
              <a:t> A, Knowles E, Maheswaran R, Pearson T, Turner J, Hirst E, Goodacre S, Nicholl J. A system-wide approach to explaining variation in potentially avoidable emergency admissions: national ecological study. BMJ quality &amp; safety. 2014 Jan 1;23(1):47-55.</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sz="1100" dirty="0">
                <a:solidFill>
                  <a:schemeClr val="tx1"/>
                </a:solidFill>
                <a:latin typeface="Times New Roman" panose="02020603050405020304" pitchFamily="18" charset="0"/>
                <a:cs typeface="Times New Roman" panose="02020603050405020304" pitchFamily="18" charset="0"/>
              </a:rPr>
              <a:t>Hargreaves S, Friedland JS, </a:t>
            </a:r>
            <a:r>
              <a:rPr sz="1100" dirty="0" err="1">
                <a:solidFill>
                  <a:schemeClr val="tx1"/>
                </a:solidFill>
                <a:latin typeface="Times New Roman" panose="02020603050405020304" pitchFamily="18" charset="0"/>
                <a:cs typeface="Times New Roman" panose="02020603050405020304" pitchFamily="18" charset="0"/>
              </a:rPr>
              <a:t>Gothard</a:t>
            </a:r>
            <a:r>
              <a:rPr sz="1100" dirty="0">
                <a:solidFill>
                  <a:schemeClr val="tx1"/>
                </a:solidFill>
                <a:latin typeface="Times New Roman" panose="02020603050405020304" pitchFamily="18" charset="0"/>
                <a:cs typeface="Times New Roman" panose="02020603050405020304" pitchFamily="18" charset="0"/>
              </a:rPr>
              <a:t> P, Saxena S, Millington H, </a:t>
            </a:r>
            <a:r>
              <a:rPr sz="1100" dirty="0" err="1">
                <a:solidFill>
                  <a:schemeClr val="tx1"/>
                </a:solidFill>
                <a:latin typeface="Times New Roman" panose="02020603050405020304" pitchFamily="18" charset="0"/>
                <a:cs typeface="Times New Roman" panose="02020603050405020304" pitchFamily="18" charset="0"/>
              </a:rPr>
              <a:t>Eliahoo</a:t>
            </a:r>
            <a:r>
              <a:rPr sz="1100" dirty="0">
                <a:solidFill>
                  <a:schemeClr val="tx1"/>
                </a:solidFill>
                <a:latin typeface="Times New Roman" panose="02020603050405020304" pitchFamily="18" charset="0"/>
                <a:cs typeface="Times New Roman" panose="02020603050405020304" pitchFamily="18" charset="0"/>
              </a:rPr>
              <a:t> J, Le </a:t>
            </a:r>
            <a:r>
              <a:rPr sz="1100" dirty="0" err="1">
                <a:solidFill>
                  <a:schemeClr val="tx1"/>
                </a:solidFill>
                <a:latin typeface="Times New Roman" panose="02020603050405020304" pitchFamily="18" charset="0"/>
                <a:cs typeface="Times New Roman" panose="02020603050405020304" pitchFamily="18" charset="0"/>
              </a:rPr>
              <a:t>Feuvre</a:t>
            </a:r>
            <a:r>
              <a:rPr sz="1100" dirty="0">
                <a:solidFill>
                  <a:schemeClr val="tx1"/>
                </a:solidFill>
                <a:latin typeface="Times New Roman" panose="02020603050405020304" pitchFamily="18" charset="0"/>
                <a:cs typeface="Times New Roman" panose="02020603050405020304" pitchFamily="18" charset="0"/>
              </a:rPr>
              <a:t> P, Holmes A. Impact on and use of health services by international migrants: questionnaire survey of inner city London A&amp;E attenders. BMC health services research. 2006 Dec;6(1):1-7.</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sz="1100" dirty="0">
                <a:solidFill>
                  <a:schemeClr val="tx1"/>
                </a:solidFill>
                <a:latin typeface="Times New Roman" panose="02020603050405020304" pitchFamily="18" charset="0"/>
                <a:cs typeface="Times New Roman" panose="02020603050405020304" pitchFamily="18" charset="0"/>
              </a:rPr>
              <a:t>Arain M, Nicholl J, Campbell M. Patients’ experience and satisfaction with GP led walk-in </a:t>
            </a:r>
            <a:r>
              <a:rPr sz="1100" dirty="0" err="1">
                <a:solidFill>
                  <a:schemeClr val="tx1"/>
                </a:solidFill>
                <a:latin typeface="Times New Roman" panose="02020603050405020304" pitchFamily="18" charset="0"/>
                <a:cs typeface="Times New Roman" panose="02020603050405020304" pitchFamily="18" charset="0"/>
              </a:rPr>
              <a:t>centres</a:t>
            </a:r>
            <a:r>
              <a:rPr sz="1100" dirty="0">
                <a:solidFill>
                  <a:schemeClr val="tx1"/>
                </a:solidFill>
                <a:latin typeface="Times New Roman" panose="02020603050405020304" pitchFamily="18" charset="0"/>
                <a:cs typeface="Times New Roman" panose="02020603050405020304" pitchFamily="18" charset="0"/>
              </a:rPr>
              <a:t> in the UK; a cross sectional study. BMC health services research. 2013 Dec;13(1):1-9.</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sz="1100" dirty="0" err="1">
                <a:solidFill>
                  <a:schemeClr val="tx1"/>
                </a:solidFill>
                <a:latin typeface="Times New Roman" panose="02020603050405020304" pitchFamily="18" charset="0"/>
                <a:cs typeface="Times New Roman" panose="02020603050405020304" pitchFamily="18" charset="0"/>
              </a:rPr>
              <a:t>Reschen</a:t>
            </a:r>
            <a:r>
              <a:rPr sz="1100" dirty="0">
                <a:solidFill>
                  <a:schemeClr val="tx1"/>
                </a:solidFill>
                <a:latin typeface="Times New Roman" panose="02020603050405020304" pitchFamily="18" charset="0"/>
                <a:cs typeface="Times New Roman" panose="02020603050405020304" pitchFamily="18" charset="0"/>
              </a:rPr>
              <a:t> ME, Bowen J, Novak A, Giles M, Singh S, </a:t>
            </a:r>
            <a:r>
              <a:rPr sz="1100" dirty="0" err="1">
                <a:solidFill>
                  <a:schemeClr val="tx1"/>
                </a:solidFill>
                <a:latin typeface="Times New Roman" panose="02020603050405020304" pitchFamily="18" charset="0"/>
                <a:cs typeface="Times New Roman" panose="02020603050405020304" pitchFamily="18" charset="0"/>
              </a:rPr>
              <a:t>Lasserson</a:t>
            </a:r>
            <a:r>
              <a:rPr sz="1100" dirty="0">
                <a:solidFill>
                  <a:schemeClr val="tx1"/>
                </a:solidFill>
                <a:latin typeface="Times New Roman" panose="02020603050405020304" pitchFamily="18" charset="0"/>
                <a:cs typeface="Times New Roman" panose="02020603050405020304" pitchFamily="18" charset="0"/>
              </a:rPr>
              <a:t> D, O’Callaghan CA. Impact of the COVID-19 pandemic on emergency department attendances and acute medical admissions. BMC Emergency Medicine. 2021 Dec;21(1):1-4.</a:t>
            </a:r>
            <a:endParaRPr lang="en-US"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Adamson J, Ben-</a:t>
            </a:r>
            <a:r>
              <a:rPr lang="en-IN" sz="1100" dirty="0" err="1">
                <a:solidFill>
                  <a:schemeClr val="tx1"/>
                </a:solidFill>
                <a:latin typeface="Times New Roman" panose="02020603050405020304" pitchFamily="18" charset="0"/>
                <a:cs typeface="Times New Roman" panose="02020603050405020304" pitchFamily="18" charset="0"/>
              </a:rPr>
              <a:t>Shlomo</a:t>
            </a:r>
            <a:r>
              <a:rPr lang="en-IN" sz="1100" dirty="0">
                <a:solidFill>
                  <a:schemeClr val="tx1"/>
                </a:solidFill>
                <a:latin typeface="Times New Roman" panose="02020603050405020304" pitchFamily="18" charset="0"/>
                <a:cs typeface="Times New Roman" panose="02020603050405020304" pitchFamily="18" charset="0"/>
              </a:rPr>
              <a:t> Y, Chaturvedi N, Donovan J. Ethnicity, socio-economic position and gender—do they affect reported health—care seeking behaviour?. Social science &amp; medicine. 2003 Sep 1;57(5):895-904.</a:t>
            </a:r>
            <a:endParaRPr lang="en-US"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Allard J, Shankar R, Henley W, Brown A, McLean B, Jadav M, Parrett M, </a:t>
            </a:r>
            <a:r>
              <a:rPr lang="en-IN" sz="1100" dirty="0" err="1">
                <a:solidFill>
                  <a:schemeClr val="tx1"/>
                </a:solidFill>
                <a:latin typeface="Times New Roman" panose="02020603050405020304" pitchFamily="18" charset="0"/>
                <a:cs typeface="Times New Roman" panose="02020603050405020304" pitchFamily="18" charset="0"/>
              </a:rPr>
              <a:t>Laugharne</a:t>
            </a:r>
            <a:r>
              <a:rPr lang="en-IN" sz="1100" dirty="0">
                <a:solidFill>
                  <a:schemeClr val="tx1"/>
                </a:solidFill>
                <a:latin typeface="Times New Roman" panose="02020603050405020304" pitchFamily="18" charset="0"/>
                <a:cs typeface="Times New Roman" panose="02020603050405020304" pitchFamily="18" charset="0"/>
              </a:rPr>
              <a:t> R, Noble AJ, Ridsdale L. Frequency and factors associated with emergency department attendance for people with epilepsy in a rural UK population. Epilepsy &amp; </a:t>
            </a:r>
            <a:r>
              <a:rPr lang="en-IN" sz="1100" dirty="0" err="1">
                <a:solidFill>
                  <a:schemeClr val="tx1"/>
                </a:solidFill>
                <a:latin typeface="Times New Roman" panose="02020603050405020304" pitchFamily="18" charset="0"/>
                <a:cs typeface="Times New Roman" panose="02020603050405020304" pitchFamily="18" charset="0"/>
              </a:rPr>
              <a:t>Behavior</a:t>
            </a:r>
            <a:r>
              <a:rPr lang="en-IN" sz="1100" dirty="0">
                <a:solidFill>
                  <a:schemeClr val="tx1"/>
                </a:solidFill>
                <a:latin typeface="Times New Roman" panose="02020603050405020304" pitchFamily="18" charset="0"/>
                <a:cs typeface="Times New Roman" panose="02020603050405020304" pitchFamily="18" charset="0"/>
              </a:rPr>
              <a:t>. 2017 Mar 1;68:192-5.</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Cooper J, Husain N, Webb R, </a:t>
            </a:r>
            <a:r>
              <a:rPr lang="en-IN" sz="1100" dirty="0" err="1">
                <a:solidFill>
                  <a:schemeClr val="tx1"/>
                </a:solidFill>
                <a:latin typeface="Times New Roman" panose="02020603050405020304" pitchFamily="18" charset="0"/>
                <a:cs typeface="Times New Roman" panose="02020603050405020304" pitchFamily="18" charset="0"/>
              </a:rPr>
              <a:t>Waheed</a:t>
            </a:r>
            <a:r>
              <a:rPr lang="en-IN" sz="1100" dirty="0">
                <a:solidFill>
                  <a:schemeClr val="tx1"/>
                </a:solidFill>
                <a:latin typeface="Times New Roman" panose="02020603050405020304" pitchFamily="18" charset="0"/>
                <a:cs typeface="Times New Roman" panose="02020603050405020304" pitchFamily="18" charset="0"/>
              </a:rPr>
              <a:t> W, </a:t>
            </a:r>
            <a:r>
              <a:rPr lang="en-IN" sz="1100" dirty="0" err="1">
                <a:solidFill>
                  <a:schemeClr val="tx1"/>
                </a:solidFill>
                <a:latin typeface="Times New Roman" panose="02020603050405020304" pitchFamily="18" charset="0"/>
                <a:cs typeface="Times New Roman" panose="02020603050405020304" pitchFamily="18" charset="0"/>
              </a:rPr>
              <a:t>Kapur</a:t>
            </a:r>
            <a:r>
              <a:rPr lang="en-IN" sz="1100" dirty="0">
                <a:solidFill>
                  <a:schemeClr val="tx1"/>
                </a:solidFill>
                <a:latin typeface="Times New Roman" panose="02020603050405020304" pitchFamily="18" charset="0"/>
                <a:cs typeface="Times New Roman" panose="02020603050405020304" pitchFamily="18" charset="0"/>
              </a:rPr>
              <a:t> N, Guthrie E, Appleby L. Self-harm in the UK: differences between South Asians and Whites in rates, characteristics, provision of service and repetition. Social psychiatry and psychiatric epidemiology. 2006 Oct;41:782-8.</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Polling C, Tulloch A, Banerjee S, Cross S, Dutta R, Wood DM, Dargan PI, </a:t>
            </a:r>
            <a:r>
              <a:rPr lang="en-IN" sz="1100" dirty="0" err="1">
                <a:solidFill>
                  <a:schemeClr val="tx1"/>
                </a:solidFill>
                <a:latin typeface="Times New Roman" panose="02020603050405020304" pitchFamily="18" charset="0"/>
                <a:cs typeface="Times New Roman" panose="02020603050405020304" pitchFamily="18" charset="0"/>
              </a:rPr>
              <a:t>Hotopf</a:t>
            </a:r>
            <a:r>
              <a:rPr lang="en-IN" sz="1100" dirty="0">
                <a:solidFill>
                  <a:schemeClr val="tx1"/>
                </a:solidFill>
                <a:latin typeface="Times New Roman" panose="02020603050405020304" pitchFamily="18" charset="0"/>
                <a:cs typeface="Times New Roman" panose="02020603050405020304" pitchFamily="18" charset="0"/>
              </a:rPr>
              <a:t> M. Using routine clinical and administrative data to produce a dataset of attendances at Emergency Departments following self-harm. BMC emergency medicine. 2015 Dec;15(1):1-8.</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Macintyre S, McKay L, </a:t>
            </a:r>
            <a:r>
              <a:rPr lang="en-IN" sz="1100" dirty="0" err="1">
                <a:solidFill>
                  <a:schemeClr val="tx1"/>
                </a:solidFill>
                <a:latin typeface="Times New Roman" panose="02020603050405020304" pitchFamily="18" charset="0"/>
                <a:cs typeface="Times New Roman" panose="02020603050405020304" pitchFamily="18" charset="0"/>
              </a:rPr>
              <a:t>Ellaway</a:t>
            </a:r>
            <a:r>
              <a:rPr lang="en-IN" sz="1100" dirty="0">
                <a:solidFill>
                  <a:schemeClr val="tx1"/>
                </a:solidFill>
                <a:latin typeface="Times New Roman" panose="02020603050405020304" pitchFamily="18" charset="0"/>
                <a:cs typeface="Times New Roman" panose="02020603050405020304" pitchFamily="18" charset="0"/>
              </a:rPr>
              <a:t> A. Are rich people or poor people more likely to be ill? Lay perceptions, by social class and neighbourhood, of inequalities in health. Social science &amp; medicine. 2005 Jan 1;60(2):313-7.</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Watson J, Green MA, </a:t>
            </a:r>
            <a:r>
              <a:rPr lang="en-IN" sz="1100" dirty="0" err="1">
                <a:solidFill>
                  <a:schemeClr val="tx1"/>
                </a:solidFill>
                <a:latin typeface="Times New Roman" panose="02020603050405020304" pitchFamily="18" charset="0"/>
                <a:cs typeface="Times New Roman" panose="02020603050405020304" pitchFamily="18" charset="0"/>
              </a:rPr>
              <a:t>Giebel</a:t>
            </a:r>
            <a:r>
              <a:rPr lang="en-IN" sz="1100" dirty="0">
                <a:solidFill>
                  <a:schemeClr val="tx1"/>
                </a:solidFill>
                <a:latin typeface="Times New Roman" panose="02020603050405020304" pitchFamily="18" charset="0"/>
                <a:cs typeface="Times New Roman" panose="02020603050405020304" pitchFamily="18" charset="0"/>
              </a:rPr>
              <a:t> C, Darlington-Pollock F, Akpan A. Social and spatial inequalities in healthcare use among people living with dementia in England (2002–2016). Aging &amp; Mental Health. 2022 Aug 6:1-2.</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Morrison KE, Colón-González FJ, </a:t>
            </a:r>
            <a:r>
              <a:rPr lang="en-IN" sz="1100" dirty="0" err="1">
                <a:solidFill>
                  <a:schemeClr val="tx1"/>
                </a:solidFill>
                <a:latin typeface="Times New Roman" panose="02020603050405020304" pitchFamily="18" charset="0"/>
                <a:cs typeface="Times New Roman" panose="02020603050405020304" pitchFamily="18" charset="0"/>
              </a:rPr>
              <a:t>Morbey</a:t>
            </a:r>
            <a:r>
              <a:rPr lang="en-IN" sz="1100" dirty="0">
                <a:solidFill>
                  <a:schemeClr val="tx1"/>
                </a:solidFill>
                <a:latin typeface="Times New Roman" panose="02020603050405020304" pitchFamily="18" charset="0"/>
                <a:cs typeface="Times New Roman" panose="02020603050405020304" pitchFamily="18" charset="0"/>
              </a:rPr>
              <a:t> RA, Hunter PR, Rutter J, </a:t>
            </a:r>
            <a:r>
              <a:rPr lang="en-IN" sz="1100" dirty="0" err="1">
                <a:solidFill>
                  <a:schemeClr val="tx1"/>
                </a:solidFill>
                <a:latin typeface="Times New Roman" panose="02020603050405020304" pitchFamily="18" charset="0"/>
                <a:cs typeface="Times New Roman" panose="02020603050405020304" pitchFamily="18" charset="0"/>
              </a:rPr>
              <a:t>Stuttard</a:t>
            </a:r>
            <a:r>
              <a:rPr lang="en-IN" sz="1100" dirty="0">
                <a:solidFill>
                  <a:schemeClr val="tx1"/>
                </a:solidFill>
                <a:latin typeface="Times New Roman" panose="02020603050405020304" pitchFamily="18" charset="0"/>
                <a:cs typeface="Times New Roman" panose="02020603050405020304" pitchFamily="18" charset="0"/>
              </a:rPr>
              <a:t> G, De Lusignan S, </a:t>
            </a:r>
            <a:r>
              <a:rPr lang="en-IN" sz="1100" dirty="0" err="1">
                <a:solidFill>
                  <a:schemeClr val="tx1"/>
                </a:solidFill>
                <a:latin typeface="Times New Roman" panose="02020603050405020304" pitchFamily="18" charset="0"/>
                <a:cs typeface="Times New Roman" panose="02020603050405020304" pitchFamily="18" charset="0"/>
              </a:rPr>
              <a:t>Yeates</a:t>
            </a:r>
            <a:r>
              <a:rPr lang="en-IN" sz="1100" dirty="0">
                <a:solidFill>
                  <a:schemeClr val="tx1"/>
                </a:solidFill>
                <a:latin typeface="Times New Roman" panose="02020603050405020304" pitchFamily="18" charset="0"/>
                <a:cs typeface="Times New Roman" panose="02020603050405020304" pitchFamily="18" charset="0"/>
              </a:rPr>
              <a:t> A, </a:t>
            </a:r>
            <a:r>
              <a:rPr lang="en-IN" sz="1100" dirty="0" err="1">
                <a:solidFill>
                  <a:schemeClr val="tx1"/>
                </a:solidFill>
                <a:latin typeface="Times New Roman" panose="02020603050405020304" pitchFamily="18" charset="0"/>
                <a:cs typeface="Times New Roman" panose="02020603050405020304" pitchFamily="18" charset="0"/>
              </a:rPr>
              <a:t>Pebody</a:t>
            </a:r>
            <a:r>
              <a:rPr lang="en-IN" sz="1100" dirty="0">
                <a:solidFill>
                  <a:schemeClr val="tx1"/>
                </a:solidFill>
                <a:latin typeface="Times New Roman" panose="02020603050405020304" pitchFamily="18" charset="0"/>
                <a:cs typeface="Times New Roman" panose="02020603050405020304" pitchFamily="18" charset="0"/>
              </a:rPr>
              <a:t> R, Smith G, Elliot AJ. Demographic and socioeconomic patterns in healthcare-seeking behaviour for respiratory symptoms in England: a comparison with non-respiratory symptoms and between three healthcare services. BMJ open. 2020 Nov 1;10(11):e038356.</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err="1">
                <a:solidFill>
                  <a:schemeClr val="tx1"/>
                </a:solidFill>
                <a:latin typeface="Times New Roman" panose="02020603050405020304" pitchFamily="18" charset="0"/>
                <a:cs typeface="Times New Roman" panose="02020603050405020304" pitchFamily="18" charset="0"/>
              </a:rPr>
              <a:t>Baracaia</a:t>
            </a:r>
            <a:r>
              <a:rPr lang="en-IN" sz="1100" dirty="0">
                <a:solidFill>
                  <a:schemeClr val="tx1"/>
                </a:solidFill>
                <a:latin typeface="Times New Roman" panose="02020603050405020304" pitchFamily="18" charset="0"/>
                <a:cs typeface="Times New Roman" panose="02020603050405020304" pitchFamily="18" charset="0"/>
              </a:rPr>
              <a:t> S, McNulty D, Baldwin S, </a:t>
            </a:r>
            <a:r>
              <a:rPr lang="en-IN" sz="1100" dirty="0" err="1">
                <a:solidFill>
                  <a:schemeClr val="tx1"/>
                </a:solidFill>
                <a:latin typeface="Times New Roman" panose="02020603050405020304" pitchFamily="18" charset="0"/>
                <a:cs typeface="Times New Roman" panose="02020603050405020304" pitchFamily="18" charset="0"/>
              </a:rPr>
              <a:t>Mytton</a:t>
            </a:r>
            <a:r>
              <a:rPr lang="en-IN" sz="1100" dirty="0">
                <a:solidFill>
                  <a:schemeClr val="tx1"/>
                </a:solidFill>
                <a:latin typeface="Times New Roman" panose="02020603050405020304" pitchFamily="18" charset="0"/>
                <a:cs typeface="Times New Roman" panose="02020603050405020304" pitchFamily="18" charset="0"/>
              </a:rPr>
              <a:t> J, </a:t>
            </a:r>
            <a:r>
              <a:rPr lang="en-IN" sz="1100" dirty="0" err="1">
                <a:solidFill>
                  <a:schemeClr val="tx1"/>
                </a:solidFill>
                <a:latin typeface="Times New Roman" panose="02020603050405020304" pitchFamily="18" charset="0"/>
                <a:cs typeface="Times New Roman" panose="02020603050405020304" pitchFamily="18" charset="0"/>
              </a:rPr>
              <a:t>Evison</a:t>
            </a:r>
            <a:r>
              <a:rPr lang="en-IN" sz="1100" dirty="0">
                <a:solidFill>
                  <a:schemeClr val="tx1"/>
                </a:solidFill>
                <a:latin typeface="Times New Roman" panose="02020603050405020304" pitchFamily="18" charset="0"/>
                <a:cs typeface="Times New Roman" panose="02020603050405020304" pitchFamily="18" charset="0"/>
              </a:rPr>
              <a:t> F, Raine R, </a:t>
            </a:r>
            <a:r>
              <a:rPr lang="en-IN" sz="1100" dirty="0" err="1">
                <a:solidFill>
                  <a:schemeClr val="tx1"/>
                </a:solidFill>
                <a:latin typeface="Times New Roman" panose="02020603050405020304" pitchFamily="18" charset="0"/>
                <a:cs typeface="Times New Roman" panose="02020603050405020304" pitchFamily="18" charset="0"/>
              </a:rPr>
              <a:t>Giacco</a:t>
            </a:r>
            <a:r>
              <a:rPr lang="en-IN" sz="1100" dirty="0">
                <a:solidFill>
                  <a:schemeClr val="tx1"/>
                </a:solidFill>
                <a:latin typeface="Times New Roman" panose="02020603050405020304" pitchFamily="18" charset="0"/>
                <a:cs typeface="Times New Roman" panose="02020603050405020304" pitchFamily="18" charset="0"/>
              </a:rPr>
              <a:t> D, Hutchings A, Barratt H. Mental health in hospital emergency departments: cross-sectional analysis of attendances in England 2013/2014. Emergency Medicine Journal. 2020 Dec 1;37(12):744-51.</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Busby J, Purdy S, Hollingworth W. How do population, general practice and hospital factors influence ambulatory care sensitive admissions: a cross sectional study. BMC Family Practice. 2017 Dec;18:1-9.</a:t>
            </a: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Fowey River Practice - Information about the doctors surgery opening hours, appointments, online prescriptions, health information and much more. Source: </a:t>
            </a:r>
            <a:r>
              <a:rPr lang="en-IN" sz="11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https://www.foweyriverpractice.co.uk/</a:t>
            </a:r>
            <a:endParaRPr lang="en-IN"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r>
              <a:rPr lang="en-IN" sz="1100" dirty="0">
                <a:solidFill>
                  <a:schemeClr val="tx1"/>
                </a:solidFill>
                <a:latin typeface="Times New Roman" panose="02020603050405020304" pitchFamily="18" charset="0"/>
                <a:cs typeface="Times New Roman" panose="02020603050405020304" pitchFamily="18" charset="0"/>
              </a:rPr>
              <a:t>Baker M, Clancy M. Can mortality rates for patients who die within the emergency department, within 30 days of discharge from the emergency department, or within 30 days of admission from the emergency department be easily measured?. Emergency medicine journal. 2006 Aug 1;23(8):601-3.</a:t>
            </a:r>
          </a:p>
          <a:p>
            <a:pPr marL="0" indent="0" defTabSz="457189">
              <a:lnSpc>
                <a:spcPct val="100000"/>
              </a:lnSpc>
              <a:spcBef>
                <a:spcPts val="0"/>
              </a:spcBef>
              <a:buNone/>
              <a:defRPr sz="1300">
                <a:solidFill>
                  <a:srgbClr val="222222"/>
                </a:solidFill>
                <a:latin typeface="Arial Rounded MT Bold"/>
                <a:ea typeface="Arial Rounded MT Bold"/>
                <a:cs typeface="Arial Rounded MT Bold"/>
                <a:sym typeface="Arial Rounded MT Bold"/>
              </a:defRPr>
            </a:pPr>
            <a:endParaRPr lang="en-IN"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endParaRPr lang="en-IN"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endParaRPr lang="en-IN"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endParaRPr lang="en-IN"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endParaRPr lang="en-IN"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endParaRPr lang="en-US" sz="1100" dirty="0">
              <a:solidFill>
                <a:schemeClr val="tx1"/>
              </a:solidFill>
              <a:latin typeface="Times New Roman" panose="02020603050405020304" pitchFamily="18" charset="0"/>
              <a:cs typeface="Times New Roman" panose="02020603050405020304" pitchFamily="18" charset="0"/>
            </a:endParaRPr>
          </a:p>
          <a:p>
            <a:pPr marL="0" indent="0" defTabSz="457189">
              <a:lnSpc>
                <a:spcPct val="100000"/>
              </a:lnSpc>
              <a:spcBef>
                <a:spcPts val="0"/>
              </a:spcBef>
              <a:buNone/>
              <a:defRPr sz="1300">
                <a:solidFill>
                  <a:srgbClr val="222222"/>
                </a:solidFill>
                <a:latin typeface="Arial Rounded MT Bold"/>
                <a:ea typeface="Arial Rounded MT Bold"/>
                <a:cs typeface="Arial Rounded MT Bold"/>
                <a:sym typeface="Arial Rounded MT Bold"/>
              </a:defRPr>
            </a:pPr>
            <a:endParaRPr lang="en-US" sz="1100" dirty="0">
              <a:solidFill>
                <a:schemeClr val="tx1"/>
              </a:solidFill>
              <a:latin typeface="Times New Roman" panose="02020603050405020304" pitchFamily="18" charset="0"/>
              <a:cs typeface="Times New Roman" panose="02020603050405020304" pitchFamily="18" charset="0"/>
            </a:endParaRPr>
          </a:p>
          <a:p>
            <a:pPr marL="0" indent="0" defTabSz="457189">
              <a:lnSpc>
                <a:spcPct val="100000"/>
              </a:lnSpc>
              <a:spcBef>
                <a:spcPts val="0"/>
              </a:spcBef>
              <a:buNone/>
              <a:defRPr sz="1300">
                <a:solidFill>
                  <a:srgbClr val="222222"/>
                </a:solidFill>
                <a:latin typeface="Arial Rounded MT Bold"/>
                <a:ea typeface="Arial Rounded MT Bold"/>
                <a:cs typeface="Arial Rounded MT Bold"/>
                <a:sym typeface="Arial Rounded MT Bold"/>
              </a:defRPr>
            </a:pPr>
            <a:endParaRPr lang="en-US" sz="1100" dirty="0">
              <a:solidFill>
                <a:schemeClr val="tx1"/>
              </a:solidFill>
              <a:latin typeface="Times New Roman" panose="02020603050405020304" pitchFamily="18" charset="0"/>
              <a:cs typeface="Times New Roman" panose="02020603050405020304" pitchFamily="18" charset="0"/>
            </a:endParaRPr>
          </a:p>
          <a:p>
            <a:pPr marL="173785" indent="-173785" defTabSz="457189">
              <a:lnSpc>
                <a:spcPct val="100000"/>
              </a:lnSpc>
              <a:spcBef>
                <a:spcPts val="0"/>
              </a:spcBef>
              <a:buFontTx/>
              <a:buAutoNum type="arabicPeriod"/>
              <a:defRPr sz="1300">
                <a:solidFill>
                  <a:srgbClr val="222222"/>
                </a:solidFill>
                <a:latin typeface="Arial Rounded MT Bold"/>
                <a:ea typeface="Arial Rounded MT Bold"/>
                <a:cs typeface="Arial Rounded MT Bold"/>
                <a:sym typeface="Arial Rounded MT Bold"/>
              </a:defRPr>
            </a:pPr>
            <a:endParaRPr sz="11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6604C30-B9E6-74FE-4322-E222BA9E22E9}"/>
              </a:ext>
            </a:extLst>
          </p:cNvPr>
          <p:cNvSpPr>
            <a:spLocks noGrp="1"/>
          </p:cNvSpPr>
          <p:nvPr>
            <p:ph type="sldNum" sz="quarter" idx="2"/>
          </p:nvPr>
        </p:nvSpPr>
        <p:spPr>
          <a:xfrm>
            <a:off x="5773549" y="6658145"/>
            <a:ext cx="249425" cy="276999"/>
          </a:xfrm>
        </p:spPr>
        <p:txBody>
          <a:bodyPr/>
          <a:lstStyle/>
          <a:p>
            <a:fld id="{86CB4B4D-7CA3-9044-876B-883B54F8677D}" type="slidenum">
              <a:rPr lang="en-IN" smtClean="0"/>
              <a:t>13</a:t>
            </a:fld>
            <a:endParaRPr lang="en-IN"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alpha val="94754"/>
          </a:srgbClr>
        </a:solidFill>
        <a:effectLst/>
      </p:bgPr>
    </p:bg>
    <p:spTree>
      <p:nvGrpSpPr>
        <p:cNvPr id="1" name=""/>
        <p:cNvGrpSpPr/>
        <p:nvPr/>
      </p:nvGrpSpPr>
      <p:grpSpPr>
        <a:xfrm>
          <a:off x="0" y="0"/>
          <a:ext cx="0" cy="0"/>
          <a:chOff x="0" y="0"/>
          <a:chExt cx="0" cy="0"/>
        </a:xfrm>
      </p:grpSpPr>
      <p:sp>
        <p:nvSpPr>
          <p:cNvPr id="106" name="Literature review"/>
          <p:cNvSpPr txBox="1">
            <a:spLocks noGrp="1"/>
          </p:cNvSpPr>
          <p:nvPr>
            <p:ph type="title"/>
          </p:nvPr>
        </p:nvSpPr>
        <p:spPr>
          <a:xfrm>
            <a:off x="1977773" y="500641"/>
            <a:ext cx="7562907" cy="888787"/>
          </a:xfrm>
          <a:prstGeom prst="rect">
            <a:avLst/>
          </a:prstGeom>
        </p:spPr>
        <p:txBody>
          <a:bodyPr/>
          <a:lstStyle>
            <a:lvl1pPr algn="ctr"/>
          </a:lstStyle>
          <a:p>
            <a:r>
              <a:rPr lang="en-GB" dirty="0">
                <a:latin typeface="+mj-lt"/>
              </a:rPr>
              <a:t>Background</a:t>
            </a:r>
            <a:endParaRPr strike="sngStrike" dirty="0">
              <a:latin typeface="+mj-lt"/>
            </a:endParaRPr>
          </a:p>
        </p:txBody>
      </p:sp>
      <p:pic>
        <p:nvPicPr>
          <p:cNvPr id="3" name="Graphic 2" descr="Open book with solid fill">
            <a:extLst>
              <a:ext uri="{FF2B5EF4-FFF2-40B4-BE49-F238E27FC236}">
                <a16:creationId xmlns:a16="http://schemas.microsoft.com/office/drawing/2014/main" id="{F21FE69D-B34C-833C-023D-5C6511D2DB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4" y="1526370"/>
            <a:ext cx="542561" cy="571708"/>
          </a:xfrm>
          <a:prstGeom prst="rect">
            <a:avLst/>
          </a:prstGeom>
        </p:spPr>
      </p:pic>
      <p:pic>
        <p:nvPicPr>
          <p:cNvPr id="8" name="Graphic 7" descr="Open book with solid fill">
            <a:extLst>
              <a:ext uri="{FF2B5EF4-FFF2-40B4-BE49-F238E27FC236}">
                <a16:creationId xmlns:a16="http://schemas.microsoft.com/office/drawing/2014/main" id="{EB4BC65F-41C3-BB22-3240-1B1960AC5D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4" y="2500327"/>
            <a:ext cx="542561" cy="571708"/>
          </a:xfrm>
          <a:prstGeom prst="rect">
            <a:avLst/>
          </a:prstGeom>
        </p:spPr>
      </p:pic>
      <p:pic>
        <p:nvPicPr>
          <p:cNvPr id="9" name="Graphic 8" descr="Open book with solid fill">
            <a:extLst>
              <a:ext uri="{FF2B5EF4-FFF2-40B4-BE49-F238E27FC236}">
                <a16:creationId xmlns:a16="http://schemas.microsoft.com/office/drawing/2014/main" id="{2936C637-E25D-8482-BA07-7A204B51F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4" y="3500118"/>
            <a:ext cx="542561" cy="571708"/>
          </a:xfrm>
          <a:prstGeom prst="rect">
            <a:avLst/>
          </a:prstGeom>
        </p:spPr>
      </p:pic>
      <p:pic>
        <p:nvPicPr>
          <p:cNvPr id="10" name="Graphic 9" descr="Open book with solid fill">
            <a:extLst>
              <a:ext uri="{FF2B5EF4-FFF2-40B4-BE49-F238E27FC236}">
                <a16:creationId xmlns:a16="http://schemas.microsoft.com/office/drawing/2014/main" id="{BD80F6A5-0CC3-324E-EF91-A66A97DC56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4" y="4499910"/>
            <a:ext cx="542561" cy="571708"/>
          </a:xfrm>
          <a:prstGeom prst="rect">
            <a:avLst/>
          </a:prstGeom>
        </p:spPr>
      </p:pic>
      <p:sp>
        <p:nvSpPr>
          <p:cNvPr id="2" name="Slide Number Placeholder 1">
            <a:extLst>
              <a:ext uri="{FF2B5EF4-FFF2-40B4-BE49-F238E27FC236}">
                <a16:creationId xmlns:a16="http://schemas.microsoft.com/office/drawing/2014/main" id="{4DE8CC29-01D1-41A2-04BD-DC72E6CF5A40}"/>
              </a:ext>
            </a:extLst>
          </p:cNvPr>
          <p:cNvSpPr>
            <a:spLocks noGrp="1"/>
          </p:cNvSpPr>
          <p:nvPr>
            <p:ph type="sldNum" sz="quarter" idx="2"/>
          </p:nvPr>
        </p:nvSpPr>
        <p:spPr>
          <a:xfrm>
            <a:off x="6113085" y="6403011"/>
            <a:ext cx="170878" cy="276999"/>
          </a:xfrm>
        </p:spPr>
        <p:txBody>
          <a:bodyPr/>
          <a:lstStyle/>
          <a:p>
            <a:fld id="{86CB4B4D-7CA3-9044-876B-883B54F8677D}" type="slidenum">
              <a:rPr lang="en-IN" smtClean="0"/>
              <a:t>2</a:t>
            </a:fld>
            <a:endParaRPr lang="en-IN"/>
          </a:p>
        </p:txBody>
      </p:sp>
      <p:sp>
        <p:nvSpPr>
          <p:cNvPr id="11" name="Previous studies suggest that socioeconomic deprivation plays a crucial role in determining the rate of unscheduled care admissions (2)…">
            <a:extLst>
              <a:ext uri="{FF2B5EF4-FFF2-40B4-BE49-F238E27FC236}">
                <a16:creationId xmlns:a16="http://schemas.microsoft.com/office/drawing/2014/main" id="{1368EC6E-EB74-6E52-197C-AC6FA6479233}"/>
              </a:ext>
            </a:extLst>
          </p:cNvPr>
          <p:cNvSpPr txBox="1">
            <a:spLocks/>
          </p:cNvSpPr>
          <p:nvPr/>
        </p:nvSpPr>
        <p:spPr>
          <a:xfrm>
            <a:off x="1169237" y="1541437"/>
            <a:ext cx="10590967" cy="676639"/>
          </a:xfrm>
          <a:prstGeom prst="rect">
            <a:avLst/>
          </a:prstGeom>
          <a:solidFill>
            <a:schemeClr val="bg1">
              <a:alpha val="16366"/>
            </a:schemeClr>
          </a:solidFill>
          <a:ln w="12700">
            <a:solidFill>
              <a:schemeClr val="bg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1pPr>
            <a:lvl2pPr marL="6858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2pPr>
            <a:lvl3pPr marL="11430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3pPr>
            <a:lvl4pPr marL="16002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4pPr>
            <a:lvl5pPr marL="20574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9pPr>
          </a:lstStyle>
          <a:p>
            <a:pPr marL="0" indent="0" defTabSz="832083" hangingPunct="1">
              <a:spcBef>
                <a:spcPts val="900"/>
              </a:spcBef>
              <a:buNone/>
              <a:defRPr sz="2184"/>
            </a:pPr>
            <a:r>
              <a:rPr lang="en-IN" sz="2000" dirty="0">
                <a:latin typeface="+mn-ea"/>
                <a:ea typeface="+mn-ea"/>
              </a:rPr>
              <a:t>Previous studies suggest that socioeconomic deprivation, age, sex and ethnicity play a crucial role in determining the rate of unscheduled care admissions (1)</a:t>
            </a:r>
          </a:p>
          <a:p>
            <a:pPr marL="208021" indent="-208021" defTabSz="832083" hangingPunct="1">
              <a:spcBef>
                <a:spcPts val="900"/>
              </a:spcBef>
              <a:defRPr sz="2184"/>
            </a:pPr>
            <a:endParaRPr lang="en-IN" sz="2184" dirty="0"/>
          </a:p>
        </p:txBody>
      </p:sp>
      <p:sp>
        <p:nvSpPr>
          <p:cNvPr id="15" name="Previous studies suggest that socioeconomic deprivation plays a crucial role in determining the rate of unscheduled care admissions (2)…">
            <a:extLst>
              <a:ext uri="{FF2B5EF4-FFF2-40B4-BE49-F238E27FC236}">
                <a16:creationId xmlns:a16="http://schemas.microsoft.com/office/drawing/2014/main" id="{71D669DF-B285-E467-3AD0-FE56D7E3E512}"/>
              </a:ext>
            </a:extLst>
          </p:cNvPr>
          <p:cNvSpPr txBox="1">
            <a:spLocks/>
          </p:cNvSpPr>
          <p:nvPr/>
        </p:nvSpPr>
        <p:spPr>
          <a:xfrm>
            <a:off x="1169235" y="2554548"/>
            <a:ext cx="10590967" cy="603848"/>
          </a:xfrm>
          <a:prstGeom prst="rect">
            <a:avLst/>
          </a:prstGeom>
          <a:solidFill>
            <a:schemeClr val="bg1">
              <a:alpha val="14290"/>
            </a:schemeClr>
          </a:solidFill>
          <a:ln w="12700">
            <a:solidFill>
              <a:schemeClr val="bg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10000"/>
          </a:bodyPr>
          <a:lst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1pPr>
            <a:lvl2pPr marL="6858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2pPr>
            <a:lvl3pPr marL="11430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3pPr>
            <a:lvl4pPr marL="16002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4pPr>
            <a:lvl5pPr marL="20574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9pPr>
          </a:lstStyle>
          <a:p>
            <a:pPr marL="0" indent="0" defTabSz="832083" hangingPunct="1">
              <a:spcBef>
                <a:spcPts val="900"/>
              </a:spcBef>
              <a:buNone/>
              <a:defRPr sz="2184"/>
            </a:pPr>
            <a:r>
              <a:rPr lang="en-IN" sz="2200" dirty="0">
                <a:latin typeface="+mn-ea"/>
                <a:ea typeface="+mn-ea"/>
              </a:rPr>
              <a:t>Difficulties in accessing primary care, long travel distance, and migrants without GP registration have contributed to an increase in unscheduled care admissions (1-3). </a:t>
            </a:r>
          </a:p>
          <a:p>
            <a:pPr marL="208021" indent="-208021" defTabSz="832083" hangingPunct="1">
              <a:spcBef>
                <a:spcPts val="900"/>
              </a:spcBef>
              <a:defRPr sz="2184"/>
            </a:pPr>
            <a:endParaRPr lang="en-IN" sz="2184" b="1" dirty="0"/>
          </a:p>
        </p:txBody>
      </p:sp>
      <p:sp>
        <p:nvSpPr>
          <p:cNvPr id="16" name="Previous studies suggest that socioeconomic deprivation plays a crucial role in determining the rate of unscheduled care admissions (2)…">
            <a:extLst>
              <a:ext uri="{FF2B5EF4-FFF2-40B4-BE49-F238E27FC236}">
                <a16:creationId xmlns:a16="http://schemas.microsoft.com/office/drawing/2014/main" id="{F1C124E9-903F-0E28-FBA3-E80BDDDD1DEB}"/>
              </a:ext>
            </a:extLst>
          </p:cNvPr>
          <p:cNvSpPr txBox="1">
            <a:spLocks/>
          </p:cNvSpPr>
          <p:nvPr/>
        </p:nvSpPr>
        <p:spPr>
          <a:xfrm>
            <a:off x="1169235" y="3578098"/>
            <a:ext cx="10590967" cy="603847"/>
          </a:xfrm>
          <a:prstGeom prst="rect">
            <a:avLst/>
          </a:prstGeom>
          <a:solidFill>
            <a:schemeClr val="bg1">
              <a:alpha val="9958"/>
            </a:schemeClr>
          </a:solidFill>
          <a:ln w="12700">
            <a:solidFill>
              <a:schemeClr val="bg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1pPr>
            <a:lvl2pPr marL="6858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2pPr>
            <a:lvl3pPr marL="11430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3pPr>
            <a:lvl4pPr marL="16002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4pPr>
            <a:lvl5pPr marL="20574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9pPr>
          </a:lstStyle>
          <a:p>
            <a:pPr marL="0" indent="0" defTabSz="832083" hangingPunct="1">
              <a:spcBef>
                <a:spcPts val="900"/>
              </a:spcBef>
              <a:buNone/>
              <a:defRPr sz="2184"/>
            </a:pPr>
            <a:r>
              <a:rPr lang="en-IN" sz="2000" dirty="0">
                <a:latin typeface="+mn-ea"/>
                <a:ea typeface="+mn-ea"/>
              </a:rPr>
              <a:t>Increasing the number of GP-led walk-in centres decreased emergency admission (4). </a:t>
            </a:r>
          </a:p>
        </p:txBody>
      </p:sp>
      <p:sp>
        <p:nvSpPr>
          <p:cNvPr id="19" name="Previous studies suggest that socioeconomic deprivation plays a crucial role in determining the rate of unscheduled care admissions (2)…">
            <a:extLst>
              <a:ext uri="{FF2B5EF4-FFF2-40B4-BE49-F238E27FC236}">
                <a16:creationId xmlns:a16="http://schemas.microsoft.com/office/drawing/2014/main" id="{825A9F89-8087-69FF-EDAB-EB67F21572AF}"/>
              </a:ext>
            </a:extLst>
          </p:cNvPr>
          <p:cNvSpPr txBox="1">
            <a:spLocks/>
          </p:cNvSpPr>
          <p:nvPr/>
        </p:nvSpPr>
        <p:spPr>
          <a:xfrm>
            <a:off x="1169234" y="4499907"/>
            <a:ext cx="10590967" cy="603848"/>
          </a:xfrm>
          <a:prstGeom prst="rect">
            <a:avLst/>
          </a:prstGeom>
          <a:solidFill>
            <a:schemeClr val="bg1">
              <a:alpha val="26662"/>
            </a:schemeClr>
          </a:solidFill>
          <a:ln w="12700">
            <a:solidFill>
              <a:schemeClr val="bg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10000"/>
          </a:bodyPr>
          <a:lst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1pPr>
            <a:lvl2pPr marL="6858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2pPr>
            <a:lvl3pPr marL="11430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3pPr>
            <a:lvl4pPr marL="16002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4pPr>
            <a:lvl5pPr marL="20574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9pPr>
          </a:lstStyle>
          <a:p>
            <a:pPr marL="0" indent="0" defTabSz="832083" hangingPunct="1">
              <a:spcBef>
                <a:spcPts val="900"/>
              </a:spcBef>
              <a:buNone/>
              <a:defRPr sz="2184"/>
            </a:pPr>
            <a:r>
              <a:rPr lang="en-IN" sz="2184" dirty="0">
                <a:latin typeface="+mn-ea"/>
                <a:ea typeface="+mn-ea"/>
              </a:rPr>
              <a:t>During the initial wave of COVID-19, there was a notable decline in the number of emergency department admissions, indicating the presence of avoidable emergencies (5). </a:t>
            </a:r>
          </a:p>
        </p:txBody>
      </p:sp>
      <p:sp>
        <p:nvSpPr>
          <p:cNvPr id="5" name="Previous studies suggest that socioeconomic deprivation plays a crucial role in determining the rate of unscheduled care admissions (2)…">
            <a:extLst>
              <a:ext uri="{FF2B5EF4-FFF2-40B4-BE49-F238E27FC236}">
                <a16:creationId xmlns:a16="http://schemas.microsoft.com/office/drawing/2014/main" id="{B47C1B49-5E27-7999-5C0E-6BEBC41AA0BA}"/>
              </a:ext>
            </a:extLst>
          </p:cNvPr>
          <p:cNvSpPr txBox="1">
            <a:spLocks/>
          </p:cNvSpPr>
          <p:nvPr/>
        </p:nvSpPr>
        <p:spPr>
          <a:xfrm>
            <a:off x="1169234" y="5455013"/>
            <a:ext cx="10590967" cy="920339"/>
          </a:xfrm>
          <a:prstGeom prst="rect">
            <a:avLst/>
          </a:prstGeom>
          <a:solidFill>
            <a:schemeClr val="bg1">
              <a:alpha val="26662"/>
            </a:schemeClr>
          </a:solidFill>
          <a:ln w="12700">
            <a:solidFill>
              <a:schemeClr val="bg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1pPr>
            <a:lvl2pPr marL="6858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2pPr>
            <a:lvl3pPr marL="11430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3pPr>
            <a:lvl4pPr marL="16002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4pPr>
            <a:lvl5pPr marL="20574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B58"/>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3560"/>
                </a:solidFill>
                <a:uFillTx/>
                <a:latin typeface="Arial"/>
                <a:ea typeface="Arial"/>
                <a:cs typeface="Arial"/>
                <a:sym typeface="Arial"/>
              </a:defRPr>
            </a:lvl9pPr>
          </a:lstStyle>
          <a:p>
            <a:pPr marL="0" indent="0">
              <a:buNone/>
            </a:pPr>
            <a:r>
              <a:rPr lang="en-IN" sz="2000" dirty="0">
                <a:latin typeface="+mn-ea"/>
                <a:ea typeface="+mn-ea"/>
              </a:rPr>
              <a:t>Studies indicate a significant use of unscheduled care services in the last year of life and an association between delayed hospital admission from the emergency department </a:t>
            </a:r>
            <a:r>
              <a:rPr lang="en-IN" sz="2000" dirty="0">
                <a:solidFill>
                  <a:srgbClr val="0D0D0D"/>
                </a:solidFill>
                <a:latin typeface="Söhne"/>
              </a:rPr>
              <a:t>a</a:t>
            </a:r>
            <a:r>
              <a:rPr lang="en-IN" sz="2000" dirty="0">
                <a:latin typeface="+mn-ea"/>
                <a:ea typeface="+mn-ea"/>
              </a:rPr>
              <a:t>nd increased 30-day mortality, underscoring the need for timely access to emergency care to improve survival outcomes (1-5).</a:t>
            </a:r>
            <a:br>
              <a:rPr lang="en-IN" sz="2000" dirty="0">
                <a:solidFill>
                  <a:srgbClr val="000000"/>
                </a:solidFill>
                <a:latin typeface="Söhne"/>
              </a:rPr>
            </a:br>
            <a:endParaRPr lang="en-IN" sz="2000" dirty="0">
              <a:solidFill>
                <a:srgbClr val="000000"/>
              </a:solidFill>
              <a:latin typeface="Söhne"/>
            </a:endParaRPr>
          </a:p>
        </p:txBody>
      </p:sp>
      <p:pic>
        <p:nvPicPr>
          <p:cNvPr id="6" name="Graphic 5" descr="Open book with solid fill">
            <a:extLst>
              <a:ext uri="{FF2B5EF4-FFF2-40B4-BE49-F238E27FC236}">
                <a16:creationId xmlns:a16="http://schemas.microsoft.com/office/drawing/2014/main" id="{044AFB35-1A3A-C7B5-C5B9-F49485522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4" y="5574734"/>
            <a:ext cx="542561" cy="571708"/>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EB0CE3-16A4-28EB-273E-ADBC2685055F}"/>
              </a:ext>
            </a:extLst>
          </p:cNvPr>
          <p:cNvSpPr/>
          <p:nvPr/>
        </p:nvSpPr>
        <p:spPr>
          <a:xfrm>
            <a:off x="893232" y="3252366"/>
            <a:ext cx="3285067" cy="646329"/>
          </a:xfrm>
          <a:prstGeom prst="rect">
            <a:avLst/>
          </a:prstGeom>
          <a:solidFill>
            <a:schemeClr val="accent4">
              <a:lumMod val="20000"/>
              <a:lumOff val="80000"/>
              <a:alpha val="34208"/>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914377"/>
            <a:r>
              <a:rPr lang="en-US" dirty="0"/>
              <a:t>Socio-economic status/ Ethnicity/ Urban/ Rural residence/ Age/Sex</a:t>
            </a:r>
          </a:p>
        </p:txBody>
      </p:sp>
      <p:sp>
        <p:nvSpPr>
          <p:cNvPr id="6" name="Rectangle 5">
            <a:extLst>
              <a:ext uri="{FF2B5EF4-FFF2-40B4-BE49-F238E27FC236}">
                <a16:creationId xmlns:a16="http://schemas.microsoft.com/office/drawing/2014/main" id="{CEA03CE0-1505-8BBC-4486-13F58C1060C3}"/>
              </a:ext>
            </a:extLst>
          </p:cNvPr>
          <p:cNvSpPr/>
          <p:nvPr/>
        </p:nvSpPr>
        <p:spPr>
          <a:xfrm>
            <a:off x="4957233" y="3252368"/>
            <a:ext cx="3539067" cy="646329"/>
          </a:xfrm>
          <a:prstGeom prst="rect">
            <a:avLst/>
          </a:prstGeom>
          <a:solidFill>
            <a:schemeClr val="accent2">
              <a:lumMod val="20000"/>
              <a:lumOff val="80000"/>
              <a:alpha val="70623"/>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defTabSz="914377"/>
            <a:r>
              <a:rPr lang="en-US" dirty="0"/>
              <a:t>Changes in attitude towards seeking health care</a:t>
            </a:r>
          </a:p>
        </p:txBody>
      </p:sp>
      <p:sp>
        <p:nvSpPr>
          <p:cNvPr id="7" name="Rectangle 6">
            <a:extLst>
              <a:ext uri="{FF2B5EF4-FFF2-40B4-BE49-F238E27FC236}">
                <a16:creationId xmlns:a16="http://schemas.microsoft.com/office/drawing/2014/main" id="{F60A4A35-196A-0BD9-A623-1B119AA969DE}"/>
              </a:ext>
            </a:extLst>
          </p:cNvPr>
          <p:cNvSpPr/>
          <p:nvPr/>
        </p:nvSpPr>
        <p:spPr>
          <a:xfrm>
            <a:off x="5266268" y="1434653"/>
            <a:ext cx="2921001" cy="923328"/>
          </a:xfrm>
          <a:prstGeom prst="rect">
            <a:avLst/>
          </a:prstGeom>
          <a:solidFill>
            <a:schemeClr val="accent2">
              <a:lumMod val="20000"/>
              <a:lumOff val="80000"/>
              <a:alpha val="7376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defTabSz="914377"/>
            <a:r>
              <a:rPr lang="en-US" dirty="0"/>
              <a:t>Inappropriate awareness about health complications and appropriate healthcare</a:t>
            </a:r>
          </a:p>
        </p:txBody>
      </p:sp>
      <p:sp>
        <p:nvSpPr>
          <p:cNvPr id="8" name="Rectangle 7">
            <a:extLst>
              <a:ext uri="{FF2B5EF4-FFF2-40B4-BE49-F238E27FC236}">
                <a16:creationId xmlns:a16="http://schemas.microsoft.com/office/drawing/2014/main" id="{845EA9D6-F8A1-3817-745F-994487635697}"/>
              </a:ext>
            </a:extLst>
          </p:cNvPr>
          <p:cNvSpPr/>
          <p:nvPr/>
        </p:nvSpPr>
        <p:spPr>
          <a:xfrm>
            <a:off x="4828115" y="4821453"/>
            <a:ext cx="3797301" cy="923328"/>
          </a:xfrm>
          <a:prstGeom prst="rect">
            <a:avLst/>
          </a:prstGeom>
          <a:solidFill>
            <a:schemeClr val="accent2">
              <a:lumMod val="20000"/>
              <a:lumOff val="80000"/>
              <a:alpha val="70675"/>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defTabSz="914377"/>
            <a:r>
              <a:rPr lang="en-US" dirty="0"/>
              <a:t>Access to healthcare services- Primary care (can be either structural or </a:t>
            </a:r>
            <a:r>
              <a:rPr lang="en-US" dirty="0" err="1"/>
              <a:t>behavioural</a:t>
            </a:r>
            <a:r>
              <a:rPr lang="en-US" dirty="0"/>
              <a:t>)</a:t>
            </a:r>
          </a:p>
        </p:txBody>
      </p:sp>
      <p:sp>
        <p:nvSpPr>
          <p:cNvPr id="9" name="Oval 8">
            <a:extLst>
              <a:ext uri="{FF2B5EF4-FFF2-40B4-BE49-F238E27FC236}">
                <a16:creationId xmlns:a16="http://schemas.microsoft.com/office/drawing/2014/main" id="{E98B9076-471A-33FE-8FAF-45BD2CDD32CF}"/>
              </a:ext>
            </a:extLst>
          </p:cNvPr>
          <p:cNvSpPr/>
          <p:nvPr/>
        </p:nvSpPr>
        <p:spPr>
          <a:xfrm>
            <a:off x="9567333" y="3121104"/>
            <a:ext cx="2421467" cy="908861"/>
          </a:xfrm>
          <a:prstGeom prst="ellipse">
            <a:avLst/>
          </a:prstGeom>
          <a:solidFill>
            <a:schemeClr val="tx1">
              <a:lumMod val="10000"/>
              <a:lumOff val="90000"/>
              <a:alpha val="64449"/>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defTabSz="914377"/>
            <a:r>
              <a:rPr lang="en-US" dirty="0"/>
              <a:t>Unscheduled care admissions </a:t>
            </a:r>
          </a:p>
        </p:txBody>
      </p:sp>
      <p:cxnSp>
        <p:nvCxnSpPr>
          <p:cNvPr id="11" name="Straight Arrow Connector 10">
            <a:extLst>
              <a:ext uri="{FF2B5EF4-FFF2-40B4-BE49-F238E27FC236}">
                <a16:creationId xmlns:a16="http://schemas.microsoft.com/office/drawing/2014/main" id="{36F2CB36-761A-BC26-E264-5C23E9E3D6A1}"/>
              </a:ext>
            </a:extLst>
          </p:cNvPr>
          <p:cNvCxnSpPr>
            <a:cxnSpLocks/>
            <a:stCxn id="5" idx="3"/>
            <a:endCxn id="6" idx="1"/>
          </p:cNvCxnSpPr>
          <p:nvPr/>
        </p:nvCxnSpPr>
        <p:spPr>
          <a:xfrm>
            <a:off x="4178299" y="3575531"/>
            <a:ext cx="778934" cy="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AF3CBB54-5CD2-D8E2-43A6-C8565BAA15C6}"/>
              </a:ext>
            </a:extLst>
          </p:cNvPr>
          <p:cNvCxnSpPr>
            <a:cxnSpLocks/>
            <a:stCxn id="5" idx="2"/>
            <a:endCxn id="8" idx="1"/>
          </p:cNvCxnSpPr>
          <p:nvPr/>
        </p:nvCxnSpPr>
        <p:spPr>
          <a:xfrm>
            <a:off x="2535766" y="3898695"/>
            <a:ext cx="2292349" cy="138442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688B9D47-63CF-1B6C-970A-B3B4429F337F}"/>
              </a:ext>
            </a:extLst>
          </p:cNvPr>
          <p:cNvCxnSpPr>
            <a:cxnSpLocks/>
            <a:stCxn id="5" idx="0"/>
            <a:endCxn id="7" idx="1"/>
          </p:cNvCxnSpPr>
          <p:nvPr/>
        </p:nvCxnSpPr>
        <p:spPr>
          <a:xfrm flipV="1">
            <a:off x="2535766" y="1896317"/>
            <a:ext cx="2730502" cy="135604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FC3320E-9AE5-5E77-BD58-C9D4831A3BEF}"/>
              </a:ext>
            </a:extLst>
          </p:cNvPr>
          <p:cNvCxnSpPr>
            <a:cxnSpLocks/>
            <a:stCxn id="6" idx="3"/>
            <a:endCxn id="9" idx="2"/>
          </p:cNvCxnSpPr>
          <p:nvPr/>
        </p:nvCxnSpPr>
        <p:spPr>
          <a:xfrm>
            <a:off x="8496300" y="3575533"/>
            <a:ext cx="1071033" cy="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DB62037C-8306-22C2-BFC4-8A19248F749E}"/>
              </a:ext>
            </a:extLst>
          </p:cNvPr>
          <p:cNvCxnSpPr>
            <a:cxnSpLocks/>
            <a:stCxn id="8" idx="3"/>
            <a:endCxn id="9" idx="4"/>
          </p:cNvCxnSpPr>
          <p:nvPr/>
        </p:nvCxnSpPr>
        <p:spPr>
          <a:xfrm flipV="1">
            <a:off x="8625416" y="4029965"/>
            <a:ext cx="2152651" cy="12531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16B864F3-8A85-9C9F-94F1-CF3AD948B508}"/>
              </a:ext>
            </a:extLst>
          </p:cNvPr>
          <p:cNvCxnSpPr>
            <a:cxnSpLocks/>
            <a:stCxn id="7" idx="3"/>
            <a:endCxn id="9" idx="0"/>
          </p:cNvCxnSpPr>
          <p:nvPr/>
        </p:nvCxnSpPr>
        <p:spPr>
          <a:xfrm>
            <a:off x="8187269" y="1896317"/>
            <a:ext cx="2590798" cy="122478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13C1085F-DC6C-DA49-A981-635A073C0E42}"/>
              </a:ext>
            </a:extLst>
          </p:cNvPr>
          <p:cNvCxnSpPr>
            <a:cxnSpLocks/>
            <a:stCxn id="7" idx="2"/>
            <a:endCxn id="6" idx="0"/>
          </p:cNvCxnSpPr>
          <p:nvPr/>
        </p:nvCxnSpPr>
        <p:spPr>
          <a:xfrm flipH="1">
            <a:off x="6726767" y="2357981"/>
            <a:ext cx="2" cy="89438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1EBA41DD-403D-7D8B-32BE-1254AD37F96A}"/>
              </a:ext>
            </a:extLst>
          </p:cNvPr>
          <p:cNvCxnSpPr>
            <a:stCxn id="6" idx="2"/>
            <a:endCxn id="8" idx="0"/>
          </p:cNvCxnSpPr>
          <p:nvPr/>
        </p:nvCxnSpPr>
        <p:spPr>
          <a:xfrm flipH="1">
            <a:off x="6726766" y="3898697"/>
            <a:ext cx="1" cy="92275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2" name="TextBox 71">
            <a:extLst>
              <a:ext uri="{FF2B5EF4-FFF2-40B4-BE49-F238E27FC236}">
                <a16:creationId xmlns:a16="http://schemas.microsoft.com/office/drawing/2014/main" id="{16815D5A-1BEC-26B8-D35A-78E9AA69F649}"/>
              </a:ext>
            </a:extLst>
          </p:cNvPr>
          <p:cNvSpPr txBox="1"/>
          <p:nvPr/>
        </p:nvSpPr>
        <p:spPr>
          <a:xfrm>
            <a:off x="2494315" y="322014"/>
            <a:ext cx="9345591"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b="1" dirty="0">
                <a:latin typeface="+mj-lt"/>
              </a:rPr>
              <a:t>Logic Model : Factors affecting unscheduled care admissions (6)</a:t>
            </a:r>
          </a:p>
        </p:txBody>
      </p:sp>
      <p:sp>
        <p:nvSpPr>
          <p:cNvPr id="2" name="Slide Number Placeholder 1">
            <a:extLst>
              <a:ext uri="{FF2B5EF4-FFF2-40B4-BE49-F238E27FC236}">
                <a16:creationId xmlns:a16="http://schemas.microsoft.com/office/drawing/2014/main" id="{EE1AC98F-6EFE-89C4-F35E-EFF2D98576B9}"/>
              </a:ext>
            </a:extLst>
          </p:cNvPr>
          <p:cNvSpPr>
            <a:spLocks noGrp="1"/>
          </p:cNvSpPr>
          <p:nvPr>
            <p:ph type="sldNum" sz="quarter" idx="2"/>
          </p:nvPr>
        </p:nvSpPr>
        <p:spPr>
          <a:xfrm>
            <a:off x="6208757" y="6529029"/>
            <a:ext cx="170878" cy="276999"/>
          </a:xfrm>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10283951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ossible outcomes"/>
          <p:cNvSpPr txBox="1">
            <a:spLocks noGrp="1"/>
          </p:cNvSpPr>
          <p:nvPr>
            <p:ph type="title"/>
          </p:nvPr>
        </p:nvSpPr>
        <p:spPr>
          <a:xfrm>
            <a:off x="1609439" y="520361"/>
            <a:ext cx="9210964" cy="888787"/>
          </a:xfrm>
          <a:prstGeom prst="rect">
            <a:avLst/>
          </a:prstGeom>
        </p:spPr>
        <p:txBody>
          <a:bodyPr/>
          <a:lstStyle/>
          <a:p>
            <a:pPr algn="ctr"/>
            <a:r>
              <a:rPr lang="en-US" dirty="0">
                <a:latin typeface="+mj-lt"/>
              </a:rPr>
              <a:t>Common causes from previous literature</a:t>
            </a:r>
            <a:endParaRPr dirty="0">
              <a:latin typeface="+mj-lt"/>
            </a:endParaRPr>
          </a:p>
        </p:txBody>
      </p:sp>
      <p:sp>
        <p:nvSpPr>
          <p:cNvPr id="110" name="Causes for Unscheduled care admissions"/>
          <p:cNvSpPr/>
          <p:nvPr/>
        </p:nvSpPr>
        <p:spPr>
          <a:xfrm>
            <a:off x="4547507" y="2713696"/>
            <a:ext cx="2917669" cy="1796059"/>
          </a:xfrm>
          <a:prstGeom prst="ellipse">
            <a:avLst/>
          </a:prstGeom>
          <a:solidFill>
            <a:schemeClr val="accent3">
              <a:alpha val="13508"/>
            </a:schemeClr>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Causes for Unscheduled care admissions</a:t>
            </a:r>
          </a:p>
        </p:txBody>
      </p:sp>
      <p:sp>
        <p:nvSpPr>
          <p:cNvPr id="111" name="Asthma and other respiratory symptoms"/>
          <p:cNvSpPr/>
          <p:nvPr/>
        </p:nvSpPr>
        <p:spPr>
          <a:xfrm>
            <a:off x="8468399" y="2976728"/>
            <a:ext cx="2917668"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Asthma and other respiratory symptoms </a:t>
            </a:r>
            <a:r>
              <a:rPr lang="en-US" sz="2000" dirty="0"/>
              <a:t>(12)</a:t>
            </a:r>
            <a:endParaRPr sz="2000" dirty="0"/>
          </a:p>
        </p:txBody>
      </p:sp>
      <p:sp>
        <p:nvSpPr>
          <p:cNvPr id="112" name="Cardiovascular complications"/>
          <p:cNvSpPr/>
          <p:nvPr/>
        </p:nvSpPr>
        <p:spPr>
          <a:xfrm>
            <a:off x="4547507" y="5144761"/>
            <a:ext cx="2917669"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Cardiovascular complications </a:t>
            </a:r>
            <a:r>
              <a:rPr lang="en-US" sz="2000" dirty="0"/>
              <a:t>(14)</a:t>
            </a:r>
            <a:endParaRPr sz="2000" dirty="0"/>
          </a:p>
        </p:txBody>
      </p:sp>
      <p:sp>
        <p:nvSpPr>
          <p:cNvPr id="113" name="Epilepsy (7)"/>
          <p:cNvSpPr/>
          <p:nvPr/>
        </p:nvSpPr>
        <p:spPr>
          <a:xfrm>
            <a:off x="2085452" y="1559770"/>
            <a:ext cx="2917669"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Epilepsy (7)</a:t>
            </a:r>
          </a:p>
        </p:txBody>
      </p:sp>
      <p:sp>
        <p:nvSpPr>
          <p:cNvPr id="114" name="Self harm (8)"/>
          <p:cNvSpPr/>
          <p:nvPr/>
        </p:nvSpPr>
        <p:spPr>
          <a:xfrm>
            <a:off x="477962" y="2976728"/>
            <a:ext cx="2917669"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Self harm (8</a:t>
            </a:r>
            <a:r>
              <a:rPr lang="en-US" sz="2000" dirty="0"/>
              <a:t>,9</a:t>
            </a:r>
            <a:r>
              <a:rPr sz="2000" dirty="0"/>
              <a:t>)</a:t>
            </a:r>
          </a:p>
        </p:txBody>
      </p:sp>
      <p:sp>
        <p:nvSpPr>
          <p:cNvPr id="115" name="Accidents (9)"/>
          <p:cNvSpPr/>
          <p:nvPr/>
        </p:nvSpPr>
        <p:spPr>
          <a:xfrm>
            <a:off x="1537136" y="4509760"/>
            <a:ext cx="2917669"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Accidents (</a:t>
            </a:r>
            <a:r>
              <a:rPr lang="en-US" sz="2000" dirty="0"/>
              <a:t>10</a:t>
            </a:r>
            <a:r>
              <a:rPr sz="2000" dirty="0"/>
              <a:t>)</a:t>
            </a:r>
          </a:p>
        </p:txBody>
      </p:sp>
      <p:sp>
        <p:nvSpPr>
          <p:cNvPr id="116" name="Dementia"/>
          <p:cNvSpPr/>
          <p:nvPr/>
        </p:nvSpPr>
        <p:spPr>
          <a:xfrm>
            <a:off x="7083361" y="1556340"/>
            <a:ext cx="2917668"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Dementia</a:t>
            </a:r>
            <a:r>
              <a:rPr lang="en-US" sz="2000" dirty="0"/>
              <a:t>(11)</a:t>
            </a:r>
            <a:endParaRPr sz="2000" dirty="0"/>
          </a:p>
        </p:txBody>
      </p:sp>
      <p:sp>
        <p:nvSpPr>
          <p:cNvPr id="117" name="Mental health"/>
          <p:cNvSpPr/>
          <p:nvPr/>
        </p:nvSpPr>
        <p:spPr>
          <a:xfrm>
            <a:off x="7650585" y="4519069"/>
            <a:ext cx="2917668" cy="1270001"/>
          </a:xfrm>
          <a:prstGeom prst="ellipse">
            <a:avLst/>
          </a:prstGeom>
          <a:solidFill>
            <a:srgbClr val="FFFFFE"/>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sz="2000" dirty="0"/>
              <a:t>Mental health</a:t>
            </a:r>
            <a:r>
              <a:rPr lang="en-US" sz="2000" dirty="0"/>
              <a:t>(13)</a:t>
            </a:r>
            <a:endParaRPr sz="2000" dirty="0"/>
          </a:p>
        </p:txBody>
      </p:sp>
      <p:cxnSp>
        <p:nvCxnSpPr>
          <p:cNvPr id="118" name="Connection Line"/>
          <p:cNvCxnSpPr>
            <a:cxnSpLocks/>
            <a:stCxn id="114" idx="6"/>
            <a:endCxn id="110" idx="2"/>
          </p:cNvCxnSpPr>
          <p:nvPr/>
        </p:nvCxnSpPr>
        <p:spPr>
          <a:xfrm>
            <a:off x="3395634" y="3611728"/>
            <a:ext cx="1151876" cy="1"/>
          </a:xfrm>
          <a:prstGeom prst="straightConnector1">
            <a:avLst/>
          </a:prstGeom>
          <a:ln w="12700">
            <a:solidFill>
              <a:schemeClr val="accent1"/>
            </a:solidFill>
            <a:miter/>
          </a:ln>
        </p:spPr>
      </p:cxnSp>
      <p:cxnSp>
        <p:nvCxnSpPr>
          <p:cNvPr id="119" name="Connection Line"/>
          <p:cNvCxnSpPr>
            <a:cxnSpLocks/>
            <a:stCxn id="110" idx="7"/>
          </p:cNvCxnSpPr>
          <p:nvPr/>
        </p:nvCxnSpPr>
        <p:spPr>
          <a:xfrm flipV="1">
            <a:off x="7037895" y="2563081"/>
            <a:ext cx="289799" cy="413647"/>
          </a:xfrm>
          <a:prstGeom prst="straightConnector1">
            <a:avLst/>
          </a:prstGeom>
          <a:ln w="12700">
            <a:solidFill>
              <a:schemeClr val="accent1"/>
            </a:solidFill>
            <a:miter/>
          </a:ln>
        </p:spPr>
      </p:cxnSp>
      <p:cxnSp>
        <p:nvCxnSpPr>
          <p:cNvPr id="120" name="Connection Line"/>
          <p:cNvCxnSpPr>
            <a:cxnSpLocks/>
            <a:stCxn id="110" idx="1"/>
            <a:endCxn id="113" idx="5"/>
          </p:cNvCxnSpPr>
          <p:nvPr/>
        </p:nvCxnSpPr>
        <p:spPr>
          <a:xfrm flipH="1" flipV="1">
            <a:off x="4575837" y="2643785"/>
            <a:ext cx="398952" cy="332943"/>
          </a:xfrm>
          <a:prstGeom prst="straightConnector1">
            <a:avLst/>
          </a:prstGeom>
          <a:ln w="12700">
            <a:solidFill>
              <a:schemeClr val="accent1"/>
            </a:solidFill>
            <a:miter/>
          </a:ln>
        </p:spPr>
      </p:cxnSp>
      <p:cxnSp>
        <p:nvCxnSpPr>
          <p:cNvPr id="121" name="Connection Line"/>
          <p:cNvCxnSpPr>
            <a:cxnSpLocks/>
            <a:stCxn id="110" idx="6"/>
            <a:endCxn id="111" idx="2"/>
          </p:cNvCxnSpPr>
          <p:nvPr/>
        </p:nvCxnSpPr>
        <p:spPr>
          <a:xfrm>
            <a:off x="7465176" y="3611725"/>
            <a:ext cx="1003221" cy="0"/>
          </a:xfrm>
          <a:prstGeom prst="straightConnector1">
            <a:avLst/>
          </a:prstGeom>
          <a:ln w="12700">
            <a:solidFill>
              <a:schemeClr val="accent1"/>
            </a:solidFill>
            <a:miter/>
          </a:ln>
        </p:spPr>
      </p:cxnSp>
      <p:cxnSp>
        <p:nvCxnSpPr>
          <p:cNvPr id="122" name="Connection Line"/>
          <p:cNvCxnSpPr>
            <a:cxnSpLocks/>
            <a:stCxn id="115" idx="7"/>
            <a:endCxn id="110" idx="3"/>
          </p:cNvCxnSpPr>
          <p:nvPr/>
        </p:nvCxnSpPr>
        <p:spPr>
          <a:xfrm flipV="1">
            <a:off x="4027525" y="4246727"/>
            <a:ext cx="947268" cy="449016"/>
          </a:xfrm>
          <a:prstGeom prst="straightConnector1">
            <a:avLst/>
          </a:prstGeom>
          <a:ln w="12700">
            <a:solidFill>
              <a:schemeClr val="accent1"/>
            </a:solidFill>
            <a:miter/>
          </a:ln>
        </p:spPr>
      </p:cxnSp>
      <p:cxnSp>
        <p:nvCxnSpPr>
          <p:cNvPr id="123" name="Connection Line"/>
          <p:cNvCxnSpPr>
            <a:cxnSpLocks/>
            <a:stCxn id="112" idx="0"/>
            <a:endCxn id="110" idx="4"/>
          </p:cNvCxnSpPr>
          <p:nvPr/>
        </p:nvCxnSpPr>
        <p:spPr>
          <a:xfrm flipV="1">
            <a:off x="6006341" y="4509755"/>
            <a:ext cx="0" cy="635003"/>
          </a:xfrm>
          <a:prstGeom prst="straightConnector1">
            <a:avLst/>
          </a:prstGeom>
          <a:ln w="12700">
            <a:solidFill>
              <a:schemeClr val="accent1"/>
            </a:solidFill>
            <a:miter/>
          </a:ln>
        </p:spPr>
      </p:cxnSp>
      <p:cxnSp>
        <p:nvCxnSpPr>
          <p:cNvPr id="124" name="Connection Line"/>
          <p:cNvCxnSpPr>
            <a:cxnSpLocks/>
            <a:stCxn id="117" idx="1"/>
            <a:endCxn id="110" idx="5"/>
          </p:cNvCxnSpPr>
          <p:nvPr/>
        </p:nvCxnSpPr>
        <p:spPr>
          <a:xfrm flipH="1" flipV="1">
            <a:off x="7037895" y="4246728"/>
            <a:ext cx="1039972" cy="458325"/>
          </a:xfrm>
          <a:prstGeom prst="straightConnector1">
            <a:avLst/>
          </a:prstGeom>
          <a:ln w="12700">
            <a:solidFill>
              <a:schemeClr val="accent1"/>
            </a:solidFill>
            <a:miter/>
          </a:ln>
        </p:spPr>
      </p:cxnSp>
      <p:pic>
        <p:nvPicPr>
          <p:cNvPr id="19" name="Graphic 18" descr="Inpatient with solid fill">
            <a:extLst>
              <a:ext uri="{FF2B5EF4-FFF2-40B4-BE49-F238E27FC236}">
                <a16:creationId xmlns:a16="http://schemas.microsoft.com/office/drawing/2014/main" id="{4B66A2A2-6787-C657-11A9-713FBA07F1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697" y="4008121"/>
            <a:ext cx="561219" cy="447587"/>
          </a:xfrm>
          <a:prstGeom prst="rect">
            <a:avLst/>
          </a:prstGeom>
        </p:spPr>
      </p:pic>
      <p:sp>
        <p:nvSpPr>
          <p:cNvPr id="2" name="Slide Number Placeholder 1">
            <a:extLst>
              <a:ext uri="{FF2B5EF4-FFF2-40B4-BE49-F238E27FC236}">
                <a16:creationId xmlns:a16="http://schemas.microsoft.com/office/drawing/2014/main" id="{CA897B7A-04FE-41F5-86A8-7073C6741615}"/>
              </a:ext>
            </a:extLst>
          </p:cNvPr>
          <p:cNvSpPr>
            <a:spLocks noGrp="1"/>
          </p:cNvSpPr>
          <p:nvPr>
            <p:ph type="sldNum" sz="quarter" idx="2"/>
          </p:nvPr>
        </p:nvSpPr>
        <p:spPr>
          <a:xfrm>
            <a:off x="6102332" y="6552695"/>
            <a:ext cx="170878" cy="276999"/>
          </a:xfrm>
        </p:spPr>
        <p:txBody>
          <a:bodyPr/>
          <a:lstStyle/>
          <a:p>
            <a:fld id="{86CB4B4D-7CA3-9044-876B-883B54F8677D}" type="slidenum">
              <a:rPr lang="en-IN" smtClean="0"/>
              <a:t>4</a:t>
            </a:fld>
            <a:endParaRPr lang="en-IN"/>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9012-909F-04B7-523B-25853DE24529}"/>
              </a:ext>
            </a:extLst>
          </p:cNvPr>
          <p:cNvSpPr>
            <a:spLocks noGrp="1"/>
          </p:cNvSpPr>
          <p:nvPr>
            <p:ph type="title"/>
          </p:nvPr>
        </p:nvSpPr>
        <p:spPr>
          <a:xfrm>
            <a:off x="1739189" y="395356"/>
            <a:ext cx="8713631" cy="1040344"/>
          </a:xfrm>
        </p:spPr>
        <p:txBody>
          <a:bodyPr/>
          <a:lstStyle/>
          <a:p>
            <a:pPr algn="ctr"/>
            <a:r>
              <a:rPr lang="en-US" dirty="0">
                <a:latin typeface="+mj-lt"/>
              </a:rPr>
              <a:t>Aim and Research questions</a:t>
            </a:r>
          </a:p>
        </p:txBody>
      </p:sp>
      <p:sp>
        <p:nvSpPr>
          <p:cNvPr id="3" name="Text Placeholder 2">
            <a:extLst>
              <a:ext uri="{FF2B5EF4-FFF2-40B4-BE49-F238E27FC236}">
                <a16:creationId xmlns:a16="http://schemas.microsoft.com/office/drawing/2014/main" id="{471079FD-2F2C-05A7-1213-EC963EF4D4CD}"/>
              </a:ext>
            </a:extLst>
          </p:cNvPr>
          <p:cNvSpPr>
            <a:spLocks noGrp="1"/>
          </p:cNvSpPr>
          <p:nvPr>
            <p:ph type="body" sz="half" idx="1"/>
          </p:nvPr>
        </p:nvSpPr>
        <p:spPr>
          <a:xfrm>
            <a:off x="1114171" y="3424911"/>
            <a:ext cx="3979127" cy="2810368"/>
          </a:xfrm>
          <a:solidFill>
            <a:schemeClr val="accent3">
              <a:lumMod val="20000"/>
              <a:lumOff val="80000"/>
              <a:alpha val="32573"/>
            </a:schemeClr>
          </a:solidFill>
          <a:ln w="28575">
            <a:solidFill>
              <a:schemeClr val="bg1"/>
            </a:solidFill>
          </a:ln>
        </p:spPr>
        <p:txBody>
          <a:bodyPr>
            <a:normAutofit/>
          </a:bodyPr>
          <a:lstStyle/>
          <a:p>
            <a:pPr marL="401310" lvl="1" indent="0" defTabSz="722358">
              <a:lnSpc>
                <a:spcPct val="150000"/>
              </a:lnSpc>
              <a:spcBef>
                <a:spcPts val="700"/>
              </a:spcBef>
              <a:buNone/>
              <a:defRPr sz="1896">
                <a:latin typeface="Arial"/>
                <a:ea typeface="Arial"/>
                <a:cs typeface="Arial"/>
                <a:sym typeface="Arial"/>
              </a:defRPr>
            </a:pPr>
            <a:r>
              <a:rPr lang="en-IN" sz="2000" b="1" u="sng" dirty="0">
                <a:latin typeface="+mn-ea"/>
                <a:ea typeface="+mn-ea"/>
              </a:rPr>
              <a:t>Demographic variables</a:t>
            </a:r>
          </a:p>
          <a:p>
            <a:pPr marL="654769" lvl="1" indent="-253459" defTabSz="722358">
              <a:lnSpc>
                <a:spcPct val="150000"/>
              </a:lnSpc>
              <a:spcBef>
                <a:spcPts val="700"/>
              </a:spcBef>
              <a:buAutoNum type="arabicPeriod"/>
              <a:defRPr sz="1896">
                <a:latin typeface="Arial"/>
                <a:ea typeface="Arial"/>
                <a:cs typeface="Arial"/>
                <a:sym typeface="Arial"/>
              </a:defRPr>
            </a:pPr>
            <a:r>
              <a:rPr lang="en-IN" sz="2000" dirty="0">
                <a:latin typeface="+mn-ea"/>
                <a:ea typeface="+mn-ea"/>
              </a:rPr>
              <a:t>Socioeconomic factors</a:t>
            </a:r>
          </a:p>
          <a:p>
            <a:pPr marL="654769" lvl="1" indent="-253459" defTabSz="722358">
              <a:lnSpc>
                <a:spcPct val="150000"/>
              </a:lnSpc>
              <a:spcBef>
                <a:spcPts val="700"/>
              </a:spcBef>
              <a:buAutoNum type="arabicPeriod"/>
              <a:defRPr sz="1896">
                <a:latin typeface="Arial"/>
                <a:ea typeface="Arial"/>
                <a:cs typeface="Arial"/>
                <a:sym typeface="Arial"/>
              </a:defRPr>
            </a:pPr>
            <a:r>
              <a:rPr lang="en-IN" sz="2000" dirty="0">
                <a:latin typeface="+mn-ea"/>
                <a:ea typeface="+mn-ea"/>
              </a:rPr>
              <a:t>Age</a:t>
            </a:r>
          </a:p>
          <a:p>
            <a:pPr marL="654769" lvl="1" indent="-253459" defTabSz="722358">
              <a:lnSpc>
                <a:spcPct val="150000"/>
              </a:lnSpc>
              <a:spcBef>
                <a:spcPts val="700"/>
              </a:spcBef>
              <a:buAutoNum type="arabicPeriod"/>
              <a:defRPr sz="1896">
                <a:latin typeface="Arial"/>
                <a:ea typeface="Arial"/>
                <a:cs typeface="Arial"/>
                <a:sym typeface="Arial"/>
              </a:defRPr>
            </a:pPr>
            <a:r>
              <a:rPr lang="en-IN" sz="2000" dirty="0">
                <a:latin typeface="+mn-ea"/>
                <a:ea typeface="+mn-ea"/>
              </a:rPr>
              <a:t>Sex</a:t>
            </a:r>
          </a:p>
          <a:p>
            <a:pPr marL="654769" lvl="1" indent="-253459" defTabSz="722358">
              <a:lnSpc>
                <a:spcPct val="150000"/>
              </a:lnSpc>
              <a:spcBef>
                <a:spcPts val="700"/>
              </a:spcBef>
              <a:buAutoNum type="arabicPeriod"/>
              <a:defRPr sz="1896">
                <a:latin typeface="Arial"/>
                <a:ea typeface="Arial"/>
                <a:cs typeface="Arial"/>
                <a:sym typeface="Arial"/>
              </a:defRPr>
            </a:pPr>
            <a:r>
              <a:rPr lang="en-IN" sz="2000" dirty="0">
                <a:latin typeface="+mn-ea"/>
                <a:ea typeface="+mn-ea"/>
              </a:rPr>
              <a:t>Ethnicity</a:t>
            </a:r>
          </a:p>
        </p:txBody>
      </p:sp>
      <p:sp>
        <p:nvSpPr>
          <p:cNvPr id="7" name="TextBox 6">
            <a:extLst>
              <a:ext uri="{FF2B5EF4-FFF2-40B4-BE49-F238E27FC236}">
                <a16:creationId xmlns:a16="http://schemas.microsoft.com/office/drawing/2014/main" id="{C6DB6F16-5DC3-AF07-3E60-F6120A56D510}"/>
              </a:ext>
            </a:extLst>
          </p:cNvPr>
          <p:cNvSpPr txBox="1"/>
          <p:nvPr/>
        </p:nvSpPr>
        <p:spPr>
          <a:xfrm>
            <a:off x="6833843" y="3438867"/>
            <a:ext cx="4500911" cy="2712024"/>
          </a:xfrm>
          <a:prstGeom prst="rect">
            <a:avLst/>
          </a:prstGeom>
          <a:solidFill>
            <a:schemeClr val="tx1">
              <a:lumMod val="10000"/>
              <a:lumOff val="90000"/>
              <a:alpha val="28591"/>
            </a:schemeClr>
          </a:solidFill>
          <a:ln w="381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01310" lvl="1" indent="0" defTabSz="722358">
              <a:lnSpc>
                <a:spcPct val="150000"/>
              </a:lnSpc>
              <a:spcBef>
                <a:spcPts val="700"/>
              </a:spcBef>
              <a:buSzPct val="100000"/>
              <a:defRPr sz="1896">
                <a:latin typeface="Arial"/>
                <a:ea typeface="Arial"/>
                <a:cs typeface="Arial"/>
                <a:sym typeface="Arial"/>
              </a:defRPr>
            </a:pPr>
            <a:r>
              <a:rPr lang="en-IN" sz="2000" b="1" u="sng" dirty="0">
                <a:latin typeface="+mn-ea"/>
              </a:rPr>
              <a:t>Outcomes of unscheduled care:</a:t>
            </a:r>
          </a:p>
          <a:p>
            <a:pPr marL="654769" lvl="1" indent="-253459" defTabSz="722358">
              <a:lnSpc>
                <a:spcPct val="150000"/>
              </a:lnSpc>
              <a:spcBef>
                <a:spcPts val="700"/>
              </a:spcBef>
              <a:buSzPct val="100000"/>
              <a:buAutoNum type="arabicPeriod"/>
              <a:defRPr sz="1896">
                <a:latin typeface="Arial"/>
                <a:ea typeface="Arial"/>
                <a:cs typeface="Arial"/>
                <a:sym typeface="Arial"/>
              </a:defRPr>
            </a:pPr>
            <a:r>
              <a:rPr lang="en-IN" sz="2000" dirty="0">
                <a:latin typeface="+mn-ea"/>
              </a:rPr>
              <a:t>Discharge</a:t>
            </a:r>
          </a:p>
          <a:p>
            <a:pPr marL="654769" lvl="1" indent="-253459" defTabSz="722358">
              <a:lnSpc>
                <a:spcPct val="150000"/>
              </a:lnSpc>
              <a:spcBef>
                <a:spcPts val="700"/>
              </a:spcBef>
              <a:buSzPct val="100000"/>
              <a:buAutoNum type="arabicPeriod"/>
              <a:defRPr sz="1896">
                <a:latin typeface="Arial"/>
                <a:ea typeface="Arial"/>
                <a:cs typeface="Arial"/>
                <a:sym typeface="Arial"/>
              </a:defRPr>
            </a:pPr>
            <a:r>
              <a:rPr lang="en-IN" sz="2000" dirty="0">
                <a:latin typeface="+mn-ea"/>
              </a:rPr>
              <a:t>Immediate hospital admission</a:t>
            </a:r>
          </a:p>
          <a:p>
            <a:pPr marL="654769" lvl="1" indent="-253459" defTabSz="722358">
              <a:lnSpc>
                <a:spcPct val="150000"/>
              </a:lnSpc>
              <a:spcBef>
                <a:spcPts val="700"/>
              </a:spcBef>
              <a:buSzPct val="100000"/>
              <a:buAutoNum type="arabicPeriod"/>
              <a:defRPr sz="1896">
                <a:latin typeface="Arial"/>
                <a:ea typeface="Arial"/>
                <a:cs typeface="Arial"/>
                <a:sym typeface="Arial"/>
              </a:defRPr>
            </a:pPr>
            <a:r>
              <a:rPr lang="en-IN" sz="2000" dirty="0">
                <a:latin typeface="+mn-ea"/>
              </a:rPr>
              <a:t>Repeat presentation at A and E</a:t>
            </a:r>
          </a:p>
          <a:p>
            <a:pPr marL="654769" lvl="1" indent="-253459" defTabSz="722358">
              <a:lnSpc>
                <a:spcPct val="150000"/>
              </a:lnSpc>
              <a:spcBef>
                <a:spcPts val="700"/>
              </a:spcBef>
              <a:buSzPct val="100000"/>
              <a:buAutoNum type="arabicPeriod"/>
              <a:defRPr sz="1896">
                <a:latin typeface="Arial"/>
                <a:ea typeface="Arial"/>
                <a:cs typeface="Arial"/>
                <a:sym typeface="Arial"/>
              </a:defRPr>
            </a:pPr>
            <a:r>
              <a:rPr lang="en-IN" sz="2000" dirty="0">
                <a:latin typeface="+mn-ea"/>
              </a:rPr>
              <a:t>Mortality</a:t>
            </a:r>
            <a:endParaRPr lang="en-US" sz="2000" dirty="0">
              <a:latin typeface="+mn-ea"/>
            </a:endParaRPr>
          </a:p>
        </p:txBody>
      </p:sp>
      <p:cxnSp>
        <p:nvCxnSpPr>
          <p:cNvPr id="10" name="Straight Connector 9">
            <a:extLst>
              <a:ext uri="{FF2B5EF4-FFF2-40B4-BE49-F238E27FC236}">
                <a16:creationId xmlns:a16="http://schemas.microsoft.com/office/drawing/2014/main" id="{E4473188-287D-100F-0053-5C716E44279D}"/>
              </a:ext>
            </a:extLst>
          </p:cNvPr>
          <p:cNvCxnSpPr>
            <a:cxnSpLocks/>
          </p:cNvCxnSpPr>
          <p:nvPr/>
        </p:nvCxnSpPr>
        <p:spPr>
          <a:xfrm>
            <a:off x="5072340" y="3892640"/>
            <a:ext cx="1761500"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pic>
        <p:nvPicPr>
          <p:cNvPr id="31" name="Graphic 30" descr="Hospital with solid fill">
            <a:extLst>
              <a:ext uri="{FF2B5EF4-FFF2-40B4-BE49-F238E27FC236}">
                <a16:creationId xmlns:a16="http://schemas.microsoft.com/office/drawing/2014/main" id="{8AC0C3F8-2208-3847-83D1-15E7DE322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9900" y="3347235"/>
            <a:ext cx="704851" cy="764400"/>
          </a:xfrm>
          <a:prstGeom prst="rect">
            <a:avLst/>
          </a:prstGeom>
        </p:spPr>
      </p:pic>
      <p:pic>
        <p:nvPicPr>
          <p:cNvPr id="32" name="Graphic 31" descr="Question Mark with solid fill">
            <a:extLst>
              <a:ext uri="{FF2B5EF4-FFF2-40B4-BE49-F238E27FC236}">
                <a16:creationId xmlns:a16="http://schemas.microsoft.com/office/drawing/2014/main" id="{B003952A-91AE-218C-F204-0BB1C4210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3804" y="4842131"/>
            <a:ext cx="1799601" cy="1407104"/>
          </a:xfrm>
          <a:prstGeom prst="rect">
            <a:avLst/>
          </a:prstGeom>
        </p:spPr>
      </p:pic>
      <p:pic>
        <p:nvPicPr>
          <p:cNvPr id="35" name="Graphic 34" descr="Male profile with solid fill">
            <a:extLst>
              <a:ext uri="{FF2B5EF4-FFF2-40B4-BE49-F238E27FC236}">
                <a16:creationId xmlns:a16="http://schemas.microsoft.com/office/drawing/2014/main" id="{E28E585C-D2E2-4CCC-F335-7397AD995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7706" y="3507701"/>
            <a:ext cx="458739" cy="384939"/>
          </a:xfrm>
          <a:prstGeom prst="rect">
            <a:avLst/>
          </a:prstGeom>
        </p:spPr>
      </p:pic>
      <p:pic>
        <p:nvPicPr>
          <p:cNvPr id="37" name="Graphic 36" descr="Female Profile with solid fill">
            <a:extLst>
              <a:ext uri="{FF2B5EF4-FFF2-40B4-BE49-F238E27FC236}">
                <a16:creationId xmlns:a16="http://schemas.microsoft.com/office/drawing/2014/main" id="{89AB8BBE-B49F-5CCB-AA08-D8FDB9D618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88137" y="3514679"/>
            <a:ext cx="458739" cy="384939"/>
          </a:xfrm>
          <a:prstGeom prst="rect">
            <a:avLst/>
          </a:prstGeom>
        </p:spPr>
      </p:pic>
      <p:sp>
        <p:nvSpPr>
          <p:cNvPr id="4" name="Slide Number Placeholder 3">
            <a:extLst>
              <a:ext uri="{FF2B5EF4-FFF2-40B4-BE49-F238E27FC236}">
                <a16:creationId xmlns:a16="http://schemas.microsoft.com/office/drawing/2014/main" id="{F539B037-156F-904B-72BC-37C5123F4507}"/>
              </a:ext>
            </a:extLst>
          </p:cNvPr>
          <p:cNvSpPr>
            <a:spLocks noGrp="1"/>
          </p:cNvSpPr>
          <p:nvPr>
            <p:ph type="sldNum" sz="quarter" idx="2"/>
          </p:nvPr>
        </p:nvSpPr>
        <p:spPr>
          <a:xfrm>
            <a:off x="6255325" y="6557951"/>
            <a:ext cx="170878" cy="276999"/>
          </a:xfrm>
        </p:spPr>
        <p:txBody>
          <a:bodyPr/>
          <a:lstStyle/>
          <a:p>
            <a:fld id="{86CB4B4D-7CA3-9044-876B-883B54F8677D}" type="slidenum">
              <a:rPr lang="en-IN" smtClean="0"/>
              <a:t>5</a:t>
            </a:fld>
            <a:endParaRPr lang="en-IN"/>
          </a:p>
        </p:txBody>
      </p:sp>
      <p:sp>
        <p:nvSpPr>
          <p:cNvPr id="8" name="TextBox 7">
            <a:extLst>
              <a:ext uri="{FF2B5EF4-FFF2-40B4-BE49-F238E27FC236}">
                <a16:creationId xmlns:a16="http://schemas.microsoft.com/office/drawing/2014/main" id="{39086658-8251-4D78-8576-643DE3B48273}"/>
              </a:ext>
            </a:extLst>
          </p:cNvPr>
          <p:cNvSpPr txBox="1"/>
          <p:nvPr/>
        </p:nvSpPr>
        <p:spPr>
          <a:xfrm>
            <a:off x="1114171" y="1893164"/>
            <a:ext cx="10220583"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This study aims to examine the inequalities in unscheduled care admissions and the outcomes mortality, immediate hospital admission, repeat presentation to A&amp;E and same-day discharge from A&amp;E in relation to age, sex, socioeconomic status and ethnicity.</a:t>
            </a:r>
          </a:p>
          <a:p>
            <a:pPr defTabSz="914377"/>
            <a:endParaRPr lang="en-US" dirty="0"/>
          </a:p>
        </p:txBody>
      </p:sp>
      <p:sp>
        <p:nvSpPr>
          <p:cNvPr id="11" name="TextBox 10">
            <a:extLst>
              <a:ext uri="{FF2B5EF4-FFF2-40B4-BE49-F238E27FC236}">
                <a16:creationId xmlns:a16="http://schemas.microsoft.com/office/drawing/2014/main" id="{7897C8C5-311A-195D-15B7-51CA7BC5C8BC}"/>
              </a:ext>
            </a:extLst>
          </p:cNvPr>
          <p:cNvSpPr txBox="1"/>
          <p:nvPr/>
        </p:nvSpPr>
        <p:spPr>
          <a:xfrm>
            <a:off x="755621" y="2977907"/>
            <a:ext cx="303007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377"/>
            <a:r>
              <a:rPr lang="en-US" b="1" u="sng" dirty="0"/>
              <a:t>Research Questions:</a:t>
            </a:r>
          </a:p>
        </p:txBody>
      </p:sp>
      <p:sp>
        <p:nvSpPr>
          <p:cNvPr id="13" name="TextBox 12">
            <a:extLst>
              <a:ext uri="{FF2B5EF4-FFF2-40B4-BE49-F238E27FC236}">
                <a16:creationId xmlns:a16="http://schemas.microsoft.com/office/drawing/2014/main" id="{A2D24B8B-F3C3-F5B5-D1A9-B91D9900DD69}"/>
              </a:ext>
            </a:extLst>
          </p:cNvPr>
          <p:cNvSpPr txBox="1"/>
          <p:nvPr/>
        </p:nvSpPr>
        <p:spPr>
          <a:xfrm>
            <a:off x="755617" y="1491970"/>
            <a:ext cx="53956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914377"/>
            <a:r>
              <a:rPr lang="en-US" b="1" u="sng" dirty="0"/>
              <a:t>Aim:</a:t>
            </a:r>
          </a:p>
        </p:txBody>
      </p:sp>
    </p:spTree>
    <p:extLst>
      <p:ext uri="{BB962C8B-B14F-4D97-AF65-F5344CB8AC3E}">
        <p14:creationId xmlns:p14="http://schemas.microsoft.com/office/powerpoint/2010/main" val="16700290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tistical analysis plan and data linkage">
            <a:extLst>
              <a:ext uri="{FF2B5EF4-FFF2-40B4-BE49-F238E27FC236}">
                <a16:creationId xmlns:a16="http://schemas.microsoft.com/office/drawing/2014/main" id="{325BDCB6-BED3-3FF8-2ABE-B999E56BA34A}"/>
              </a:ext>
            </a:extLst>
          </p:cNvPr>
          <p:cNvSpPr txBox="1">
            <a:spLocks noGrp="1"/>
          </p:cNvSpPr>
          <p:nvPr>
            <p:ph type="title"/>
          </p:nvPr>
        </p:nvSpPr>
        <p:spPr>
          <a:xfrm>
            <a:off x="4438406" y="-196089"/>
            <a:ext cx="6172527" cy="654843"/>
          </a:xfrm>
          <a:prstGeom prst="rect">
            <a:avLst/>
          </a:prstGeom>
        </p:spPr>
        <p:txBody>
          <a:bodyPr>
            <a:noAutofit/>
          </a:bodyPr>
          <a:lstStyle/>
          <a:p>
            <a:br>
              <a:rPr lang="en-US" sz="3600" strike="sngStrike" dirty="0">
                <a:latin typeface="+mj-ea"/>
                <a:ea typeface="+mj-ea"/>
              </a:rPr>
            </a:br>
            <a:r>
              <a:rPr lang="en-US" sz="3600" dirty="0">
                <a:latin typeface="+mj-ea"/>
                <a:ea typeface="+mj-ea"/>
              </a:rPr>
              <a:t>Methodology</a:t>
            </a:r>
            <a:endParaRPr sz="3600" strike="sngStrike" dirty="0">
              <a:latin typeface="+mj-ea"/>
              <a:ea typeface="+mj-ea"/>
            </a:endParaRPr>
          </a:p>
        </p:txBody>
      </p:sp>
      <p:graphicFrame>
        <p:nvGraphicFramePr>
          <p:cNvPr id="10" name="Diagram 9">
            <a:extLst>
              <a:ext uri="{FF2B5EF4-FFF2-40B4-BE49-F238E27FC236}">
                <a16:creationId xmlns:a16="http://schemas.microsoft.com/office/drawing/2014/main" id="{3682E395-7837-DF7E-8EFA-0BEA0B0531BB}"/>
              </a:ext>
            </a:extLst>
          </p:cNvPr>
          <p:cNvGraphicFramePr/>
          <p:nvPr/>
        </p:nvGraphicFramePr>
        <p:xfrm>
          <a:off x="4889341" y="719667"/>
          <a:ext cx="527065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Graphic 13" descr="Pie chart with solid fill">
            <a:extLst>
              <a:ext uri="{FF2B5EF4-FFF2-40B4-BE49-F238E27FC236}">
                <a16:creationId xmlns:a16="http://schemas.microsoft.com/office/drawing/2014/main" id="{65C751F5-E579-D3BE-BC11-1376492EB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49314" y="332036"/>
            <a:ext cx="577364" cy="549277"/>
          </a:xfrm>
          <a:prstGeom prst="rect">
            <a:avLst/>
          </a:prstGeom>
        </p:spPr>
      </p:pic>
      <p:pic>
        <p:nvPicPr>
          <p:cNvPr id="16" name="Graphic 15" descr="Bar chart with solid fill">
            <a:extLst>
              <a:ext uri="{FF2B5EF4-FFF2-40B4-BE49-F238E27FC236}">
                <a16:creationId xmlns:a16="http://schemas.microsoft.com/office/drawing/2014/main" id="{F92FEACD-B736-21FB-92D8-C582206523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77726" y="246576"/>
            <a:ext cx="703260" cy="654845"/>
          </a:xfrm>
          <a:prstGeom prst="rect">
            <a:avLst/>
          </a:prstGeom>
        </p:spPr>
      </p:pic>
      <p:sp>
        <p:nvSpPr>
          <p:cNvPr id="2" name="Slide Number Placeholder 1">
            <a:extLst>
              <a:ext uri="{FF2B5EF4-FFF2-40B4-BE49-F238E27FC236}">
                <a16:creationId xmlns:a16="http://schemas.microsoft.com/office/drawing/2014/main" id="{60652356-A60F-4D00-5E87-65AB60028F5E}"/>
              </a:ext>
            </a:extLst>
          </p:cNvPr>
          <p:cNvSpPr>
            <a:spLocks noGrp="1"/>
          </p:cNvSpPr>
          <p:nvPr>
            <p:ph type="sldNum" sz="quarter" idx="2"/>
          </p:nvPr>
        </p:nvSpPr>
        <p:spPr>
          <a:xfrm>
            <a:off x="6171612" y="6588350"/>
            <a:ext cx="170878" cy="276999"/>
          </a:xfrm>
        </p:spPr>
        <p:txBody>
          <a:bodyPr/>
          <a:lstStyle/>
          <a:p>
            <a:fld id="{86CB4B4D-7CA3-9044-876B-883B54F8677D}" type="slidenum">
              <a:rPr lang="en-IN" smtClean="0"/>
              <a:t>6</a:t>
            </a:fld>
            <a:endParaRPr lang="en-IN"/>
          </a:p>
        </p:txBody>
      </p:sp>
      <p:graphicFrame>
        <p:nvGraphicFramePr>
          <p:cNvPr id="3" name="Diagram 2">
            <a:extLst>
              <a:ext uri="{FF2B5EF4-FFF2-40B4-BE49-F238E27FC236}">
                <a16:creationId xmlns:a16="http://schemas.microsoft.com/office/drawing/2014/main" id="{638618DA-7212-4077-560D-974410ED6DD2}"/>
              </a:ext>
            </a:extLst>
          </p:cNvPr>
          <p:cNvGraphicFramePr/>
          <p:nvPr>
            <p:extLst>
              <p:ext uri="{D42A27DB-BD31-4B8C-83A1-F6EECF244321}">
                <p14:modId xmlns:p14="http://schemas.microsoft.com/office/powerpoint/2010/main" val="64728349"/>
              </p:ext>
            </p:extLst>
          </p:nvPr>
        </p:nvGraphicFramePr>
        <p:xfrm>
          <a:off x="3804361" y="2807933"/>
          <a:ext cx="8089899" cy="372956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 name="TextBox 5">
            <a:extLst>
              <a:ext uri="{FF2B5EF4-FFF2-40B4-BE49-F238E27FC236}">
                <a16:creationId xmlns:a16="http://schemas.microsoft.com/office/drawing/2014/main" id="{F9C01170-1544-7F18-F00A-2A16B4D018BA}"/>
              </a:ext>
            </a:extLst>
          </p:cNvPr>
          <p:cNvSpPr txBox="1"/>
          <p:nvPr/>
        </p:nvSpPr>
        <p:spPr>
          <a:xfrm>
            <a:off x="0" y="1396639"/>
            <a:ext cx="12192000" cy="880049"/>
          </a:xfrm>
          <a:prstGeom prst="rect">
            <a:avLst/>
          </a:prstGeom>
          <a:solidFill>
            <a:schemeClr val="accent4">
              <a:lumMod val="75000"/>
              <a:alpha val="10635"/>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defTabSz="530337" hangingPunct="1">
              <a:lnSpc>
                <a:spcPct val="150000"/>
              </a:lnSpc>
              <a:spcBef>
                <a:spcPts val="500"/>
              </a:spcBef>
              <a:defRPr sz="1798">
                <a:solidFill>
                  <a:srgbClr val="003865"/>
                </a:solidFill>
              </a:defRPr>
            </a:pPr>
            <a:r>
              <a:rPr lang="en-IN" sz="1799" b="1" dirty="0"/>
              <a:t>Study design: Retrospective cohort study </a:t>
            </a:r>
            <a:r>
              <a:rPr lang="en-IN" sz="1799" dirty="0"/>
              <a:t>using large datasets from the NHS Greater Glasgow and Clyde between the years 2012-2023 within a secure environment in R statistical software version 4.3.0.</a:t>
            </a:r>
            <a:r>
              <a:rPr lang="en-IN" sz="1799" b="1" dirty="0"/>
              <a:t> </a:t>
            </a:r>
          </a:p>
        </p:txBody>
      </p:sp>
      <p:sp>
        <p:nvSpPr>
          <p:cNvPr id="5" name="TextBox 4">
            <a:extLst>
              <a:ext uri="{FF2B5EF4-FFF2-40B4-BE49-F238E27FC236}">
                <a16:creationId xmlns:a16="http://schemas.microsoft.com/office/drawing/2014/main" id="{1E31674D-EE52-70E9-4725-B6174B60424C}"/>
              </a:ext>
            </a:extLst>
          </p:cNvPr>
          <p:cNvSpPr txBox="1"/>
          <p:nvPr/>
        </p:nvSpPr>
        <p:spPr>
          <a:xfrm>
            <a:off x="70494" y="2372164"/>
            <a:ext cx="29679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377"/>
            <a:r>
              <a:rPr lang="en-US" b="1" dirty="0"/>
              <a:t>Statistical Analysis plan:</a:t>
            </a:r>
          </a:p>
        </p:txBody>
      </p:sp>
      <p:sp>
        <p:nvSpPr>
          <p:cNvPr id="7" name="Rectangle 6">
            <a:extLst>
              <a:ext uri="{FF2B5EF4-FFF2-40B4-BE49-F238E27FC236}">
                <a16:creationId xmlns:a16="http://schemas.microsoft.com/office/drawing/2014/main" id="{40AAA4D3-3E18-8289-7293-78CC75F2B935}"/>
              </a:ext>
            </a:extLst>
          </p:cNvPr>
          <p:cNvSpPr/>
          <p:nvPr/>
        </p:nvSpPr>
        <p:spPr>
          <a:xfrm>
            <a:off x="425303" y="2927644"/>
            <a:ext cx="2613163" cy="3416318"/>
          </a:xfrm>
          <a:prstGeom prst="rect">
            <a:avLst/>
          </a:prstGeom>
          <a:solidFill>
            <a:schemeClr val="accent1">
              <a:lumMod val="20000"/>
              <a:lumOff val="80000"/>
              <a:alpha val="22321"/>
            </a:schemeClr>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914377"/>
            <a:r>
              <a:rPr lang="en-US" b="1" dirty="0"/>
              <a:t>Datasets Linked:</a:t>
            </a:r>
          </a:p>
          <a:p>
            <a:pPr defTabSz="914377"/>
            <a:endParaRPr lang="en-US" b="1" dirty="0"/>
          </a:p>
          <a:p>
            <a:pPr marL="285744" indent="-285744" defTabSz="914377">
              <a:buFont typeface="Arial" panose="020B0604020202020204" pitchFamily="34" charset="0"/>
              <a:buChar char="•"/>
            </a:pPr>
            <a:r>
              <a:rPr lang="en-US" dirty="0"/>
              <a:t>Death dataset</a:t>
            </a:r>
          </a:p>
          <a:p>
            <a:pPr marL="285744" indent="-285744" defTabSz="914377">
              <a:buFont typeface="Arial" panose="020B0604020202020204" pitchFamily="34" charset="0"/>
              <a:buChar char="•"/>
            </a:pPr>
            <a:r>
              <a:rPr lang="en-US" dirty="0"/>
              <a:t>Demographics dataset</a:t>
            </a:r>
          </a:p>
          <a:p>
            <a:pPr marL="285744" indent="-285744" defTabSz="914377">
              <a:buFont typeface="Arial" panose="020B0604020202020204" pitchFamily="34" charset="0"/>
              <a:buChar char="•"/>
            </a:pPr>
            <a:r>
              <a:rPr lang="en-US" dirty="0"/>
              <a:t>Urban and Rural Dataset</a:t>
            </a:r>
          </a:p>
          <a:p>
            <a:pPr marL="285744" indent="-285744" defTabSz="914377">
              <a:buFont typeface="Arial" panose="020B0604020202020204" pitchFamily="34" charset="0"/>
              <a:buChar char="•"/>
            </a:pPr>
            <a:r>
              <a:rPr lang="en-US" dirty="0"/>
              <a:t>Comorbidity dataset</a:t>
            </a:r>
          </a:p>
          <a:p>
            <a:pPr marL="285744" indent="-285744" defTabSz="914377">
              <a:buFont typeface="Arial" panose="020B0604020202020204" pitchFamily="34" charset="0"/>
              <a:buChar char="•"/>
            </a:pPr>
            <a:r>
              <a:rPr lang="en-US" dirty="0"/>
              <a:t>Hospital admission dataset (SMR 01)</a:t>
            </a:r>
          </a:p>
          <a:p>
            <a:pPr marL="285744" indent="-285744" defTabSz="914377">
              <a:buFont typeface="Arial" panose="020B0604020202020204" pitchFamily="34" charset="0"/>
              <a:buChar char="•"/>
            </a:pPr>
            <a:r>
              <a:rPr lang="en-US" dirty="0"/>
              <a:t>A&amp;E dataset( TRAK A&amp;E)</a:t>
            </a:r>
          </a:p>
          <a:p>
            <a:pPr marL="285744" indent="-285744" defTabSz="914377">
              <a:buFont typeface="Arial" panose="020B0604020202020204" pitchFamily="34" charset="0"/>
              <a:buChar char="•"/>
            </a:pPr>
            <a:endParaRPr lang="en-US" dirty="0"/>
          </a:p>
        </p:txBody>
      </p:sp>
    </p:spTree>
    <p:extLst>
      <p:ext uri="{BB962C8B-B14F-4D97-AF65-F5344CB8AC3E}">
        <p14:creationId xmlns:p14="http://schemas.microsoft.com/office/powerpoint/2010/main" val="27480831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BDD372-EDF1-15E7-5B9B-C4B5F0522AE9}"/>
              </a:ext>
            </a:extLst>
          </p:cNvPr>
          <p:cNvSpPr>
            <a:spLocks noGrp="1"/>
          </p:cNvSpPr>
          <p:nvPr>
            <p:ph type="body" idx="1"/>
          </p:nvPr>
        </p:nvSpPr>
        <p:spPr/>
        <p:txBody>
          <a:bodyPr>
            <a:normAutofit fontScale="92500" lnSpcReduction="20000"/>
          </a:bodyPr>
          <a:lstStyle/>
          <a:p>
            <a:pPr algn="l">
              <a:lnSpc>
                <a:spcPct val="150000"/>
              </a:lnSpc>
              <a:buFont typeface="Arial" panose="020B0604020202020204" pitchFamily="34" charset="0"/>
              <a:buChar char="•"/>
            </a:pPr>
            <a:r>
              <a:rPr lang="en-IN" b="1" i="0" dirty="0">
                <a:solidFill>
                  <a:srgbClr val="0D0D0D"/>
                </a:solidFill>
                <a:effectLst/>
                <a:latin typeface="Söhne"/>
              </a:rPr>
              <a:t>Patient Data Overview:</a:t>
            </a:r>
            <a:r>
              <a:rPr lang="en-IN" b="0" i="0" dirty="0">
                <a:solidFill>
                  <a:srgbClr val="0D0D0D"/>
                </a:solidFill>
                <a:effectLst/>
                <a:latin typeface="Söhne"/>
              </a:rPr>
              <a:t> 415,032 cases, including demographic and admission details.</a:t>
            </a:r>
          </a:p>
          <a:p>
            <a:pPr algn="l">
              <a:lnSpc>
                <a:spcPct val="150000"/>
              </a:lnSpc>
              <a:buFont typeface="Arial" panose="020B0604020202020204" pitchFamily="34" charset="0"/>
              <a:buChar char="•"/>
            </a:pPr>
            <a:r>
              <a:rPr lang="en-IN" b="1" i="0" dirty="0">
                <a:solidFill>
                  <a:srgbClr val="0D0D0D"/>
                </a:solidFill>
                <a:effectLst/>
                <a:latin typeface="Söhne"/>
              </a:rPr>
              <a:t>Mortality:</a:t>
            </a:r>
            <a:r>
              <a:rPr lang="en-IN" b="0" i="0" dirty="0">
                <a:solidFill>
                  <a:srgbClr val="0D0D0D"/>
                </a:solidFill>
                <a:effectLst/>
                <a:latin typeface="Söhne"/>
              </a:rPr>
              <a:t> 2.62% (6,987 deaths) within 30 days post-A&amp;E visit, mainly in adults &gt;65 and those with ≥3 comorbidities.</a:t>
            </a:r>
          </a:p>
          <a:p>
            <a:pPr algn="l">
              <a:lnSpc>
                <a:spcPct val="150000"/>
              </a:lnSpc>
              <a:buFont typeface="Arial" panose="020B0604020202020204" pitchFamily="34" charset="0"/>
              <a:buChar char="•"/>
            </a:pPr>
            <a:r>
              <a:rPr lang="en-IN" b="1" i="0" dirty="0">
                <a:solidFill>
                  <a:srgbClr val="0D0D0D"/>
                </a:solidFill>
                <a:effectLst/>
                <a:latin typeface="Söhne"/>
              </a:rPr>
              <a:t>Same-Day Discharge:</a:t>
            </a:r>
            <a:r>
              <a:rPr lang="en-IN" b="0" i="0" dirty="0">
                <a:solidFill>
                  <a:srgbClr val="0D0D0D"/>
                </a:solidFill>
                <a:effectLst/>
                <a:latin typeface="Söhne"/>
              </a:rPr>
              <a:t> 87.6% of patients were discharged on the same day of their emergency visit.</a:t>
            </a:r>
          </a:p>
          <a:p>
            <a:pPr algn="l">
              <a:lnSpc>
                <a:spcPct val="150000"/>
              </a:lnSpc>
              <a:buFont typeface="Arial" panose="020B0604020202020204" pitchFamily="34" charset="0"/>
              <a:buChar char="•"/>
            </a:pPr>
            <a:r>
              <a:rPr lang="en-IN" b="1" i="0" dirty="0">
                <a:solidFill>
                  <a:srgbClr val="0D0D0D"/>
                </a:solidFill>
                <a:effectLst/>
                <a:latin typeface="Söhne"/>
              </a:rPr>
              <a:t>Hospital Admissions:</a:t>
            </a:r>
            <a:r>
              <a:rPr lang="en-IN" b="0" i="0" dirty="0">
                <a:solidFill>
                  <a:srgbClr val="0D0D0D"/>
                </a:solidFill>
                <a:effectLst/>
                <a:latin typeface="Söhne"/>
              </a:rPr>
              <a:t> 54.75% led to immediate hospitalisation, especially among older individuals and those from most deprived SIMD quintile.</a:t>
            </a:r>
          </a:p>
          <a:p>
            <a:pPr algn="l">
              <a:lnSpc>
                <a:spcPct val="150000"/>
              </a:lnSpc>
              <a:buFont typeface="Arial" panose="020B0604020202020204" pitchFamily="34" charset="0"/>
              <a:buChar char="•"/>
            </a:pPr>
            <a:r>
              <a:rPr lang="en-IN" b="1" i="0" dirty="0">
                <a:solidFill>
                  <a:srgbClr val="0D0D0D"/>
                </a:solidFill>
                <a:effectLst/>
                <a:latin typeface="Söhne"/>
              </a:rPr>
              <a:t>Repeat A&amp;E Visits:</a:t>
            </a:r>
            <a:r>
              <a:rPr lang="en-IN" b="0" i="0" dirty="0">
                <a:solidFill>
                  <a:srgbClr val="0D0D0D"/>
                </a:solidFill>
                <a:effectLst/>
                <a:latin typeface="Söhne"/>
              </a:rPr>
              <a:t> 39.65% had a follow-up visit within 30 days, most common in the elderly and most deprived SIMD quintile. </a:t>
            </a:r>
          </a:p>
        </p:txBody>
      </p:sp>
      <p:sp>
        <p:nvSpPr>
          <p:cNvPr id="3" name="Slide Number Placeholder 2">
            <a:extLst>
              <a:ext uri="{FF2B5EF4-FFF2-40B4-BE49-F238E27FC236}">
                <a16:creationId xmlns:a16="http://schemas.microsoft.com/office/drawing/2014/main" id="{18045905-AED8-B991-5D62-E3BE1002BC15}"/>
              </a:ext>
            </a:extLst>
          </p:cNvPr>
          <p:cNvSpPr>
            <a:spLocks noGrp="1"/>
          </p:cNvSpPr>
          <p:nvPr>
            <p:ph type="sldNum" sz="quarter" idx="2"/>
          </p:nvPr>
        </p:nvSpPr>
        <p:spPr>
          <a:xfrm>
            <a:off x="6039008" y="6354375"/>
            <a:ext cx="170878" cy="276999"/>
          </a:xfrm>
        </p:spPr>
        <p:txBody>
          <a:bodyPr/>
          <a:lstStyle/>
          <a:p>
            <a:fld id="{86CB4B4D-7CA3-9044-876B-883B54F8677D}" type="slidenum">
              <a:rPr lang="en-IN" smtClean="0"/>
              <a:t>7</a:t>
            </a:fld>
            <a:endParaRPr lang="en-IN" dirty="0"/>
          </a:p>
        </p:txBody>
      </p:sp>
      <p:sp>
        <p:nvSpPr>
          <p:cNvPr id="5" name="Statistical analysis plan and data linkage">
            <a:extLst>
              <a:ext uri="{FF2B5EF4-FFF2-40B4-BE49-F238E27FC236}">
                <a16:creationId xmlns:a16="http://schemas.microsoft.com/office/drawing/2014/main" id="{8A4C5E6D-BC25-1E38-142B-221790521FFC}"/>
              </a:ext>
            </a:extLst>
          </p:cNvPr>
          <p:cNvSpPr txBox="1">
            <a:spLocks/>
          </p:cNvSpPr>
          <p:nvPr/>
        </p:nvSpPr>
        <p:spPr>
          <a:xfrm>
            <a:off x="2640174" y="365125"/>
            <a:ext cx="6172527" cy="654843"/>
          </a:xfrm>
          <a:prstGeom prst="rect">
            <a:avLst/>
          </a:prstGeom>
        </p:spPr>
        <p:txBody>
          <a:bodyPr/>
          <a:lstStyle>
            <a:lvl1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1pPr>
            <a:lvl2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2pPr>
            <a:lvl3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3pPr>
            <a:lvl4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4pPr>
            <a:lvl5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5pPr>
            <a:lvl6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6pPr>
            <a:lvl7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7pPr>
            <a:lvl8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8pPr>
            <a:lvl9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9pPr>
          </a:lstStyle>
          <a:p>
            <a:pPr algn="ctr" hangingPunct="1"/>
            <a:r>
              <a:rPr lang="en-US" dirty="0">
                <a:latin typeface="+mj-ea"/>
                <a:ea typeface="+mj-ea"/>
              </a:rPr>
              <a:t>Results- Descriptive Statistics</a:t>
            </a:r>
          </a:p>
        </p:txBody>
      </p:sp>
      <p:sp>
        <p:nvSpPr>
          <p:cNvPr id="7" name="TextBox 6">
            <a:extLst>
              <a:ext uri="{FF2B5EF4-FFF2-40B4-BE49-F238E27FC236}">
                <a16:creationId xmlns:a16="http://schemas.microsoft.com/office/drawing/2014/main" id="{FBC4CC7F-04B8-5E06-E700-BC7B4DDE0FDB}"/>
              </a:ext>
            </a:extLst>
          </p:cNvPr>
          <p:cNvSpPr txBox="1"/>
          <p:nvPr/>
        </p:nvSpPr>
        <p:spPr>
          <a:xfrm>
            <a:off x="4457700" y="590554"/>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914377"/>
            <a:endParaRPr lang="en-US" dirty="0"/>
          </a:p>
        </p:txBody>
      </p:sp>
    </p:spTree>
    <p:extLst>
      <p:ext uri="{BB962C8B-B14F-4D97-AF65-F5344CB8AC3E}">
        <p14:creationId xmlns:p14="http://schemas.microsoft.com/office/powerpoint/2010/main" val="20652315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4EC114-8946-F45E-650A-5CDA4B989A6A}"/>
              </a:ext>
            </a:extLst>
          </p:cNvPr>
          <p:cNvSpPr>
            <a:spLocks noGrp="1"/>
          </p:cNvSpPr>
          <p:nvPr>
            <p:ph type="body" idx="1"/>
          </p:nvPr>
        </p:nvSpPr>
        <p:spPr>
          <a:xfrm>
            <a:off x="415488" y="1431986"/>
            <a:ext cx="5458371" cy="5411736"/>
          </a:xfrm>
          <a:solidFill>
            <a:schemeClr val="accent1">
              <a:lumMod val="20000"/>
              <a:lumOff val="80000"/>
              <a:alpha val="16790"/>
            </a:schemeClr>
          </a:solidFill>
        </p:spPr>
        <p:txBody>
          <a:bodyPr>
            <a:noAutofit/>
          </a:bodyPr>
          <a:lstStyle/>
          <a:p>
            <a:pPr marL="0" indent="0">
              <a:buNone/>
            </a:pPr>
            <a:r>
              <a:rPr lang="en-IN" sz="1800" b="1" dirty="0">
                <a:solidFill>
                  <a:srgbClr val="000000"/>
                </a:solidFill>
                <a:latin typeface="+mj-lt"/>
              </a:rPr>
              <a:t>Mortality Risks within 30 days of A&amp;E visit:</a:t>
            </a:r>
            <a:endParaRPr lang="en-IN" sz="1800" dirty="0">
              <a:solidFill>
                <a:srgbClr val="000000"/>
              </a:solidFill>
              <a:latin typeface="+mj-lt"/>
            </a:endParaRPr>
          </a:p>
          <a:p>
            <a:pPr marL="742932" lvl="1" indent="-285744">
              <a:buFont typeface="Arial" panose="020B0604020202020204" pitchFamily="34" charset="0"/>
              <a:buChar char="•"/>
            </a:pPr>
            <a:r>
              <a:rPr lang="en-IN" sz="1800" dirty="0">
                <a:solidFill>
                  <a:srgbClr val="0D0D0D"/>
                </a:solidFill>
                <a:latin typeface="Söhne"/>
              </a:rPr>
              <a:t>Patients with ≥ 3 comorbidities have increased odds when compared with no comorbidity (Adjusted OR 24.24, 95% CI [22.28 - 26.37]).</a:t>
            </a:r>
            <a:endParaRPr lang="en-IN" sz="1800" dirty="0">
              <a:solidFill>
                <a:srgbClr val="000000"/>
              </a:solidFill>
              <a:latin typeface="+mj-lt"/>
            </a:endParaRPr>
          </a:p>
          <a:p>
            <a:pPr marL="742932" lvl="1" indent="-285744">
              <a:buFont typeface="Arial" panose="020B0604020202020204" pitchFamily="34" charset="0"/>
              <a:buChar char="•"/>
            </a:pPr>
            <a:r>
              <a:rPr lang="en-IN" sz="1800" dirty="0">
                <a:solidFill>
                  <a:srgbClr val="0D0D0D"/>
                </a:solidFill>
                <a:latin typeface="Söhne"/>
              </a:rPr>
              <a:t>Males have increased odds compared to females (Adjusted OR 1.14, 95% CI [1.08 -1.19]).</a:t>
            </a:r>
          </a:p>
          <a:p>
            <a:pPr marL="742932" lvl="1" indent="-285744">
              <a:buFont typeface="Arial" panose="020B0604020202020204" pitchFamily="34" charset="0"/>
              <a:buChar char="•"/>
            </a:pPr>
            <a:r>
              <a:rPr lang="en-IN" sz="1800" dirty="0">
                <a:solidFill>
                  <a:srgbClr val="0D0D0D"/>
                </a:solidFill>
                <a:latin typeface="Söhne"/>
              </a:rPr>
              <a:t>Least deprived group (SIMD 5) shows lesser odds compared to the most deprived group (SIMD 1) (Adjusted OR 0.64, 95% CI [0.59 - 0.69]).</a:t>
            </a:r>
            <a:endParaRPr lang="en-IN" sz="1800" dirty="0">
              <a:solidFill>
                <a:srgbClr val="000000"/>
              </a:solidFill>
              <a:latin typeface="+mj-lt"/>
            </a:endParaRPr>
          </a:p>
          <a:p>
            <a:pPr marL="0" indent="0">
              <a:buNone/>
            </a:pPr>
            <a:endParaRPr lang="en-IN" sz="1800" b="1" dirty="0">
              <a:solidFill>
                <a:srgbClr val="000000"/>
              </a:solidFill>
              <a:latin typeface="+mj-lt"/>
            </a:endParaRPr>
          </a:p>
          <a:p>
            <a:pPr marL="0" indent="0">
              <a:buNone/>
            </a:pPr>
            <a:r>
              <a:rPr lang="en-IN" sz="1800" b="1" dirty="0">
                <a:solidFill>
                  <a:srgbClr val="000000"/>
                </a:solidFill>
                <a:latin typeface="+mj-lt"/>
              </a:rPr>
              <a:t>Same-Day Discharge:</a:t>
            </a:r>
            <a:endParaRPr lang="en-IN" sz="1800" dirty="0">
              <a:solidFill>
                <a:srgbClr val="000000"/>
              </a:solidFill>
              <a:latin typeface="+mj-lt"/>
            </a:endParaRPr>
          </a:p>
          <a:p>
            <a:pPr lvl="1"/>
            <a:r>
              <a:rPr lang="en-IN" sz="1800" dirty="0">
                <a:solidFill>
                  <a:srgbClr val="0D0D0D"/>
                </a:solidFill>
                <a:latin typeface="Söhne"/>
              </a:rPr>
              <a:t>SIMD 5 shows the higher odds compared to SIMD 1 (Adjusted OR 1.11, 95% CI [1.08, 1.14]).</a:t>
            </a:r>
          </a:p>
          <a:p>
            <a:pPr lvl="1">
              <a:buFont typeface="Arial" panose="020B0604020202020204" pitchFamily="34" charset="0"/>
              <a:buChar char="•"/>
            </a:pPr>
            <a:r>
              <a:rPr lang="en-IN" sz="1800" dirty="0">
                <a:solidFill>
                  <a:srgbClr val="000000"/>
                </a:solidFill>
                <a:latin typeface="Söhne"/>
              </a:rPr>
              <a:t>Individuals with 'unknown' ethnicity have higher odds compared to the White Scottish reference group (Adjusted OR 1.06, 95% CI [1.02 -  1.11]).</a:t>
            </a:r>
            <a:endParaRPr lang="en-IN" sz="1800" dirty="0">
              <a:solidFill>
                <a:srgbClr val="000000"/>
              </a:solidFill>
              <a:latin typeface="+mj-lt"/>
            </a:endParaRPr>
          </a:p>
        </p:txBody>
      </p:sp>
      <p:sp>
        <p:nvSpPr>
          <p:cNvPr id="3" name="Slide Number Placeholder 2">
            <a:extLst>
              <a:ext uri="{FF2B5EF4-FFF2-40B4-BE49-F238E27FC236}">
                <a16:creationId xmlns:a16="http://schemas.microsoft.com/office/drawing/2014/main" id="{85BF819E-7C24-2707-C013-C77900FD96B1}"/>
              </a:ext>
            </a:extLst>
          </p:cNvPr>
          <p:cNvSpPr>
            <a:spLocks noGrp="1"/>
          </p:cNvSpPr>
          <p:nvPr>
            <p:ph type="sldNum" sz="quarter" idx="2"/>
          </p:nvPr>
        </p:nvSpPr>
        <p:spPr>
          <a:xfrm>
            <a:off x="6159592" y="6354375"/>
            <a:ext cx="170878" cy="276999"/>
          </a:xfrm>
        </p:spPr>
        <p:txBody>
          <a:bodyPr/>
          <a:lstStyle/>
          <a:p>
            <a:fld id="{86CB4B4D-7CA3-9044-876B-883B54F8677D}" type="slidenum">
              <a:rPr lang="en-IN" smtClean="0"/>
              <a:t>8</a:t>
            </a:fld>
            <a:endParaRPr lang="en-IN"/>
          </a:p>
        </p:txBody>
      </p:sp>
      <p:sp>
        <p:nvSpPr>
          <p:cNvPr id="7" name="Statistical analysis plan and data linkage">
            <a:extLst>
              <a:ext uri="{FF2B5EF4-FFF2-40B4-BE49-F238E27FC236}">
                <a16:creationId xmlns:a16="http://schemas.microsoft.com/office/drawing/2014/main" id="{451DF981-4763-8AE3-3A87-888BA56741FA}"/>
              </a:ext>
            </a:extLst>
          </p:cNvPr>
          <p:cNvSpPr txBox="1">
            <a:spLocks/>
          </p:cNvSpPr>
          <p:nvPr/>
        </p:nvSpPr>
        <p:spPr>
          <a:xfrm>
            <a:off x="2640174" y="365125"/>
            <a:ext cx="6172527" cy="654843"/>
          </a:xfrm>
          <a:prstGeom prst="rect">
            <a:avLst/>
          </a:prstGeom>
        </p:spPr>
        <p:txBody>
          <a:bodyPr/>
          <a:lstStyle>
            <a:lvl1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1pPr>
            <a:lvl2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2pPr>
            <a:lvl3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3pPr>
            <a:lvl4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4pPr>
            <a:lvl5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5pPr>
            <a:lvl6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6pPr>
            <a:lvl7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7pPr>
            <a:lvl8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8pPr>
            <a:lvl9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9pPr>
          </a:lstStyle>
          <a:p>
            <a:pPr algn="ctr" hangingPunct="1"/>
            <a:r>
              <a:rPr lang="en-US" dirty="0"/>
              <a:t>Results- Logistic regression</a:t>
            </a:r>
          </a:p>
        </p:txBody>
      </p:sp>
      <p:sp>
        <p:nvSpPr>
          <p:cNvPr id="4" name="TextBox 3">
            <a:extLst>
              <a:ext uri="{FF2B5EF4-FFF2-40B4-BE49-F238E27FC236}">
                <a16:creationId xmlns:a16="http://schemas.microsoft.com/office/drawing/2014/main" id="{25484694-3561-9481-B831-003804AE4A9F}"/>
              </a:ext>
            </a:extLst>
          </p:cNvPr>
          <p:cNvSpPr txBox="1"/>
          <p:nvPr/>
        </p:nvSpPr>
        <p:spPr>
          <a:xfrm>
            <a:off x="6616203" y="1420749"/>
            <a:ext cx="5339820" cy="5411736"/>
          </a:xfrm>
          <a:prstGeom prst="rect">
            <a:avLst/>
          </a:prstGeom>
          <a:solidFill>
            <a:schemeClr val="accent6">
              <a:lumMod val="20000"/>
              <a:lumOff val="80000"/>
              <a:alpha val="11684"/>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spcBef>
                <a:spcPts val="1000"/>
              </a:spcBef>
              <a:buSzPct val="100000"/>
            </a:pPr>
            <a:r>
              <a:rPr lang="en-IN" b="1" dirty="0">
                <a:solidFill>
                  <a:srgbClr val="000000"/>
                </a:solidFill>
                <a:latin typeface="+mj-lt"/>
                <a:cs typeface="Arial"/>
                <a:sym typeface="Arial"/>
              </a:rPr>
              <a:t>Immediate hospital admission:</a:t>
            </a:r>
          </a:p>
          <a:p>
            <a:pPr marL="742932" lvl="1" indent="-285744">
              <a:lnSpc>
                <a:spcPct val="90000"/>
              </a:lnSpc>
              <a:spcBef>
                <a:spcPts val="1000"/>
              </a:spcBef>
              <a:buSzPct val="100000"/>
              <a:buFont typeface="Arial" panose="020B0604020202020204" pitchFamily="34" charset="0"/>
              <a:buChar char="•"/>
            </a:pPr>
            <a:r>
              <a:rPr lang="en-IN" dirty="0">
                <a:solidFill>
                  <a:srgbClr val="0D0D0D"/>
                </a:solidFill>
                <a:latin typeface="Söhne"/>
              </a:rPr>
              <a:t>SIMD category 5 has lower odds compared to SIMD 1 (Adjusted OR 0.61, 95% CI [0.59 - 0.62])</a:t>
            </a:r>
          </a:p>
          <a:p>
            <a:pPr marL="742932" lvl="1" indent="-285744">
              <a:lnSpc>
                <a:spcPct val="90000"/>
              </a:lnSpc>
              <a:spcBef>
                <a:spcPts val="1000"/>
              </a:spcBef>
              <a:buSzPct val="100000"/>
              <a:buFont typeface="Arial" panose="020B0604020202020204" pitchFamily="34" charset="0"/>
              <a:buChar char="•"/>
            </a:pPr>
            <a:r>
              <a:rPr lang="en-IN" dirty="0">
                <a:solidFill>
                  <a:srgbClr val="0D0D0D"/>
                </a:solidFill>
                <a:latin typeface="Söhne"/>
              </a:rPr>
              <a:t>Older individuals are more likely than younger age group (Adjusted OR 1.018, 95% CI [1.017 - 1.018])</a:t>
            </a:r>
          </a:p>
          <a:p>
            <a:pPr marL="457189" lvl="1" indent="0">
              <a:lnSpc>
                <a:spcPct val="90000"/>
              </a:lnSpc>
              <a:spcBef>
                <a:spcPts val="1000"/>
              </a:spcBef>
              <a:buSzPct val="100000"/>
            </a:pPr>
            <a:endParaRPr lang="en-IN" dirty="0">
              <a:solidFill>
                <a:srgbClr val="000000"/>
              </a:solidFill>
              <a:latin typeface="+mj-lt"/>
              <a:cs typeface="Arial"/>
              <a:sym typeface="Arial"/>
            </a:endParaRPr>
          </a:p>
          <a:p>
            <a:pPr>
              <a:lnSpc>
                <a:spcPct val="90000"/>
              </a:lnSpc>
              <a:spcBef>
                <a:spcPts val="1000"/>
              </a:spcBef>
              <a:buSzPct val="100000"/>
            </a:pPr>
            <a:r>
              <a:rPr lang="en-IN" b="1" dirty="0">
                <a:solidFill>
                  <a:srgbClr val="000000"/>
                </a:solidFill>
                <a:latin typeface="+mj-lt"/>
                <a:cs typeface="Arial"/>
                <a:sym typeface="Arial"/>
              </a:rPr>
              <a:t>Repeat Visits within 30 Days of A&amp;E visit:</a:t>
            </a:r>
          </a:p>
          <a:p>
            <a:pPr marL="742932" lvl="1" indent="-285744">
              <a:lnSpc>
                <a:spcPct val="90000"/>
              </a:lnSpc>
              <a:spcBef>
                <a:spcPts val="1000"/>
              </a:spcBef>
              <a:buSzPct val="100000"/>
              <a:buFont typeface="Arial" panose="020B0604020202020204" pitchFamily="34" charset="0"/>
              <a:buChar char="•"/>
            </a:pPr>
            <a:r>
              <a:rPr lang="en-IN" dirty="0">
                <a:solidFill>
                  <a:srgbClr val="0D0D0D"/>
                </a:solidFill>
                <a:latin typeface="Söhne"/>
              </a:rPr>
              <a:t>Males show higher odds than females (Adjusted OR 1.06, 95% CI [1.05 - 1.08]).</a:t>
            </a:r>
          </a:p>
          <a:p>
            <a:pPr marL="742932" lvl="1" indent="-285744">
              <a:lnSpc>
                <a:spcPct val="90000"/>
              </a:lnSpc>
              <a:spcBef>
                <a:spcPts val="1000"/>
              </a:spcBef>
              <a:buSzPct val="100000"/>
              <a:buFont typeface="Arial" panose="020B0604020202020204" pitchFamily="34" charset="0"/>
              <a:buChar char="•"/>
            </a:pPr>
            <a:r>
              <a:rPr lang="en-IN" dirty="0">
                <a:solidFill>
                  <a:srgbClr val="0D0D0D"/>
                </a:solidFill>
                <a:latin typeface="Söhne"/>
              </a:rPr>
              <a:t>SIMD 5 have lesser odds compared to SIMD 1 (Adjusted OR 0.64, 95% CI [0.63 - 0.66]).</a:t>
            </a:r>
          </a:p>
          <a:p>
            <a:pPr marL="742932" lvl="1" indent="-285744">
              <a:lnSpc>
                <a:spcPct val="90000"/>
              </a:lnSpc>
              <a:spcBef>
                <a:spcPts val="1000"/>
              </a:spcBef>
              <a:buSzPct val="100000"/>
              <a:buFont typeface="Arial" panose="020B0604020202020204" pitchFamily="34" charset="0"/>
              <a:buChar char="•"/>
            </a:pPr>
            <a:r>
              <a:rPr lang="en-IN" dirty="0">
                <a:solidFill>
                  <a:srgbClr val="000000"/>
                </a:solidFill>
                <a:latin typeface="Söhne"/>
              </a:rPr>
              <a:t>Older age groups have lesser odds than younger ones (Adjusted OR 0.994, 95% CI [0.993 - 0.994]).</a:t>
            </a:r>
          </a:p>
          <a:p>
            <a:pPr algn="l"/>
            <a:endParaRPr lang="en-IN" dirty="0">
              <a:solidFill>
                <a:srgbClr val="0D0D0D"/>
              </a:solidFill>
              <a:latin typeface="Söhne"/>
            </a:endParaRPr>
          </a:p>
          <a:p>
            <a:pPr defTabSz="914377"/>
            <a:endParaRPr lang="en-US" dirty="0">
              <a:latin typeface="+mj-lt"/>
            </a:endParaRPr>
          </a:p>
        </p:txBody>
      </p:sp>
    </p:spTree>
    <p:extLst>
      <p:ext uri="{BB962C8B-B14F-4D97-AF65-F5344CB8AC3E}">
        <p14:creationId xmlns:p14="http://schemas.microsoft.com/office/powerpoint/2010/main" val="7010138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CD9827-ACAD-61C7-B6F9-3C2C9D18D77D}"/>
              </a:ext>
            </a:extLst>
          </p:cNvPr>
          <p:cNvSpPr>
            <a:spLocks noGrp="1"/>
          </p:cNvSpPr>
          <p:nvPr>
            <p:ph type="body" idx="1"/>
          </p:nvPr>
        </p:nvSpPr>
        <p:spPr/>
        <p:txBody>
          <a:bodyPr>
            <a:normAutofit fontScale="85000" lnSpcReduction="10000"/>
          </a:bodyPr>
          <a:lstStyle/>
          <a:p>
            <a:pPr algn="l">
              <a:lnSpc>
                <a:spcPct val="150000"/>
              </a:lnSpc>
              <a:buFont typeface="Arial" panose="020B0604020202020204" pitchFamily="34" charset="0"/>
              <a:buChar char="•"/>
            </a:pPr>
            <a:r>
              <a:rPr lang="en-IN" b="1" i="0" dirty="0">
                <a:solidFill>
                  <a:srgbClr val="0D0D0D"/>
                </a:solidFill>
                <a:effectLst/>
                <a:latin typeface="Söhne"/>
              </a:rPr>
              <a:t>Mortality Increase:</a:t>
            </a:r>
            <a:r>
              <a:rPr lang="en-IN" b="0" i="0" dirty="0">
                <a:solidFill>
                  <a:srgbClr val="0D0D0D"/>
                </a:solidFill>
                <a:effectLst/>
                <a:latin typeface="Söhne"/>
              </a:rPr>
              <a:t> 30-day post-ED mortality rose to 2.62% (2018-2023), possibly due to COVID-19 effects, compared to 0.19% in 2006 (16), underscoring the need for expansive data analysis.</a:t>
            </a:r>
          </a:p>
          <a:p>
            <a:pPr algn="l">
              <a:lnSpc>
                <a:spcPct val="150000"/>
              </a:lnSpc>
              <a:buFont typeface="Arial" panose="020B0604020202020204" pitchFamily="34" charset="0"/>
              <a:buChar char="•"/>
            </a:pPr>
            <a:r>
              <a:rPr lang="en-IN" b="1" i="0" dirty="0">
                <a:solidFill>
                  <a:srgbClr val="0D0D0D"/>
                </a:solidFill>
                <a:effectLst/>
                <a:latin typeface="Söhne"/>
              </a:rPr>
              <a:t>Emergency Care Efficiency:</a:t>
            </a:r>
            <a:r>
              <a:rPr lang="en-IN" b="0" i="0" dirty="0">
                <a:solidFill>
                  <a:srgbClr val="0D0D0D"/>
                </a:solidFill>
                <a:effectLst/>
                <a:latin typeface="Söhne"/>
              </a:rPr>
              <a:t> 12% of A&amp;E patients experienced extended stays, suggesting issues with ED efficiency, resource allocation, and staffing.</a:t>
            </a:r>
          </a:p>
          <a:p>
            <a:pPr algn="l">
              <a:lnSpc>
                <a:spcPct val="150000"/>
              </a:lnSpc>
              <a:buFont typeface="Arial" panose="020B0604020202020204" pitchFamily="34" charset="0"/>
              <a:buChar char="•"/>
            </a:pPr>
            <a:r>
              <a:rPr lang="en-IN" b="1" i="0" dirty="0">
                <a:solidFill>
                  <a:srgbClr val="0D0D0D"/>
                </a:solidFill>
                <a:effectLst/>
                <a:latin typeface="Söhne"/>
              </a:rPr>
              <a:t>Impact of Socioeconomic Status:</a:t>
            </a:r>
            <a:r>
              <a:rPr lang="en-IN" b="0" i="0" dirty="0">
                <a:solidFill>
                  <a:srgbClr val="0D0D0D"/>
                </a:solidFill>
                <a:effectLst/>
                <a:latin typeface="Söhne"/>
              </a:rPr>
              <a:t> Higher immediate hospital admissions from A&amp;E in the most deprived groups, highlighting socioeconomic influence on emergency care needs and access to primary care.</a:t>
            </a:r>
          </a:p>
          <a:p>
            <a:pPr algn="l">
              <a:lnSpc>
                <a:spcPct val="150000"/>
              </a:lnSpc>
              <a:buFont typeface="Arial" panose="020B0604020202020204" pitchFamily="34" charset="0"/>
              <a:buChar char="•"/>
            </a:pPr>
            <a:r>
              <a:rPr lang="en-IN" b="1" i="0" dirty="0">
                <a:solidFill>
                  <a:srgbClr val="0D0D0D"/>
                </a:solidFill>
                <a:effectLst/>
                <a:latin typeface="Söhne"/>
              </a:rPr>
              <a:t>Repeat Visits Concern:</a:t>
            </a:r>
            <a:r>
              <a:rPr lang="en-IN" b="0" i="0" dirty="0">
                <a:solidFill>
                  <a:srgbClr val="0D0D0D"/>
                </a:solidFill>
                <a:effectLst/>
                <a:latin typeface="Söhne"/>
              </a:rPr>
              <a:t> A 39.6% repeat visit rate within 30 days, possibly increased by the pandemic, indicates ongoing challenges in healthcare access and chronic disease management in underserved communities.</a:t>
            </a:r>
            <a:endParaRPr lang="en-IN" b="0" i="0" dirty="0">
              <a:solidFill>
                <a:srgbClr val="000000"/>
              </a:solidFill>
              <a:effectLst/>
              <a:latin typeface="Söhne"/>
            </a:endParaRPr>
          </a:p>
          <a:p>
            <a:endParaRPr lang="en-US" dirty="0"/>
          </a:p>
        </p:txBody>
      </p:sp>
      <p:sp>
        <p:nvSpPr>
          <p:cNvPr id="3" name="Slide Number Placeholder 2">
            <a:extLst>
              <a:ext uri="{FF2B5EF4-FFF2-40B4-BE49-F238E27FC236}">
                <a16:creationId xmlns:a16="http://schemas.microsoft.com/office/drawing/2014/main" id="{7ABE1761-D7AD-B4D6-BA2E-9B1C58060A38}"/>
              </a:ext>
            </a:extLst>
          </p:cNvPr>
          <p:cNvSpPr>
            <a:spLocks noGrp="1"/>
          </p:cNvSpPr>
          <p:nvPr>
            <p:ph type="sldNum" sz="quarter" idx="2"/>
          </p:nvPr>
        </p:nvSpPr>
        <p:spPr>
          <a:xfrm>
            <a:off x="6010561" y="6445773"/>
            <a:ext cx="170878" cy="276999"/>
          </a:xfrm>
        </p:spPr>
        <p:txBody>
          <a:bodyPr/>
          <a:lstStyle/>
          <a:p>
            <a:fld id="{86CB4B4D-7CA3-9044-876B-883B54F8677D}" type="slidenum">
              <a:rPr lang="en-IN" smtClean="0"/>
              <a:t>9</a:t>
            </a:fld>
            <a:endParaRPr lang="en-IN" dirty="0"/>
          </a:p>
        </p:txBody>
      </p:sp>
      <p:sp>
        <p:nvSpPr>
          <p:cNvPr id="5" name="Statistical analysis plan and data linkage">
            <a:extLst>
              <a:ext uri="{FF2B5EF4-FFF2-40B4-BE49-F238E27FC236}">
                <a16:creationId xmlns:a16="http://schemas.microsoft.com/office/drawing/2014/main" id="{310BDCAD-EE5A-294F-35CA-9863AD865751}"/>
              </a:ext>
            </a:extLst>
          </p:cNvPr>
          <p:cNvSpPr txBox="1">
            <a:spLocks/>
          </p:cNvSpPr>
          <p:nvPr/>
        </p:nvSpPr>
        <p:spPr>
          <a:xfrm>
            <a:off x="2640174" y="365125"/>
            <a:ext cx="6172527" cy="654843"/>
          </a:xfrm>
          <a:prstGeom prst="rect">
            <a:avLst/>
          </a:prstGeom>
        </p:spPr>
        <p:txBody>
          <a:bodyPr/>
          <a:lstStyle>
            <a:lvl1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1pPr>
            <a:lvl2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2pPr>
            <a:lvl3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3pPr>
            <a:lvl4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4pPr>
            <a:lvl5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5pPr>
            <a:lvl6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6pPr>
            <a:lvl7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7pPr>
            <a:lvl8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8pPr>
            <a:lvl9pPr marL="0" marR="0" indent="0" algn="r" defTabSz="914400" rtl="0" latinLnBrk="0">
              <a:lnSpc>
                <a:spcPct val="90000"/>
              </a:lnSpc>
              <a:spcBef>
                <a:spcPts val="0"/>
              </a:spcBef>
              <a:spcAft>
                <a:spcPts val="0"/>
              </a:spcAft>
              <a:buClrTx/>
              <a:buSzTx/>
              <a:buFontTx/>
              <a:buNone/>
              <a:tabLst/>
              <a:defRPr sz="2800" b="1" i="0" u="none" strike="noStrike" cap="none" spc="0" baseline="0">
                <a:solidFill>
                  <a:srgbClr val="003B58"/>
                </a:solidFill>
                <a:uFillTx/>
                <a:latin typeface="Arial"/>
                <a:ea typeface="Arial"/>
                <a:cs typeface="Arial"/>
                <a:sym typeface="Arial"/>
              </a:defRPr>
            </a:lvl9pPr>
          </a:lstStyle>
          <a:p>
            <a:pPr algn="ctr" hangingPunct="1"/>
            <a:r>
              <a:rPr lang="en-US" dirty="0">
                <a:latin typeface="+mj-ea"/>
                <a:ea typeface="+mj-ea"/>
              </a:rPr>
              <a:t>Discussion</a:t>
            </a:r>
          </a:p>
        </p:txBody>
      </p:sp>
    </p:spTree>
    <p:extLst>
      <p:ext uri="{BB962C8B-B14F-4D97-AF65-F5344CB8AC3E}">
        <p14:creationId xmlns:p14="http://schemas.microsoft.com/office/powerpoint/2010/main" val="51078278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3865"/>
      </a:dk1>
      <a:lt1>
        <a:srgbClr val="FFFFFE"/>
      </a:lt1>
      <a:dk2>
        <a:srgbClr val="A7A7A7"/>
      </a:dk2>
      <a:lt2>
        <a:srgbClr val="535353"/>
      </a:lt2>
      <a:accent1>
        <a:srgbClr val="0075B0"/>
      </a:accent1>
      <a:accent2>
        <a:srgbClr val="5B4D93"/>
      </a:accent2>
      <a:accent3>
        <a:srgbClr val="CF1C20"/>
      </a:accent3>
      <a:accent4>
        <a:srgbClr val="00833C"/>
      </a:accent4>
      <a:accent5>
        <a:srgbClr val="BE4D00"/>
      </a:accent5>
      <a:accent6>
        <a:srgbClr val="95127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E"/>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75B0"/>
      </a:accent1>
      <a:accent2>
        <a:srgbClr val="5B4D93"/>
      </a:accent2>
      <a:accent3>
        <a:srgbClr val="CF1C20"/>
      </a:accent3>
      <a:accent4>
        <a:srgbClr val="00833C"/>
      </a:accent4>
      <a:accent5>
        <a:srgbClr val="BE4D00"/>
      </a:accent5>
      <a:accent6>
        <a:srgbClr val="95127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E"/>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3865"/>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2047</TotalTime>
  <Words>2053</Words>
  <Application>Microsoft Macintosh PowerPoint</Application>
  <PresentationFormat>Widescreen</PresentationFormat>
  <Paragraphs>136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Söhne</vt:lpstr>
      <vt:lpstr>Times New Roman</vt:lpstr>
      <vt:lpstr>Office Theme</vt:lpstr>
      <vt:lpstr>Socioeconomic and Other Inequalities in Unscheduled Care Admissions and Outcomes among the Greater Glasgow and Clyde population</vt:lpstr>
      <vt:lpstr>Background</vt:lpstr>
      <vt:lpstr>PowerPoint Presentation</vt:lpstr>
      <vt:lpstr>Common causes from previous literature</vt:lpstr>
      <vt:lpstr>Aim and Research questions</vt:lpstr>
      <vt:lpstr> Methodology</vt:lpstr>
      <vt:lpstr>PowerPoint Presentation</vt:lpstr>
      <vt:lpstr>PowerPoint Presentation</vt:lpstr>
      <vt:lpstr>PowerPoint Presentation</vt:lpstr>
      <vt:lpstr>PowerPoint Presentation</vt:lpstr>
      <vt:lpstr>Directions for future research</vt:lpstr>
      <vt:lpstr>Acknowledgements </vt:lpstr>
      <vt:lpstr>Thank you!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and other inequalities in Unscheduled care admissions and outcomes among the Greater Glasgow and Clyde population from 2017-2021</dc:title>
  <dc:creator>Claire Hastie</dc:creator>
  <cp:lastModifiedBy>Amurdhavani Balakrishnan Sivaprakash (student)</cp:lastModifiedBy>
  <cp:revision>61</cp:revision>
  <dcterms:modified xsi:type="dcterms:W3CDTF">2024-03-13T10:56:34Z</dcterms:modified>
</cp:coreProperties>
</file>