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Franklin Gothic" panose="020B0604020202020204" charset="0"/>
      <p:bold r:id="rId14"/>
    </p:embeddedFont>
    <p:embeddedFont>
      <p:font typeface="Franklin Gothic Book" panose="020B0503020102020204" pitchFamily="34" charset="0"/>
      <p:regular r:id="rId15"/>
      <p:italic r:id="rId16"/>
    </p:embeddedFont>
    <p:embeddedFont>
      <p:font typeface="Libre Franklin" pitchFamily="2" charset="0"/>
      <p:regular r:id="rId17"/>
      <p:bold r:id="rId18"/>
      <p:italic r:id="rId19"/>
      <p:boldItalic r:id="rId20"/>
    </p:embeddedFont>
    <p:embeddedFont>
      <p:font typeface="Noto Sans Symbols"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Ui+pnp4csB5glJjYinWJCfAYO6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i ujwala" userId="34db958b7343975e" providerId="LiveId" clId="{C141FD74-F1DB-4716-BE65-DE37E0A33814}"/>
    <pc:docChg chg="modSld">
      <pc:chgData name="vani ujwala" userId="34db958b7343975e" providerId="LiveId" clId="{C141FD74-F1DB-4716-BE65-DE37E0A33814}" dt="2024-06-25T07:07:23.984" v="0" actId="14100"/>
      <pc:docMkLst>
        <pc:docMk/>
      </pc:docMkLst>
      <pc:sldChg chg="modSp mod">
        <pc:chgData name="vani ujwala" userId="34db958b7343975e" providerId="LiveId" clId="{C141FD74-F1DB-4716-BE65-DE37E0A33814}" dt="2024-06-25T07:07:23.984" v="0" actId="14100"/>
        <pc:sldMkLst>
          <pc:docMk/>
          <pc:sldMk cId="0" sldId="260"/>
        </pc:sldMkLst>
        <pc:spChg chg="mod">
          <ac:chgData name="vani ujwala" userId="34db958b7343975e" providerId="LiveId" clId="{C141FD74-F1DB-4716-BE65-DE37E0A33814}" dt="2024-06-25T07:07:23.984" v="0" actId="14100"/>
          <ac:spMkLst>
            <pc:docMk/>
            <pc:sldMk cId="0" sldId="260"/>
            <ac:spMk id="12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1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3" name="Google Shape;23;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24" name="Google Shape;24;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0" name="Google Shape;80;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81" name="Google Shape;81;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23"/>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3"/>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3"/>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2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0" name="Google Shape;90;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91" name="Google Shape;91;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2" name="Google Shape;32;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33" name="Google Shape;33;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1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40" name="Google Shape;40;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1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6" name="Google Shape;46;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47" name="Google Shape;47;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5" name="Google Shape;5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56" name="Google Shape;5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9" name="Google Shape;5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60" name="Google Shape;6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68" name="Google Shape;6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a:spLocks noGrp="1"/>
          </p:cNvSpPr>
          <p:nvPr>
            <p:ph type="pic" idx="2"/>
          </p:nvPr>
        </p:nvSpPr>
        <p:spPr>
          <a:xfrm>
            <a:off x="447817" y="641350"/>
            <a:ext cx="11290859" cy="3651249"/>
          </a:xfrm>
          <a:prstGeom prst="rect">
            <a:avLst/>
          </a:prstGeom>
          <a:noFill/>
          <a:ln>
            <a:noFill/>
          </a:ln>
        </p:spPr>
      </p:sp>
      <p:sp>
        <p:nvSpPr>
          <p:cNvPr id="72" name="Google Shape;72;p21"/>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4" name="Google Shape;74;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75" name="Google Shape;75;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2"/>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13" name="Google Shape;13;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dirty="0"/>
          </a:p>
        </p:txBody>
      </p:sp>
      <p:sp>
        <p:nvSpPr>
          <p:cNvPr id="14" name="Google Shape;14;p1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1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7" name="Google Shape;17;p12"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accent1"/>
              </a:buClr>
              <a:buSzPts val="3600"/>
              <a:buFont typeface="Arial"/>
              <a:buNone/>
            </a:pPr>
            <a:r>
              <a:rPr lang="en-US" b="1" dirty="0">
                <a:solidFill>
                  <a:schemeClr val="accent1"/>
                </a:solidFill>
                <a:latin typeface="Arial" panose="020B0604020202020204" pitchFamily="34" charset="0"/>
                <a:ea typeface="Arial"/>
                <a:cs typeface="Arial" panose="020B0604020202020204" pitchFamily="34" charset="0"/>
                <a:sym typeface="Arial"/>
              </a:rPr>
              <a:t>CUSTOMER REVIEW SENTIMENT ANALYSIS</a:t>
            </a:r>
            <a:endParaRPr b="1" dirty="0">
              <a:solidFill>
                <a:schemeClr val="accent1"/>
              </a:solidFill>
              <a:latin typeface="Arial" panose="020B0604020202020204" pitchFamily="34" charset="0"/>
              <a:ea typeface="Arial"/>
              <a:cs typeface="Arial" panose="020B0604020202020204" pitchFamily="34" charset="0"/>
              <a:sym typeface="Arial"/>
            </a:endParaRPr>
          </a:p>
        </p:txBody>
      </p:sp>
      <p:sp>
        <p:nvSpPr>
          <p:cNvPr id="97" name="Google Shape;97;p1"/>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dirty="0">
                <a:solidFill>
                  <a:srgbClr val="1482AB"/>
                </a:solidFill>
                <a:latin typeface="Arial" panose="020B0604020202020204" pitchFamily="34" charset="0"/>
                <a:cs typeface="Arial" panose="020B0604020202020204" pitchFamily="34" charset="0"/>
                <a:sym typeface="Arial"/>
              </a:rPr>
              <a:t>CAPSTONE PROJECT</a:t>
            </a:r>
            <a:endParaRPr dirty="0">
              <a:latin typeface="Arial" panose="020B0604020202020204" pitchFamily="34" charset="0"/>
              <a:cs typeface="Arial" panose="020B0604020202020204" pitchFamily="34" charset="0"/>
            </a:endParaRPr>
          </a:p>
        </p:txBody>
      </p:sp>
      <p:sp>
        <p:nvSpPr>
          <p:cNvPr id="98" name="Google Shape;98;p1"/>
          <p:cNvSpPr txBox="1"/>
          <p:nvPr/>
        </p:nvSpPr>
        <p:spPr>
          <a:xfrm>
            <a:off x="2067030" y="4556868"/>
            <a:ext cx="8436000" cy="1015622"/>
          </a:xfrm>
          <a:prstGeom prst="rect">
            <a:avLst/>
          </a:prstGeom>
          <a:solidFill>
            <a:srgbClr val="465359"/>
          </a:solidFill>
          <a:ln w="22225" cap="rnd" cmpd="sng">
            <a:solidFill>
              <a:srgbClr val="465359"/>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panose="020B0604020202020204" pitchFamily="34" charset="0"/>
                <a:cs typeface="Arial" panose="020B0604020202020204" pitchFamily="34" charset="0"/>
                <a:sym typeface="Arial"/>
              </a:rPr>
              <a:t>Presented By:</a:t>
            </a:r>
            <a:endParaRPr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US" sz="2000" b="1" dirty="0">
                <a:solidFill>
                  <a:srgbClr val="1482AB"/>
                </a:solidFill>
                <a:latin typeface="Arial" panose="020B0604020202020204" pitchFamily="34" charset="0"/>
                <a:cs typeface="Arial" panose="020B0604020202020204" pitchFamily="34" charset="0"/>
              </a:rPr>
              <a:t>A. Vani Ujwala-Vignan’s Nirula Institute of Technology and           Science for Women(VNITSW)-Informational Technology(IT)</a:t>
            </a:r>
            <a:endParaRPr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200"/>
              <a:buFont typeface="Arial"/>
              <a:buNone/>
            </a:pPr>
            <a:r>
              <a:rPr lang="en-US" sz="3200" b="1" dirty="0">
                <a:solidFill>
                  <a:schemeClr val="accent1"/>
                </a:solidFill>
                <a:latin typeface="Arial"/>
                <a:ea typeface="Arial"/>
                <a:cs typeface="Arial"/>
                <a:sym typeface="Arial"/>
              </a:rPr>
              <a:t>REFERENCES</a:t>
            </a:r>
            <a:endParaRPr sz="3200" dirty="0"/>
          </a:p>
        </p:txBody>
      </p:sp>
      <p:sp>
        <p:nvSpPr>
          <p:cNvPr id="152" name="Google Shape;152;p10"/>
          <p:cNvSpPr txBox="1">
            <a:spLocks noGrp="1"/>
          </p:cNvSpPr>
          <p:nvPr>
            <p:ph type="body" idx="1"/>
          </p:nvPr>
        </p:nvSpPr>
        <p:spPr>
          <a:xfrm>
            <a:off x="581192" y="1158240"/>
            <a:ext cx="11029615" cy="5280660"/>
          </a:xfrm>
          <a:prstGeom prst="rect">
            <a:avLst/>
          </a:prstGeom>
          <a:noFill/>
          <a:ln>
            <a:noFill/>
          </a:ln>
        </p:spPr>
        <p:txBody>
          <a:bodyPr spcFirstLastPara="1" wrap="square" lIns="91425" tIns="45700" rIns="91425" bIns="45700" anchor="ctr" anchorCtr="0">
            <a:noAutofit/>
          </a:bodyPr>
          <a:lstStyle/>
          <a:p>
            <a:pPr marL="305435" lvl="0" indent="-280035" algn="just" rtl="0">
              <a:lnSpc>
                <a:spcPct val="110000"/>
              </a:lnSpc>
              <a:spcBef>
                <a:spcPts val="0"/>
              </a:spcBef>
              <a:spcAft>
                <a:spcPts val="0"/>
              </a:spcAft>
              <a:buSzPts val="1716"/>
              <a:buFont typeface="Franklin Gothic"/>
              <a:buChar char="◼"/>
            </a:pPr>
            <a:r>
              <a:rPr lang="en-US" sz="1900" dirty="0">
                <a:solidFill>
                  <a:schemeClr val="tx1">
                    <a:lumMod val="95000"/>
                    <a:lumOff val="5000"/>
                  </a:schemeClr>
                </a:solidFill>
                <a:latin typeface="Franklin Gothic Book" panose="020B0503020102020204" pitchFamily="34" charset="0"/>
              </a:rPr>
              <a:t>Look for papers on sentiment analysis in customer reviews, focusing on restaurant contexts. Topics may include sentiment analysis techniques, algorithms (e.g., SVM, deep learning models), and applications in the restaurant industry</a:t>
            </a:r>
            <a:r>
              <a:rPr lang="en-US" sz="2000" dirty="0"/>
              <a:t>.</a:t>
            </a:r>
          </a:p>
          <a:p>
            <a:pPr marL="25400" lvl="0" indent="0" algn="just" rtl="0">
              <a:lnSpc>
                <a:spcPct val="110000"/>
              </a:lnSpc>
              <a:spcBef>
                <a:spcPts val="0"/>
              </a:spcBef>
              <a:spcAft>
                <a:spcPts val="0"/>
              </a:spcAft>
              <a:buSzPts val="1716"/>
              <a:buNone/>
            </a:pPr>
            <a:endParaRPr lang="en-US" sz="2000" dirty="0"/>
          </a:p>
          <a:p>
            <a:pPr marL="305435" lvl="0" indent="-280035" algn="just" rtl="0">
              <a:lnSpc>
                <a:spcPct val="110000"/>
              </a:lnSpc>
              <a:spcBef>
                <a:spcPts val="0"/>
              </a:spcBef>
              <a:spcAft>
                <a:spcPts val="0"/>
              </a:spcAft>
              <a:buSzPts val="1716"/>
              <a:buFont typeface="Franklin Gothic"/>
              <a:buChar char="◼"/>
            </a:pPr>
            <a:r>
              <a:rPr lang="en-IN" sz="1900" i="1" dirty="0">
                <a:solidFill>
                  <a:srgbClr val="0F0F0F"/>
                </a:solidFill>
                <a:latin typeface="Franklin Gothic Book" panose="020B0503020102020204" pitchFamily="34" charset="0"/>
                <a:ea typeface="Franklin Gothic"/>
                <a:cs typeface="Franklin Gothic"/>
                <a:sym typeface="Franklin Gothic"/>
              </a:rPr>
              <a:t> </a:t>
            </a:r>
            <a:r>
              <a:rPr lang="en-US" sz="1900" dirty="0">
                <a:solidFill>
                  <a:schemeClr val="tx1">
                    <a:lumMod val="95000"/>
                    <a:lumOff val="5000"/>
                  </a:schemeClr>
                </a:solidFill>
                <a:latin typeface="Franklin Gothic Book" panose="020B0503020102020204" pitchFamily="34" charset="0"/>
              </a:rPr>
              <a:t>Proceedings from conferences like ACM SIGIR, ACL, or EMNLP often feature research on sentiment analysis, natural language processing (NLP), and customer reviews.</a:t>
            </a:r>
          </a:p>
          <a:p>
            <a:pPr marL="25400" lvl="0" indent="0" algn="just" rtl="0">
              <a:lnSpc>
                <a:spcPct val="110000"/>
              </a:lnSpc>
              <a:spcBef>
                <a:spcPts val="0"/>
              </a:spcBef>
              <a:spcAft>
                <a:spcPts val="0"/>
              </a:spcAft>
              <a:buSzPts val="1716"/>
              <a:buNone/>
            </a:pPr>
            <a:endParaRPr lang="en-US" sz="1900" dirty="0">
              <a:solidFill>
                <a:schemeClr val="tx1">
                  <a:lumMod val="95000"/>
                  <a:lumOff val="5000"/>
                </a:schemeClr>
              </a:solidFill>
              <a:latin typeface="Franklin Gothic Book" panose="020B0503020102020204" pitchFamily="34" charset="0"/>
            </a:endParaRPr>
          </a:p>
          <a:p>
            <a:pPr marL="305435" lvl="0" indent="-280035" algn="just" rtl="0">
              <a:lnSpc>
                <a:spcPct val="110000"/>
              </a:lnSpc>
              <a:spcBef>
                <a:spcPts val="0"/>
              </a:spcBef>
              <a:spcAft>
                <a:spcPts val="0"/>
              </a:spcAft>
              <a:buSzPts val="1716"/>
              <a:buFont typeface="Franklin Gothic"/>
              <a:buChar char="◼"/>
            </a:pPr>
            <a:r>
              <a:rPr lang="en-US" sz="1900" dirty="0">
                <a:solidFill>
                  <a:schemeClr val="tx1">
                    <a:lumMod val="95000"/>
                    <a:lumOff val="5000"/>
                  </a:schemeClr>
                </a:solidFill>
                <a:latin typeface="Franklin Gothic Book" panose="020B0503020102020204" pitchFamily="34" charset="0"/>
              </a:rPr>
              <a:t>Journals such as "Journal of Marketing Research," "Journal of Consumer Research," or "Journal of Retailing" often publish studies on sentiment analysis and customer reviews in various industries, including restaurants.</a:t>
            </a:r>
          </a:p>
          <a:p>
            <a:pPr marL="25400" lvl="0" indent="0" algn="just" rtl="0">
              <a:lnSpc>
                <a:spcPct val="110000"/>
              </a:lnSpc>
              <a:spcBef>
                <a:spcPts val="0"/>
              </a:spcBef>
              <a:spcAft>
                <a:spcPts val="0"/>
              </a:spcAft>
              <a:buSzPts val="1716"/>
              <a:buNone/>
            </a:pPr>
            <a:endParaRPr lang="en-US" sz="1900" dirty="0">
              <a:solidFill>
                <a:schemeClr val="tx1">
                  <a:lumMod val="95000"/>
                  <a:lumOff val="5000"/>
                </a:schemeClr>
              </a:solidFill>
              <a:latin typeface="Franklin Gothic Book" panose="020B0503020102020204" pitchFamily="34" charset="0"/>
            </a:endParaRPr>
          </a:p>
          <a:p>
            <a:pPr marL="305435" lvl="0" indent="-280035" algn="just" rtl="0">
              <a:lnSpc>
                <a:spcPct val="110000"/>
              </a:lnSpc>
              <a:spcBef>
                <a:spcPts val="0"/>
              </a:spcBef>
              <a:spcAft>
                <a:spcPts val="0"/>
              </a:spcAft>
              <a:buSzPts val="1716"/>
              <a:buFont typeface="Franklin Gothic"/>
              <a:buChar char="◼"/>
            </a:pPr>
            <a:r>
              <a:rPr lang="en-US" sz="1900" dirty="0">
                <a:solidFill>
                  <a:schemeClr val="tx1">
                    <a:lumMod val="95000"/>
                    <a:lumOff val="5000"/>
                  </a:schemeClr>
                </a:solidFill>
                <a:latin typeface="Franklin Gothic Book" panose="020B0503020102020204" pitchFamily="34" charset="0"/>
              </a:rPr>
              <a:t>Textbooks on machine learning and NLP may include chapters or sections on sentiment analysis techniques applicable to customer reviews in restaurants.</a:t>
            </a:r>
          </a:p>
          <a:p>
            <a:pPr marL="25400" lvl="0" indent="0" algn="just" rtl="0">
              <a:lnSpc>
                <a:spcPct val="110000"/>
              </a:lnSpc>
              <a:spcBef>
                <a:spcPts val="0"/>
              </a:spcBef>
              <a:spcAft>
                <a:spcPts val="0"/>
              </a:spcAft>
              <a:buSzPts val="1716"/>
              <a:buNone/>
            </a:pPr>
            <a:endParaRPr lang="en-US" sz="1900" dirty="0">
              <a:solidFill>
                <a:schemeClr val="tx1">
                  <a:lumMod val="95000"/>
                  <a:lumOff val="5000"/>
                </a:schemeClr>
              </a:solidFill>
              <a:latin typeface="Franklin Gothic Book" panose="020B0503020102020204" pitchFamily="34" charset="0"/>
            </a:endParaRPr>
          </a:p>
          <a:p>
            <a:pPr marL="305435" lvl="0" indent="-280035" algn="just" rtl="0">
              <a:lnSpc>
                <a:spcPct val="110000"/>
              </a:lnSpc>
              <a:spcBef>
                <a:spcPts val="0"/>
              </a:spcBef>
              <a:spcAft>
                <a:spcPts val="0"/>
              </a:spcAft>
              <a:buSzPts val="1716"/>
              <a:buFont typeface="Franklin Gothic"/>
              <a:buChar char="◼"/>
            </a:pPr>
            <a:r>
              <a:rPr lang="en-US" sz="1900" dirty="0">
                <a:solidFill>
                  <a:schemeClr val="tx1">
                    <a:lumMod val="95000"/>
                    <a:lumOff val="5000"/>
                  </a:schemeClr>
                </a:solidFill>
                <a:latin typeface="Franklin Gothic Book" panose="020B0503020102020204" pitchFamily="34" charset="0"/>
              </a:rPr>
              <a:t>Websites like arXiv.org, Google Scholar, or researchgate.net can provide access to preprints, articles, and papers related to sentiment analysis in customer reviews.</a:t>
            </a:r>
            <a:endParaRPr sz="1900" i="1" dirty="0">
              <a:solidFill>
                <a:schemeClr val="tx1">
                  <a:lumMod val="95000"/>
                  <a:lumOff val="5000"/>
                </a:schemeClr>
              </a:solidFill>
              <a:latin typeface="Franklin Gothic Book" panose="020B0503020102020204" pitchFamily="34" charset="0"/>
              <a:ea typeface="Franklin Gothic"/>
              <a:cs typeface="Franklin Gothic"/>
              <a:sym typeface="Franklin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2060"/>
              </a:buClr>
              <a:buSzPts val="9600"/>
              <a:buFont typeface="Arial"/>
              <a:buNone/>
            </a:pPr>
            <a:r>
              <a:rPr lang="en-US" sz="9600" b="1" dirty="0">
                <a:solidFill>
                  <a:srgbClr val="002060"/>
                </a:solidFill>
                <a:latin typeface="Arial"/>
                <a:ea typeface="Arial"/>
                <a:cs typeface="Arial"/>
                <a:sym typeface="Arial"/>
              </a:rPr>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dirty="0">
                <a:solidFill>
                  <a:srgbClr val="002060"/>
                </a:solidFill>
                <a:latin typeface="Arial" panose="020B0604020202020204" pitchFamily="34" charset="0"/>
                <a:ea typeface="Arial"/>
                <a:cs typeface="Arial" panose="020B0604020202020204" pitchFamily="34" charset="0"/>
                <a:sym typeface="Arial"/>
              </a:rPr>
              <a:t>OUTLINE</a:t>
            </a:r>
            <a:endParaRPr dirty="0">
              <a:latin typeface="Arial" panose="020B0604020202020204" pitchFamily="34" charset="0"/>
              <a:cs typeface="Arial" panose="020B0604020202020204" pitchFamily="34" charset="0"/>
            </a:endParaRPr>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dirty="0">
                <a:latin typeface="Arial" panose="020B0604020202020204" pitchFamily="34" charset="0"/>
                <a:ea typeface="Arial"/>
                <a:cs typeface="Arial" panose="020B0604020202020204" pitchFamily="34" charset="0"/>
                <a:sym typeface="Arial"/>
              </a:rPr>
              <a:t>  </a:t>
            </a:r>
            <a:endParaRPr dirty="0">
              <a:latin typeface="Arial" panose="020B0604020202020204" pitchFamily="34" charset="0"/>
              <a:ea typeface="Arial"/>
              <a:cs typeface="Arial" panose="020B0604020202020204" pitchFamily="34" charset="0"/>
              <a:sym typeface="Arial"/>
            </a:endParaRPr>
          </a:p>
          <a:p>
            <a:pPr marL="306000" lvl="0" indent="-306000" algn="l" rtl="0">
              <a:lnSpc>
                <a:spcPct val="110000"/>
              </a:lnSpc>
              <a:spcBef>
                <a:spcPts val="1000"/>
              </a:spcBef>
              <a:spcAft>
                <a:spcPts val="0"/>
              </a:spcAft>
              <a:buSzPts val="1840"/>
              <a:buChar char="◼"/>
            </a:pPr>
            <a:r>
              <a:rPr lang="en-US" sz="2000" b="1" dirty="0">
                <a:latin typeface="Arial" panose="020B0604020202020204" pitchFamily="34" charset="0"/>
                <a:ea typeface="Arial"/>
                <a:cs typeface="Arial" panose="020B0604020202020204" pitchFamily="34" charset="0"/>
                <a:sym typeface="Arial"/>
              </a:rPr>
              <a:t>Problem Statement</a:t>
            </a:r>
            <a:endParaRPr dirty="0">
              <a:latin typeface="Arial" panose="020B0604020202020204" pitchFamily="34" charset="0"/>
              <a:ea typeface="Arial"/>
              <a:cs typeface="Arial" panose="020B0604020202020204" pitchFamily="34" charset="0"/>
              <a:sym typeface="Arial"/>
            </a:endParaRPr>
          </a:p>
          <a:p>
            <a:pPr marL="306000" lvl="0" indent="-306000" algn="l" rtl="0">
              <a:lnSpc>
                <a:spcPct val="110000"/>
              </a:lnSpc>
              <a:spcBef>
                <a:spcPts val="1000"/>
              </a:spcBef>
              <a:spcAft>
                <a:spcPts val="0"/>
              </a:spcAft>
              <a:buSzPts val="1840"/>
              <a:buChar char="◼"/>
            </a:pPr>
            <a:r>
              <a:rPr lang="en-US" sz="2000" b="1" dirty="0">
                <a:latin typeface="Arial" panose="020B0604020202020204" pitchFamily="34" charset="0"/>
                <a:ea typeface="Arial"/>
                <a:cs typeface="Arial" panose="020B0604020202020204" pitchFamily="34" charset="0"/>
                <a:sym typeface="Arial"/>
              </a:rPr>
              <a:t>Proposed System</a:t>
            </a:r>
            <a:endParaRPr dirty="0">
              <a:latin typeface="Arial" panose="020B0604020202020204" pitchFamily="34" charset="0"/>
              <a:ea typeface="Arial"/>
              <a:cs typeface="Arial" panose="020B0604020202020204" pitchFamily="34" charset="0"/>
              <a:sym typeface="Arial"/>
            </a:endParaRPr>
          </a:p>
          <a:p>
            <a:pPr marL="306000" lvl="0" indent="-306000" algn="l" rtl="0">
              <a:lnSpc>
                <a:spcPct val="110000"/>
              </a:lnSpc>
              <a:spcBef>
                <a:spcPts val="1000"/>
              </a:spcBef>
              <a:spcAft>
                <a:spcPts val="0"/>
              </a:spcAft>
              <a:buSzPts val="1840"/>
              <a:buChar char="◼"/>
            </a:pPr>
            <a:r>
              <a:rPr lang="en-US" sz="2000" b="1" dirty="0">
                <a:latin typeface="Arial" panose="020B0604020202020204" pitchFamily="34" charset="0"/>
                <a:ea typeface="Arial"/>
                <a:cs typeface="Arial" panose="020B0604020202020204" pitchFamily="34" charset="0"/>
                <a:sym typeface="Arial"/>
              </a:rPr>
              <a:t>System Development Approach </a:t>
            </a:r>
            <a:endParaRPr dirty="0">
              <a:latin typeface="Arial" panose="020B0604020202020204" pitchFamily="34" charset="0"/>
              <a:ea typeface="Arial"/>
              <a:cs typeface="Arial" panose="020B0604020202020204" pitchFamily="34" charset="0"/>
              <a:sym typeface="Arial"/>
            </a:endParaRPr>
          </a:p>
          <a:p>
            <a:pPr marL="306000" lvl="0" indent="-306000" algn="l" rtl="0">
              <a:lnSpc>
                <a:spcPct val="110000"/>
              </a:lnSpc>
              <a:spcBef>
                <a:spcPts val="1000"/>
              </a:spcBef>
              <a:spcAft>
                <a:spcPts val="0"/>
              </a:spcAft>
              <a:buSzPts val="1840"/>
              <a:buChar char="◼"/>
            </a:pPr>
            <a:r>
              <a:rPr lang="en-US" sz="2000" b="1" dirty="0">
                <a:latin typeface="Arial" panose="020B0604020202020204" pitchFamily="34" charset="0"/>
                <a:ea typeface="Arial"/>
                <a:cs typeface="Arial" panose="020B0604020202020204" pitchFamily="34" charset="0"/>
                <a:sym typeface="Arial"/>
              </a:rPr>
              <a:t>Algorithm &amp; Deployment  </a:t>
            </a:r>
            <a:endParaRPr dirty="0">
              <a:latin typeface="Arial" panose="020B0604020202020204" pitchFamily="34" charset="0"/>
              <a:ea typeface="Arial"/>
              <a:cs typeface="Arial" panose="020B0604020202020204" pitchFamily="34" charset="0"/>
              <a:sym typeface="Arial"/>
            </a:endParaRPr>
          </a:p>
          <a:p>
            <a:pPr marL="306000" lvl="0" indent="-306000" algn="l" rtl="0">
              <a:lnSpc>
                <a:spcPct val="110000"/>
              </a:lnSpc>
              <a:spcBef>
                <a:spcPts val="1000"/>
              </a:spcBef>
              <a:spcAft>
                <a:spcPts val="0"/>
              </a:spcAft>
              <a:buSzPts val="1840"/>
              <a:buChar char="◼"/>
            </a:pPr>
            <a:r>
              <a:rPr lang="en-US" sz="2000" b="1" dirty="0">
                <a:latin typeface="Arial" panose="020B0604020202020204" pitchFamily="34" charset="0"/>
                <a:ea typeface="Arial"/>
                <a:cs typeface="Arial" panose="020B0604020202020204" pitchFamily="34" charset="0"/>
                <a:sym typeface="Arial"/>
              </a:rPr>
              <a:t>Result</a:t>
            </a:r>
            <a:endParaRPr dirty="0">
              <a:latin typeface="Arial" panose="020B0604020202020204" pitchFamily="34" charset="0"/>
              <a:cs typeface="Arial" panose="020B0604020202020204" pitchFamily="34" charset="0"/>
            </a:endParaRPr>
          </a:p>
          <a:p>
            <a:pPr marL="306000" lvl="0" indent="-306000" algn="l" rtl="0">
              <a:lnSpc>
                <a:spcPct val="110000"/>
              </a:lnSpc>
              <a:spcBef>
                <a:spcPts val="1000"/>
              </a:spcBef>
              <a:spcAft>
                <a:spcPts val="0"/>
              </a:spcAft>
              <a:buSzPts val="1840"/>
              <a:buChar char="◼"/>
            </a:pPr>
            <a:r>
              <a:rPr lang="en-US" sz="2000" b="1" dirty="0">
                <a:latin typeface="Arial" panose="020B0604020202020204" pitchFamily="34" charset="0"/>
                <a:ea typeface="Arial"/>
                <a:cs typeface="Arial" panose="020B0604020202020204" pitchFamily="34" charset="0"/>
                <a:sym typeface="Arial"/>
              </a:rPr>
              <a:t>Conclusion</a:t>
            </a:r>
            <a:endParaRPr dirty="0">
              <a:latin typeface="Arial" panose="020B0604020202020204" pitchFamily="34" charset="0"/>
              <a:ea typeface="Arial"/>
              <a:cs typeface="Arial" panose="020B0604020202020204" pitchFamily="34" charset="0"/>
              <a:sym typeface="Arial"/>
            </a:endParaRPr>
          </a:p>
          <a:p>
            <a:pPr marL="306000" lvl="0" indent="-306000" algn="l" rtl="0">
              <a:lnSpc>
                <a:spcPct val="110000"/>
              </a:lnSpc>
              <a:spcBef>
                <a:spcPts val="1000"/>
              </a:spcBef>
              <a:spcAft>
                <a:spcPts val="0"/>
              </a:spcAft>
              <a:buSzPts val="1840"/>
              <a:buChar char="◼"/>
            </a:pPr>
            <a:r>
              <a:rPr lang="en-US" sz="2000" b="1" dirty="0">
                <a:latin typeface="Arial" panose="020B0604020202020204" pitchFamily="34" charset="0"/>
                <a:ea typeface="Arial"/>
                <a:cs typeface="Arial" panose="020B0604020202020204" pitchFamily="34" charset="0"/>
                <a:sym typeface="Arial"/>
              </a:rPr>
              <a:t>Future Scope</a:t>
            </a:r>
            <a:endParaRPr dirty="0">
              <a:latin typeface="Arial" panose="020B0604020202020204" pitchFamily="34" charset="0"/>
              <a:cs typeface="Arial" panose="020B0604020202020204" pitchFamily="34" charset="0"/>
            </a:endParaRPr>
          </a:p>
          <a:p>
            <a:pPr marL="306000" lvl="0" indent="-306000" algn="l" rtl="0">
              <a:lnSpc>
                <a:spcPct val="110000"/>
              </a:lnSpc>
              <a:spcBef>
                <a:spcPts val="1000"/>
              </a:spcBef>
              <a:spcAft>
                <a:spcPts val="0"/>
              </a:spcAft>
              <a:buSzPts val="1840"/>
              <a:buChar char="◼"/>
            </a:pPr>
            <a:r>
              <a:rPr lang="en-US" sz="2000" b="1" dirty="0">
                <a:latin typeface="Arial" panose="020B0604020202020204" pitchFamily="34" charset="0"/>
                <a:ea typeface="Arial"/>
                <a:cs typeface="Arial" panose="020B0604020202020204" pitchFamily="34" charset="0"/>
                <a:sym typeface="Arial"/>
              </a:rPr>
              <a:t>References</a:t>
            </a:r>
            <a:endParaRPr dirty="0">
              <a:latin typeface="Arial" panose="020B0604020202020204" pitchFamily="34" charset="0"/>
              <a:ea typeface="Arial"/>
              <a:cs typeface="Arial" panose="020B0604020202020204" pitchFamily="34" charset="0"/>
              <a:sym typeface="Arial"/>
            </a:endParaRPr>
          </a:p>
          <a:p>
            <a:pPr marL="306000" lvl="0" indent="-206686" algn="l" rtl="0">
              <a:lnSpc>
                <a:spcPct val="110000"/>
              </a:lnSpc>
              <a:spcBef>
                <a:spcPts val="940"/>
              </a:spcBef>
              <a:spcAft>
                <a:spcPts val="0"/>
              </a:spcAft>
              <a:buSzPts val="1564"/>
              <a:buNone/>
            </a:pPr>
            <a:endParaRPr dirty="0">
              <a:latin typeface="Arial" panose="020B0604020202020204" pitchFamily="34" charset="0"/>
              <a:ea typeface="Arial"/>
              <a:cs typeface="Arial" panose="020B0604020202020204" pitchFamily="34"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452402" y="681896"/>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300"/>
              <a:buFont typeface="Arial"/>
              <a:buNone/>
            </a:pPr>
            <a:r>
              <a:rPr lang="en-US" sz="3300" b="1" dirty="0">
                <a:solidFill>
                  <a:schemeClr val="accent1"/>
                </a:solidFill>
                <a:latin typeface="Arial"/>
                <a:ea typeface="Arial"/>
                <a:cs typeface="Arial"/>
                <a:sym typeface="Arial"/>
              </a:rPr>
              <a:t>PROBLEM STATEMENT</a:t>
            </a:r>
            <a:endParaRPr sz="3300" dirty="0"/>
          </a:p>
        </p:txBody>
      </p:sp>
      <p:sp>
        <p:nvSpPr>
          <p:cNvPr id="110" name="Google Shape;110;p3"/>
          <p:cNvSpPr txBox="1">
            <a:spLocks noGrp="1"/>
          </p:cNvSpPr>
          <p:nvPr>
            <p:ph type="body" idx="1"/>
          </p:nvPr>
        </p:nvSpPr>
        <p:spPr>
          <a:xfrm>
            <a:off x="452403" y="1237632"/>
            <a:ext cx="10903855" cy="4673324"/>
          </a:xfrm>
          <a:prstGeom prst="rect">
            <a:avLst/>
          </a:prstGeom>
          <a:noFill/>
          <a:ln>
            <a:noFill/>
          </a:ln>
        </p:spPr>
        <p:txBody>
          <a:bodyPr spcFirstLastPara="1" wrap="square" lIns="91425" tIns="45700" rIns="91425" bIns="45700" anchor="ctr" anchorCtr="0">
            <a:normAutofit/>
          </a:bodyPr>
          <a:lstStyle/>
          <a:p>
            <a:pPr marL="0" lvl="0" indent="0" algn="just" rtl="0">
              <a:lnSpc>
                <a:spcPct val="110000"/>
              </a:lnSpc>
              <a:spcBef>
                <a:spcPts val="0"/>
              </a:spcBef>
              <a:spcAft>
                <a:spcPts val="0"/>
              </a:spcAft>
              <a:buSzPts val="2944"/>
              <a:buNone/>
            </a:pPr>
            <a:r>
              <a:rPr lang="en-US" sz="3200" b="1" dirty="0">
                <a:solidFill>
                  <a:srgbClr val="0F0F0F"/>
                </a:solidFill>
                <a:latin typeface="Franklin Gothic Book" panose="020B0503020102020204" pitchFamily="34" charset="0"/>
                <a:ea typeface="Franklin Gothic"/>
                <a:cs typeface="Franklin Gothic"/>
                <a:sym typeface="Franklin Gothic"/>
              </a:rPr>
              <a:t>Statement:</a:t>
            </a:r>
            <a:r>
              <a:rPr lang="en-US" sz="2800" b="1" dirty="0">
                <a:solidFill>
                  <a:srgbClr val="0F0F0F"/>
                </a:solidFill>
                <a:latin typeface="Franklin Gothic Book" panose="020B0503020102020204" pitchFamily="34" charset="0"/>
                <a:ea typeface="Franklin Gothic"/>
                <a:cs typeface="Franklin Gothic"/>
                <a:sym typeface="Franklin Gothic"/>
              </a:rPr>
              <a:t> </a:t>
            </a:r>
            <a:r>
              <a:rPr lang="en-US" sz="2400" dirty="0">
                <a:solidFill>
                  <a:srgbClr val="0F0F0F"/>
                </a:solidFill>
                <a:latin typeface="Franklin Gothic Book" panose="020B0503020102020204" pitchFamily="34" charset="0"/>
                <a:ea typeface="Franklin Gothic"/>
                <a:cs typeface="Franklin Gothic"/>
                <a:sym typeface="Franklin Gothic"/>
              </a:rPr>
              <a:t>The objective of this project is to analyze customer reviews and feedback on Restaurant services, </a:t>
            </a:r>
            <a:r>
              <a:rPr lang="en-US" sz="2400" dirty="0">
                <a:solidFill>
                  <a:schemeClr val="tx1"/>
                </a:solidFill>
                <a:latin typeface="Franklin Gothic Book" panose="020B0503020102020204" pitchFamily="34" charset="0"/>
              </a:rPr>
              <a:t>In the era of digital communication, understanding sentiment from textual data has become increasingly valuable across various domains such as marketing, customer service monitoring.</a:t>
            </a:r>
            <a:r>
              <a:rPr lang="en-US" sz="2400" dirty="0"/>
              <a:t> </a:t>
            </a:r>
            <a:r>
              <a:rPr lang="en-US" sz="2400" dirty="0">
                <a:solidFill>
                  <a:schemeClr val="tx1"/>
                </a:solidFill>
                <a:latin typeface="Franklin Gothic Book" panose="020B0503020102020204" pitchFamily="34" charset="0"/>
              </a:rPr>
              <a:t>Manual analysis of large volumes of text data is impractical, prompting the need for automated sentiment analysis tools powered by machine learning. The goal is to build a robust model capable of accurately classifying the sentiment (positive, negative, or neutral) expressed in text</a:t>
            </a:r>
            <a:r>
              <a:rPr lang="en-US" sz="2400" dirty="0"/>
              <a:t>. </a:t>
            </a:r>
            <a:r>
              <a:rPr lang="en-US" sz="2400" dirty="0">
                <a:solidFill>
                  <a:srgbClr val="0F0F0F"/>
                </a:solidFill>
                <a:latin typeface="Franklin Gothic Book" panose="020B0503020102020204" pitchFamily="34" charset="0"/>
                <a:ea typeface="Franklin Gothic"/>
                <a:cs typeface="Franklin Gothic"/>
                <a:sym typeface="Franklin Gothic"/>
              </a:rPr>
              <a:t>This analysis will involve collecting customer reviews from various platforms, preprocessing the data for sentiment analysis, and using advanced natural language processing techniques to derive meaningful insights.</a:t>
            </a:r>
            <a:endParaRPr sz="2400" dirty="0">
              <a:latin typeface="Franklin Gothic Book" panose="020B0503020102020204" pitchFamily="34" charset="0"/>
              <a:ea typeface="Franklin Gothic"/>
              <a:cs typeface="Franklin Gothic"/>
              <a:sym typeface="Franklin Gothic"/>
            </a:endParaRPr>
          </a:p>
          <a:p>
            <a:pPr marL="305435" lvl="0" indent="-206121" algn="l" rtl="0">
              <a:lnSpc>
                <a:spcPct val="110000"/>
              </a:lnSpc>
              <a:spcBef>
                <a:spcPts val="940"/>
              </a:spcBef>
              <a:spcAft>
                <a:spcPts val="0"/>
              </a:spcAft>
              <a:buSzPts val="1564"/>
              <a:buNone/>
            </a:pPr>
            <a:endParaRPr dirty="0">
              <a:latin typeface="Franklin Gothic Book" panose="020B0503020102020204" pitchFamily="34" charset="0"/>
              <a:ea typeface="Franklin Gothic"/>
              <a:cs typeface="Franklin Gothic"/>
              <a:sym typeface="Frankli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581191" y="633330"/>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300"/>
              <a:buFont typeface="Arial"/>
              <a:buNone/>
            </a:pPr>
            <a:r>
              <a:rPr lang="en-US" sz="3300" b="1" dirty="0">
                <a:solidFill>
                  <a:schemeClr val="accent1"/>
                </a:solidFill>
                <a:latin typeface="Arial"/>
                <a:ea typeface="Arial"/>
                <a:cs typeface="Arial"/>
                <a:sym typeface="Arial"/>
              </a:rPr>
              <a:t>PROPOSED SOLUTION</a:t>
            </a:r>
            <a:endParaRPr sz="3300" dirty="0"/>
          </a:p>
        </p:txBody>
      </p:sp>
      <p:sp>
        <p:nvSpPr>
          <p:cNvPr id="116" name="Google Shape;116;p4"/>
          <p:cNvSpPr txBox="1">
            <a:spLocks noGrp="1"/>
          </p:cNvSpPr>
          <p:nvPr>
            <p:ph type="body" idx="1"/>
          </p:nvPr>
        </p:nvSpPr>
        <p:spPr>
          <a:xfrm>
            <a:off x="446573" y="898478"/>
            <a:ext cx="11613485" cy="5570620"/>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104"/>
              <a:buNone/>
            </a:pPr>
            <a:endParaRPr sz="1200" b="1" dirty="0">
              <a:latin typeface="Franklin Gothic Book" panose="020B0503020102020204" pitchFamily="34" charset="0"/>
              <a:ea typeface="Franklin Gothic"/>
              <a:cs typeface="Franklin Gothic"/>
              <a:sym typeface="Franklin Gothic"/>
            </a:endParaRPr>
          </a:p>
          <a:p>
            <a:pPr marL="305435" lvl="0" indent="-305435" algn="l" rtl="0">
              <a:lnSpc>
                <a:spcPct val="110000"/>
              </a:lnSpc>
              <a:spcBef>
                <a:spcPts val="840"/>
              </a:spcBef>
              <a:spcAft>
                <a:spcPts val="0"/>
              </a:spcAft>
              <a:buSzPts val="1104"/>
              <a:buFont typeface="Franklin Gothic"/>
              <a:buChar char="◼"/>
            </a:pPr>
            <a:r>
              <a:rPr lang="en-US" sz="1200" dirty="0">
                <a:latin typeface="Franklin Gothic Book" panose="020B0503020102020204" pitchFamily="34" charset="0"/>
                <a:ea typeface="Franklin Gothic"/>
                <a:cs typeface="Franklin Gothic"/>
                <a:sym typeface="Franklin Gothic"/>
              </a:rPr>
              <a:t>The proposed system aims to address the challenge of analyzing sentiment in customer reviews, we propose a comprehensive approach leveraging natural language processing (NLP) techniques and machine learning models:</a:t>
            </a:r>
            <a:endParaRPr sz="1200" dirty="0">
              <a:latin typeface="Franklin Gothic Book" panose="020B0503020102020204" pitchFamily="34" charset="0"/>
              <a:ea typeface="Franklin Gothic"/>
              <a:cs typeface="Franklin Gothic"/>
              <a:sym typeface="Franklin Gothic"/>
            </a:endParaRPr>
          </a:p>
          <a:p>
            <a:pPr marL="305435" lvl="0" indent="-305435" algn="l" rtl="0">
              <a:lnSpc>
                <a:spcPct val="110000"/>
              </a:lnSpc>
              <a:spcBef>
                <a:spcPts val="840"/>
              </a:spcBef>
              <a:spcAft>
                <a:spcPts val="0"/>
              </a:spcAft>
              <a:buSzPts val="1104"/>
              <a:buFont typeface="Franklin Gothic"/>
              <a:buChar char="◼"/>
            </a:pPr>
            <a:r>
              <a:rPr lang="en-US" sz="1200" b="1" dirty="0">
                <a:latin typeface="Franklin Gothic Book" panose="020B0503020102020204" pitchFamily="34" charset="0"/>
                <a:ea typeface="Franklin Gothic"/>
                <a:cs typeface="Franklin Gothic"/>
                <a:sym typeface="Franklin Gothic"/>
              </a:rPr>
              <a:t>Data Collection:</a:t>
            </a:r>
            <a:endParaRPr sz="1200" b="1" dirty="0">
              <a:latin typeface="Franklin Gothic Book" panose="020B0503020102020204" pitchFamily="34" charset="0"/>
              <a:ea typeface="Franklin Gothic"/>
              <a:cs typeface="Franklin Gothic"/>
              <a:sym typeface="Franklin Gothic"/>
            </a:endParaRPr>
          </a:p>
          <a:p>
            <a:pPr marL="629920" lvl="1" indent="-305435" algn="l" rtl="0">
              <a:spcBef>
                <a:spcPts val="840"/>
              </a:spcBef>
              <a:spcAft>
                <a:spcPts val="0"/>
              </a:spcAft>
              <a:buSzPts val="1104"/>
              <a:buFont typeface="Franklin Gothic"/>
              <a:buChar char="◼"/>
            </a:pPr>
            <a:r>
              <a:rPr lang="en-US" sz="1200" dirty="0">
                <a:latin typeface="Franklin Gothic Book" panose="020B0503020102020204" pitchFamily="34" charset="0"/>
                <a:ea typeface="Franklin Gothic"/>
                <a:cs typeface="Franklin Gothic"/>
                <a:sym typeface="Franklin Gothic"/>
              </a:rPr>
              <a:t>Gather customer reviews from restaurant websites, Google Reviews, yelp, restaurants review platforms, and social media.</a:t>
            </a:r>
            <a:endParaRPr dirty="0">
              <a:latin typeface="Franklin Gothic Book" panose="020B0503020102020204" pitchFamily="34" charset="0"/>
              <a:ea typeface="Franklin Gothic"/>
              <a:cs typeface="Franklin Gothic"/>
              <a:sym typeface="Franklin Gothic"/>
            </a:endParaRPr>
          </a:p>
          <a:p>
            <a:pPr marL="629920" lvl="1" indent="-305435" algn="l" rtl="0">
              <a:spcBef>
                <a:spcPts val="840"/>
              </a:spcBef>
              <a:spcAft>
                <a:spcPts val="0"/>
              </a:spcAft>
              <a:buSzPts val="1104"/>
              <a:buFont typeface="Franklin Gothic"/>
              <a:buChar char="◼"/>
            </a:pPr>
            <a:r>
              <a:rPr lang="en-US" sz="1200" dirty="0">
                <a:latin typeface="Franklin Gothic Book" panose="020B0503020102020204" pitchFamily="34" charset="0"/>
              </a:rPr>
              <a:t>Depending on the source, you may use web scraping integrations to retrieve customer reviews programmatically.</a:t>
            </a:r>
            <a:endParaRPr sz="1200" dirty="0">
              <a:latin typeface="Franklin Gothic Book" panose="020B0503020102020204" pitchFamily="34" charset="0"/>
              <a:ea typeface="Franklin Gothic"/>
              <a:cs typeface="Franklin Gothic"/>
              <a:sym typeface="Franklin Gothic"/>
            </a:endParaRPr>
          </a:p>
          <a:p>
            <a:pPr marL="305435" lvl="0" indent="-305435" algn="l" rtl="0">
              <a:lnSpc>
                <a:spcPct val="110000"/>
              </a:lnSpc>
              <a:spcBef>
                <a:spcPts val="840"/>
              </a:spcBef>
              <a:spcAft>
                <a:spcPts val="0"/>
              </a:spcAft>
              <a:buSzPts val="1104"/>
              <a:buFont typeface="Franklin Gothic"/>
              <a:buChar char="◼"/>
            </a:pPr>
            <a:r>
              <a:rPr lang="en-US" sz="1200" b="1" dirty="0">
                <a:latin typeface="Franklin Gothic Book" panose="020B0503020102020204" pitchFamily="34" charset="0"/>
                <a:ea typeface="Franklin Gothic"/>
                <a:cs typeface="Franklin Gothic"/>
                <a:sym typeface="Franklin Gothic"/>
              </a:rPr>
              <a:t>Data Preprocessing:</a:t>
            </a:r>
            <a:endParaRPr sz="1200" b="1" dirty="0">
              <a:latin typeface="Franklin Gothic Book" panose="020B0503020102020204" pitchFamily="34" charset="0"/>
              <a:ea typeface="Franklin Gothic"/>
              <a:cs typeface="Franklin Gothic"/>
              <a:sym typeface="Franklin Gothic"/>
            </a:endParaRPr>
          </a:p>
          <a:p>
            <a:pPr marL="629920" lvl="1" indent="-305435" algn="l" rtl="0">
              <a:spcBef>
                <a:spcPts val="840"/>
              </a:spcBef>
              <a:spcAft>
                <a:spcPts val="0"/>
              </a:spcAft>
              <a:buSzPts val="1104"/>
              <a:buFont typeface="Franklin Gothic"/>
              <a:buChar char="◼"/>
            </a:pPr>
            <a:r>
              <a:rPr lang="en-US" sz="1200" dirty="0">
                <a:latin typeface="Franklin Gothic Book" panose="020B0503020102020204" pitchFamily="34" charset="0"/>
                <a:ea typeface="Franklin Gothic"/>
                <a:cs typeface="Franklin Gothic"/>
                <a:sym typeface="Franklin Gothic"/>
              </a:rPr>
              <a:t>Remove HTML tags, special characters, and stop words.</a:t>
            </a:r>
            <a:endParaRPr dirty="0">
              <a:latin typeface="Franklin Gothic Book" panose="020B0503020102020204" pitchFamily="34" charset="0"/>
              <a:ea typeface="Franklin Gothic"/>
              <a:cs typeface="Franklin Gothic"/>
              <a:sym typeface="Franklin Gothic"/>
            </a:endParaRPr>
          </a:p>
          <a:p>
            <a:pPr marL="629920" lvl="1" indent="-305435" algn="l" rtl="0">
              <a:spcBef>
                <a:spcPts val="840"/>
              </a:spcBef>
              <a:spcAft>
                <a:spcPts val="0"/>
              </a:spcAft>
              <a:buSzPts val="1104"/>
              <a:buFont typeface="Franklin Gothic"/>
              <a:buChar char="◼"/>
            </a:pPr>
            <a:r>
              <a:rPr lang="en-US" sz="1200" dirty="0">
                <a:latin typeface="Franklin Gothic Book" panose="020B0503020102020204" pitchFamily="34" charset="0"/>
                <a:ea typeface="Franklin Gothic"/>
                <a:cs typeface="Franklin Gothic"/>
                <a:sym typeface="Franklin Gothic"/>
              </a:rPr>
              <a:t>Break down the text into individual words or phrases, and convert words to their base or root forms.</a:t>
            </a:r>
            <a:endParaRPr dirty="0">
              <a:latin typeface="Franklin Gothic Book" panose="020B0503020102020204" pitchFamily="34" charset="0"/>
              <a:ea typeface="Franklin Gothic"/>
              <a:cs typeface="Franklin Gothic"/>
              <a:sym typeface="Franklin Gothic"/>
            </a:endParaRPr>
          </a:p>
          <a:p>
            <a:pPr marL="305435" lvl="0" indent="-305435" algn="l" rtl="0">
              <a:lnSpc>
                <a:spcPct val="110000"/>
              </a:lnSpc>
              <a:spcBef>
                <a:spcPts val="840"/>
              </a:spcBef>
              <a:spcAft>
                <a:spcPts val="0"/>
              </a:spcAft>
              <a:buSzPts val="1104"/>
              <a:buFont typeface="Franklin Gothic"/>
              <a:buChar char="◼"/>
            </a:pPr>
            <a:r>
              <a:rPr lang="en-US" sz="1200" b="1" dirty="0">
                <a:latin typeface="Franklin Gothic Book" panose="020B0503020102020204" pitchFamily="34" charset="0"/>
                <a:ea typeface="Franklin Gothic"/>
                <a:cs typeface="Franklin Gothic"/>
                <a:sym typeface="Franklin Gothic"/>
              </a:rPr>
              <a:t>Machine Learning Algorithm:</a:t>
            </a:r>
            <a:endParaRPr sz="1200" b="1" dirty="0">
              <a:latin typeface="Franklin Gothic Book" panose="020B0503020102020204" pitchFamily="34" charset="0"/>
              <a:ea typeface="Franklin Gothic"/>
              <a:cs typeface="Franklin Gothic"/>
              <a:sym typeface="Franklin Gothic"/>
            </a:endParaRPr>
          </a:p>
          <a:p>
            <a:pPr marL="629920" lvl="1" indent="-305435" algn="l" rtl="0">
              <a:spcBef>
                <a:spcPts val="840"/>
              </a:spcBef>
              <a:spcAft>
                <a:spcPts val="0"/>
              </a:spcAft>
              <a:buSzPts val="1104"/>
              <a:buFont typeface="Franklin Gothic"/>
              <a:buChar char="◼"/>
            </a:pPr>
            <a:r>
              <a:rPr lang="en-US" sz="1200" dirty="0">
                <a:latin typeface="Franklin Gothic Book" panose="020B0503020102020204" pitchFamily="34" charset="0"/>
                <a:ea typeface="Franklin Gothic"/>
                <a:cs typeface="Franklin Gothic"/>
                <a:sym typeface="Franklin Gothic"/>
              </a:rPr>
              <a:t>Implement models like VADER (Valence Aware Dictionary and Sentiment Reasoner) for initial sentiment scoring.</a:t>
            </a:r>
            <a:endParaRPr dirty="0">
              <a:latin typeface="Franklin Gothic Book" panose="020B0503020102020204" pitchFamily="34" charset="0"/>
              <a:ea typeface="Franklin Gothic"/>
              <a:cs typeface="Franklin Gothic"/>
              <a:sym typeface="Franklin Gothic"/>
            </a:endParaRPr>
          </a:p>
          <a:p>
            <a:pPr marL="629920" lvl="1" indent="-305435" algn="l" rtl="0">
              <a:spcBef>
                <a:spcPts val="840"/>
              </a:spcBef>
              <a:spcAft>
                <a:spcPts val="0"/>
              </a:spcAft>
              <a:buSzPts val="1104"/>
              <a:buFont typeface="Franklin Gothic"/>
              <a:buChar char="◼"/>
            </a:pPr>
            <a:r>
              <a:rPr lang="en-US" sz="1200" dirty="0">
                <a:latin typeface="Franklin Gothic Book" panose="020B0503020102020204" pitchFamily="34" charset="0"/>
                <a:ea typeface="Franklin Gothic"/>
                <a:cs typeface="Franklin Gothic"/>
                <a:sym typeface="Franklin Gothic"/>
              </a:rPr>
              <a:t>Utilize deep learning models like LSTM networks or Bert context-aware sentiment analysis.</a:t>
            </a:r>
            <a:endParaRPr dirty="0">
              <a:latin typeface="Franklin Gothic Book" panose="020B0503020102020204" pitchFamily="34" charset="0"/>
              <a:ea typeface="Franklin Gothic"/>
              <a:cs typeface="Franklin Gothic"/>
              <a:sym typeface="Franklin Gothic"/>
            </a:endParaRPr>
          </a:p>
          <a:p>
            <a:pPr marL="305435" lvl="0" indent="-305435" algn="l" rtl="0">
              <a:lnSpc>
                <a:spcPct val="110000"/>
              </a:lnSpc>
              <a:spcBef>
                <a:spcPts val="840"/>
              </a:spcBef>
              <a:spcAft>
                <a:spcPts val="0"/>
              </a:spcAft>
              <a:buSzPts val="1104"/>
              <a:buFont typeface="Franklin Gothic"/>
              <a:buChar char="◼"/>
            </a:pPr>
            <a:r>
              <a:rPr lang="en-US" sz="1200" b="1" dirty="0">
                <a:latin typeface="Franklin Gothic Book" panose="020B0503020102020204" pitchFamily="34" charset="0"/>
                <a:ea typeface="Franklin Gothic"/>
                <a:cs typeface="Franklin Gothic"/>
                <a:sym typeface="Franklin Gothic"/>
              </a:rPr>
              <a:t>Deployment:</a:t>
            </a:r>
            <a:endParaRPr sz="1200" b="1" dirty="0">
              <a:latin typeface="Franklin Gothic Book" panose="020B0503020102020204" pitchFamily="34" charset="0"/>
              <a:ea typeface="Franklin Gothic"/>
              <a:cs typeface="Franklin Gothic"/>
              <a:sym typeface="Franklin Gothic"/>
            </a:endParaRPr>
          </a:p>
          <a:p>
            <a:pPr marL="629920" lvl="1" indent="-305435" algn="l" rtl="0">
              <a:spcBef>
                <a:spcPts val="840"/>
              </a:spcBef>
              <a:spcAft>
                <a:spcPts val="0"/>
              </a:spcAft>
              <a:buSzPts val="1104"/>
              <a:buFont typeface="Franklin Gothic"/>
              <a:buChar char="◼"/>
            </a:pPr>
            <a:r>
              <a:rPr lang="en-US" sz="1200" dirty="0">
                <a:latin typeface="Franklin Gothic Book" panose="020B0503020102020204" pitchFamily="34" charset="0"/>
                <a:ea typeface="Franklin Gothic"/>
                <a:cs typeface="Franklin Gothic"/>
                <a:sym typeface="Franklin Gothic"/>
              </a:rPr>
              <a:t>Create interactive dashboards to visualize sentiment trends, key issues, and positive highlights.</a:t>
            </a:r>
            <a:endParaRPr dirty="0">
              <a:latin typeface="Franklin Gothic Book" panose="020B0503020102020204" pitchFamily="34" charset="0"/>
              <a:ea typeface="Franklin Gothic"/>
              <a:cs typeface="Franklin Gothic"/>
              <a:sym typeface="Franklin Gothic"/>
            </a:endParaRPr>
          </a:p>
          <a:p>
            <a:pPr marL="629920" lvl="1" indent="-305435" algn="l" rtl="0">
              <a:spcBef>
                <a:spcPts val="840"/>
              </a:spcBef>
              <a:spcAft>
                <a:spcPts val="0"/>
              </a:spcAft>
              <a:buSzPts val="1104"/>
              <a:buFont typeface="Franklin Gothic"/>
              <a:buChar char="◼"/>
            </a:pPr>
            <a:r>
              <a:rPr lang="en-US" sz="1200" dirty="0">
                <a:latin typeface="Franklin Gothic Book" panose="020B0503020102020204" pitchFamily="34" charset="0"/>
                <a:ea typeface="Franklin Gothic"/>
                <a:cs typeface="Franklin Gothic"/>
                <a:sym typeface="Franklin Gothic"/>
              </a:rPr>
              <a:t>Implement a continuous feedback loop to regularly update sentiment analysis with new data and monitor changes in sentiment over time.</a:t>
            </a:r>
            <a:endParaRPr sz="1200" dirty="0">
              <a:latin typeface="Franklin Gothic Book" panose="020B0503020102020204" pitchFamily="34" charset="0"/>
              <a:ea typeface="Franklin Gothic"/>
              <a:cs typeface="Franklin Gothic"/>
              <a:sym typeface="Franklin Gothic"/>
            </a:endParaRPr>
          </a:p>
          <a:p>
            <a:pPr marL="305435" lvl="0" indent="-305435" algn="l" rtl="0">
              <a:lnSpc>
                <a:spcPct val="110000"/>
              </a:lnSpc>
              <a:spcBef>
                <a:spcPts val="840"/>
              </a:spcBef>
              <a:spcAft>
                <a:spcPts val="0"/>
              </a:spcAft>
              <a:buSzPts val="1104"/>
              <a:buFont typeface="Franklin Gothic"/>
              <a:buChar char="◼"/>
            </a:pPr>
            <a:r>
              <a:rPr lang="en-US" sz="1200" b="1" dirty="0">
                <a:latin typeface="Franklin Gothic Book" panose="020B0503020102020204" pitchFamily="34" charset="0"/>
                <a:ea typeface="Franklin Gothic"/>
                <a:cs typeface="Franklin Gothic"/>
                <a:sym typeface="Franklin Gothic"/>
              </a:rPr>
              <a:t>Evaluation:</a:t>
            </a:r>
            <a:endParaRPr sz="1200" b="1" dirty="0">
              <a:latin typeface="Franklin Gothic Book" panose="020B0503020102020204" pitchFamily="34" charset="0"/>
              <a:ea typeface="Franklin Gothic"/>
              <a:cs typeface="Franklin Gothic"/>
              <a:sym typeface="Franklin Gothic"/>
            </a:endParaRPr>
          </a:p>
          <a:p>
            <a:pPr marL="629920" lvl="1" indent="-305435" algn="l" rtl="0">
              <a:spcBef>
                <a:spcPts val="840"/>
              </a:spcBef>
              <a:spcAft>
                <a:spcPts val="0"/>
              </a:spcAft>
              <a:buSzPts val="1104"/>
              <a:buFont typeface="Franklin Gothic"/>
              <a:buChar char="◼"/>
            </a:pPr>
            <a:r>
              <a:rPr lang="en-US" sz="1200" dirty="0">
                <a:latin typeface="Franklin Gothic Book" panose="020B0503020102020204" pitchFamily="34" charset="0"/>
                <a:ea typeface="Franklin Gothic"/>
                <a:cs typeface="Franklin Gothic"/>
                <a:sym typeface="Franklin Gothic"/>
              </a:rPr>
              <a:t>Evaluate models using metrics such as accuracy, precision, recall, and F1 score on a labeled validation dataset.</a:t>
            </a:r>
            <a:endParaRPr dirty="0">
              <a:latin typeface="Franklin Gothic Book" panose="020B0503020102020204" pitchFamily="34" charset="0"/>
              <a:ea typeface="Franklin Gothic"/>
              <a:cs typeface="Franklin Gothic"/>
              <a:sym typeface="Franklin Gothic"/>
            </a:endParaRPr>
          </a:p>
          <a:p>
            <a:pPr marL="629920" lvl="1" indent="-305435" algn="l" rtl="0">
              <a:spcBef>
                <a:spcPts val="840"/>
              </a:spcBef>
              <a:spcAft>
                <a:spcPts val="0"/>
              </a:spcAft>
              <a:buSzPts val="1104"/>
              <a:buFont typeface="Franklin Gothic"/>
              <a:buChar char="◼"/>
            </a:pPr>
            <a:r>
              <a:rPr lang="en-US" sz="1200" dirty="0">
                <a:latin typeface="Franklin Gothic Book" panose="020B0503020102020204" pitchFamily="34" charset="0"/>
                <a:ea typeface="Franklin Gothic"/>
                <a:cs typeface="Franklin Gothic"/>
                <a:sym typeface="Franklin Gothic"/>
              </a:rPr>
              <a:t>Monitor the impact of implemented improvements on sentiment trends to ensure effective enhancement of restaurant services.</a:t>
            </a:r>
            <a:endParaRPr dirty="0">
              <a:latin typeface="Franklin Gothic Book" panose="020B0503020102020204" pitchFamily="34" charset="0"/>
              <a:ea typeface="Franklin Gothic"/>
              <a:cs typeface="Franklin Gothic"/>
              <a:sym typeface="Franklin Gothic"/>
            </a:endParaRPr>
          </a:p>
          <a:p>
            <a:pPr marL="629920" lvl="1" indent="-305435" algn="l" rtl="0">
              <a:spcBef>
                <a:spcPts val="840"/>
              </a:spcBef>
              <a:spcAft>
                <a:spcPts val="0"/>
              </a:spcAft>
              <a:buSzPts val="1104"/>
              <a:buFont typeface="Franklin Gothic"/>
              <a:buChar char="◼"/>
            </a:pPr>
            <a:r>
              <a:rPr lang="en-US" sz="1200" dirty="0">
                <a:latin typeface="Franklin Gothic Book" panose="020B0503020102020204" pitchFamily="34" charset="0"/>
                <a:ea typeface="Franklin Gothic"/>
                <a:cs typeface="Franklin Gothic"/>
                <a:sym typeface="Franklin Gothic"/>
              </a:rPr>
              <a:t>Result</a:t>
            </a:r>
            <a:endParaRPr sz="1200" dirty="0">
              <a:latin typeface="Franklin Gothic Book" panose="020B0503020102020204" pitchFamily="34" charset="0"/>
              <a:ea typeface="Franklin Gothic"/>
              <a:cs typeface="Franklin Gothic"/>
              <a:sym typeface="Franklin Gothic"/>
            </a:endParaRPr>
          </a:p>
          <a:p>
            <a:pPr marL="0" lvl="0" indent="0" algn="l" rtl="0">
              <a:lnSpc>
                <a:spcPct val="110000"/>
              </a:lnSpc>
              <a:spcBef>
                <a:spcPts val="840"/>
              </a:spcBef>
              <a:spcAft>
                <a:spcPts val="0"/>
              </a:spcAft>
              <a:buSzPts val="1104"/>
              <a:buNone/>
            </a:pPr>
            <a:endParaRPr sz="1200" dirty="0">
              <a:latin typeface="Franklin Gothic Book" panose="020B0503020102020204" pitchFamily="34" charset="0"/>
              <a:ea typeface="Franklin Gothic"/>
              <a:cs typeface="Franklin Gothic"/>
              <a:sym typeface="Frankli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300"/>
              <a:buFont typeface="Arial"/>
              <a:buNone/>
            </a:pPr>
            <a:r>
              <a:rPr lang="en-US" sz="3300" b="1" dirty="0">
                <a:solidFill>
                  <a:schemeClr val="accent1"/>
                </a:solidFill>
                <a:latin typeface="Arial"/>
                <a:ea typeface="Arial"/>
                <a:cs typeface="Arial"/>
                <a:sym typeface="Arial"/>
              </a:rPr>
              <a:t>SYSTEM  APPROACH</a:t>
            </a:r>
            <a:endParaRPr sz="3300" dirty="0">
              <a:solidFill>
                <a:schemeClr val="accent1"/>
              </a:solidFill>
              <a:latin typeface="Calibri"/>
              <a:ea typeface="Calibri"/>
              <a:cs typeface="Calibri"/>
              <a:sym typeface="Calibri"/>
            </a:endParaRPr>
          </a:p>
        </p:txBody>
      </p:sp>
      <p:sp>
        <p:nvSpPr>
          <p:cNvPr id="122" name="Google Shape;122;p5"/>
          <p:cNvSpPr txBox="1">
            <a:spLocks noGrp="1"/>
          </p:cNvSpPr>
          <p:nvPr>
            <p:ph type="body" idx="1"/>
          </p:nvPr>
        </p:nvSpPr>
        <p:spPr>
          <a:xfrm>
            <a:off x="581192" y="927720"/>
            <a:ext cx="11029615" cy="5856537"/>
          </a:xfrm>
          <a:prstGeom prst="rect">
            <a:avLst/>
          </a:prstGeom>
          <a:noFill/>
          <a:ln>
            <a:noFill/>
          </a:ln>
        </p:spPr>
        <p:txBody>
          <a:bodyPr spcFirstLastPara="1" wrap="square" lIns="91425" tIns="45700" rIns="91425" bIns="45700" anchor="ctr" anchorCtr="0">
            <a:normAutofit/>
          </a:bodyPr>
          <a:lstStyle/>
          <a:p>
            <a:pPr marL="285750" lvl="0" indent="-285750" algn="just" rtl="0">
              <a:lnSpc>
                <a:spcPct val="100000"/>
              </a:lnSpc>
              <a:spcBef>
                <a:spcPts val="0"/>
              </a:spcBef>
              <a:spcAft>
                <a:spcPts val="0"/>
              </a:spcAft>
              <a:buSzPts val="1472"/>
              <a:buFont typeface="Wingdings" panose="05000000000000000000" pitchFamily="2" charset="2"/>
              <a:buChar char="ü"/>
            </a:pPr>
            <a:r>
              <a:rPr lang="en-US" sz="1600" dirty="0">
                <a:solidFill>
                  <a:schemeClr val="tx1"/>
                </a:solidFill>
                <a:latin typeface="Franklin Gothic Book" panose="020B0503020102020204" pitchFamily="34" charset="0"/>
              </a:rPr>
              <a:t>Developing a systematic approach for a customer reviews sentiment analysis project in machine learning involves a structured methodology to ensure accuracy, scalability, and practical deployment.</a:t>
            </a:r>
            <a:r>
              <a:rPr lang="en-US" sz="1600" dirty="0"/>
              <a:t> </a:t>
            </a:r>
            <a:r>
              <a:rPr lang="en-US" sz="1600" dirty="0">
                <a:solidFill>
                  <a:schemeClr val="tx1"/>
                </a:solidFill>
                <a:latin typeface="Franklin Gothic Book" panose="020B0503020102020204" pitchFamily="34" charset="0"/>
              </a:rPr>
              <a:t>Clearly define the objectives of the sentiment analysis project. Identify the types of sentiments (positive, negative, neutral) to be analyzed and specify the scope, including the sources of customer reviews </a:t>
            </a:r>
          </a:p>
          <a:p>
            <a:pPr marL="0" lvl="0" indent="0" algn="just" rtl="0">
              <a:lnSpc>
                <a:spcPct val="100000"/>
              </a:lnSpc>
              <a:spcBef>
                <a:spcPts val="0"/>
              </a:spcBef>
              <a:spcAft>
                <a:spcPts val="0"/>
              </a:spcAft>
              <a:buSzPts val="1472"/>
              <a:buNone/>
            </a:pPr>
            <a:endParaRPr lang="en-US" sz="1600" dirty="0">
              <a:solidFill>
                <a:schemeClr val="tx1"/>
              </a:solidFill>
              <a:latin typeface="Franklin Gothic Book" panose="020B0503020102020204" pitchFamily="34" charset="0"/>
            </a:endParaRPr>
          </a:p>
          <a:p>
            <a:pPr marL="285750" lvl="0" indent="-285750" algn="just" rtl="0">
              <a:lnSpc>
                <a:spcPct val="110000"/>
              </a:lnSpc>
              <a:spcBef>
                <a:spcPts val="0"/>
              </a:spcBef>
              <a:spcAft>
                <a:spcPts val="0"/>
              </a:spcAft>
              <a:buSzPts val="1472"/>
              <a:buFont typeface="Wingdings" panose="05000000000000000000" pitchFamily="2" charset="2"/>
              <a:buChar char="ü"/>
            </a:pPr>
            <a:r>
              <a:rPr lang="en-US" sz="1600" dirty="0">
                <a:solidFill>
                  <a:srgbClr val="0F0F0F"/>
                </a:solidFill>
                <a:latin typeface="Franklin Gothic Book" panose="020B0503020102020204" pitchFamily="34" charset="0"/>
                <a:ea typeface="Franklin Gothic"/>
                <a:cs typeface="Franklin Gothic"/>
                <a:sym typeface="Franklin Gothic"/>
              </a:rPr>
              <a:t>Natural Language Processing (NLP) plays a key role.</a:t>
            </a:r>
            <a:r>
              <a:rPr lang="en-US" sz="1600" dirty="0"/>
              <a:t> </a:t>
            </a:r>
            <a:r>
              <a:rPr lang="en-US" sz="1600" dirty="0">
                <a:solidFill>
                  <a:schemeClr val="tx1"/>
                </a:solidFill>
                <a:latin typeface="Franklin Gothic Book" panose="020B0503020102020204" pitchFamily="34" charset="0"/>
              </a:rPr>
              <a:t>Remove noise from the data, including HTML tags, special characters, and non-textual content</a:t>
            </a:r>
            <a:r>
              <a:rPr lang="en-US" sz="1600" dirty="0">
                <a:solidFill>
                  <a:schemeClr val="tx1"/>
                </a:solidFill>
                <a:latin typeface="Franklin Gothic Book" panose="020B0503020102020204" pitchFamily="34" charset="0"/>
                <a:ea typeface="Franklin Gothic"/>
                <a:cs typeface="Franklin Gothic"/>
                <a:sym typeface="Franklin Gothic"/>
              </a:rPr>
              <a:t>.</a:t>
            </a:r>
            <a:r>
              <a:rPr lang="en-US" sz="1600" dirty="0">
                <a:solidFill>
                  <a:schemeClr val="tx1"/>
                </a:solidFill>
                <a:latin typeface="Franklin Gothic Book" panose="020B0503020102020204" pitchFamily="34" charset="0"/>
              </a:rPr>
              <a:t> Split text into tokens (words or phrases) and standardize formats (e.g., lowercase conversion)</a:t>
            </a:r>
            <a:r>
              <a:rPr lang="en-US" sz="1600" dirty="0">
                <a:solidFill>
                  <a:schemeClr val="tx1"/>
                </a:solidFill>
                <a:latin typeface="Franklin Gothic Book" panose="020B0503020102020204" pitchFamily="34" charset="0"/>
                <a:ea typeface="Franklin Gothic"/>
                <a:cs typeface="Franklin Gothic"/>
                <a:sym typeface="Franklin Gothic"/>
              </a:rPr>
              <a:t>.</a:t>
            </a:r>
            <a:r>
              <a:rPr lang="en-US" sz="1600" dirty="0"/>
              <a:t> </a:t>
            </a:r>
            <a:r>
              <a:rPr lang="en-US" sz="1600" dirty="0">
                <a:solidFill>
                  <a:schemeClr val="tx1"/>
                </a:solidFill>
                <a:latin typeface="Franklin Gothic Book" panose="020B0503020102020204" pitchFamily="34" charset="0"/>
              </a:rPr>
              <a:t>Validate the models on separate test datasets to assess their robustness and ability to generalize to unseen data.</a:t>
            </a:r>
            <a:endParaRPr lang="en-US" sz="1600" dirty="0">
              <a:solidFill>
                <a:schemeClr val="tx1"/>
              </a:solidFill>
              <a:latin typeface="Franklin Gothic Book" panose="020B0503020102020204" pitchFamily="34" charset="0"/>
              <a:ea typeface="Franklin Gothic"/>
              <a:cs typeface="Franklin Gothic"/>
              <a:sym typeface="Franklin Gothic"/>
            </a:endParaRPr>
          </a:p>
          <a:p>
            <a:pPr marL="285750" lvl="0" indent="-285750" algn="just" rtl="0">
              <a:lnSpc>
                <a:spcPct val="110000"/>
              </a:lnSpc>
              <a:spcBef>
                <a:spcPts val="920"/>
              </a:spcBef>
              <a:spcAft>
                <a:spcPts val="0"/>
              </a:spcAft>
              <a:buSzPts val="1472"/>
              <a:buFont typeface="Wingdings" panose="05000000000000000000" pitchFamily="2" charset="2"/>
              <a:buChar char="ü"/>
            </a:pPr>
            <a:r>
              <a:rPr lang="en-US" sz="1600" dirty="0">
                <a:solidFill>
                  <a:schemeClr val="tx1"/>
                </a:solidFill>
                <a:latin typeface="Franklin Gothic Book" panose="020B0503020102020204" pitchFamily="34" charset="0"/>
              </a:rPr>
              <a:t>Select appropriate platforms or sources from which to collect customer reviews. Utilize APIs or web scraping techniques to gather text data. Clean and preprocess the collected data to enhance the quality and usability for analysis. Steps include removing noise (HTML tags, special characters), tokenization, stop-word removal, and normalization.</a:t>
            </a:r>
            <a:endParaRPr sz="1600" dirty="0">
              <a:solidFill>
                <a:srgbClr val="0F0F0F"/>
              </a:solidFill>
              <a:latin typeface="Franklin Gothic Book" panose="020B0503020102020204" pitchFamily="34" charset="0"/>
              <a:ea typeface="Franklin Gothic"/>
              <a:cs typeface="Franklin Gothic"/>
              <a:sym typeface="Franklin Gothic"/>
            </a:endParaRPr>
          </a:p>
          <a:p>
            <a:pPr marL="285750" lvl="0" indent="-285750" algn="l" rtl="0">
              <a:lnSpc>
                <a:spcPct val="110000"/>
              </a:lnSpc>
              <a:spcBef>
                <a:spcPts val="920"/>
              </a:spcBef>
              <a:spcAft>
                <a:spcPts val="0"/>
              </a:spcAft>
              <a:buSzPts val="1600"/>
              <a:buFont typeface="Wingdings" panose="05000000000000000000" pitchFamily="2" charset="2"/>
              <a:buChar char="ü"/>
            </a:pPr>
            <a:r>
              <a:rPr lang="en-IN" sz="1600" dirty="0">
                <a:solidFill>
                  <a:schemeClr val="tx1"/>
                </a:solidFill>
                <a:latin typeface="Franklin Gothic Book" panose="020B0503020102020204" pitchFamily="34" charset="0"/>
              </a:rPr>
              <a:t>Convert textual data into numerical vectors suitable for machine learning algorithms. Techniques include TF-IDF (Term Frequency-Inverse Document Frequency), word embeddings (e.g., Word2Vec, GloVe), or document embeddings (e.g., Doc2Vec).</a:t>
            </a:r>
            <a:r>
              <a:rPr lang="en-US" sz="1600" dirty="0"/>
              <a:t> </a:t>
            </a:r>
            <a:r>
              <a:rPr lang="en-US" sz="1600" dirty="0">
                <a:solidFill>
                  <a:schemeClr val="tx1"/>
                </a:solidFill>
                <a:latin typeface="Franklin Gothic Book" panose="020B0503020102020204" pitchFamily="34" charset="0"/>
              </a:rPr>
              <a:t>Train the selected models on labeled data, using techniques such as cross-validation to optimize hyperparameters and ensure generalizability</a:t>
            </a:r>
            <a:r>
              <a:rPr lang="en-US" sz="1600" dirty="0">
                <a:solidFill>
                  <a:srgbClr val="0F0F0F"/>
                </a:solidFill>
                <a:latin typeface="Franklin Gothic Book" panose="020B0503020102020204" pitchFamily="34" charset="0"/>
                <a:ea typeface="Franklin Gothic"/>
                <a:cs typeface="Franklin Gothic"/>
                <a:sym typeface="Franklin Gothic"/>
              </a:rPr>
              <a:t>.</a:t>
            </a:r>
          </a:p>
          <a:p>
            <a:pPr marL="285750" lvl="0" indent="-285750" algn="l" rtl="0">
              <a:lnSpc>
                <a:spcPct val="110000"/>
              </a:lnSpc>
              <a:spcBef>
                <a:spcPts val="920"/>
              </a:spcBef>
              <a:spcAft>
                <a:spcPts val="0"/>
              </a:spcAft>
              <a:buSzPts val="1600"/>
              <a:buFont typeface="Wingdings" panose="05000000000000000000" pitchFamily="2" charset="2"/>
              <a:buChar char="ü"/>
            </a:pPr>
            <a:r>
              <a:rPr lang="en-US" sz="1600" dirty="0">
                <a:solidFill>
                  <a:srgbClr val="0F0F0F"/>
                </a:solidFill>
                <a:latin typeface="Franklin Gothic Book" panose="020B0503020102020204" pitchFamily="34" charset="0"/>
                <a:ea typeface="Franklin Gothic"/>
                <a:cs typeface="Franklin Gothic"/>
                <a:sym typeface="Franklin Gothic"/>
              </a:rPr>
              <a:t>Despite these challenges, </a:t>
            </a:r>
            <a:r>
              <a:rPr lang="en-US" sz="1600" dirty="0">
                <a:solidFill>
                  <a:schemeClr val="tx1"/>
                </a:solidFill>
                <a:latin typeface="Franklin Gothic Book" panose="020B0503020102020204" pitchFamily="34" charset="0"/>
              </a:rPr>
              <a:t>Analyzing sentiments in tweets, Facebook posts, or online reviews. Processing customer reviews to gauge satisfaction levels.</a:t>
            </a:r>
            <a:r>
              <a:rPr lang="en-US" sz="1600" dirty="0">
                <a:solidFill>
                  <a:srgbClr val="0F0F0F"/>
                </a:solidFill>
                <a:latin typeface="Franklin Gothic Book" panose="020B0503020102020204" pitchFamily="34" charset="0"/>
                <a:ea typeface="Franklin Gothic"/>
                <a:cs typeface="Franklin Gothic"/>
                <a:sym typeface="Franklin Gothic"/>
              </a:rPr>
              <a:t> improve the quality of door delivery, and ultimately contribute to a more positive experience for everyone involved.</a:t>
            </a:r>
            <a:endParaRPr sz="1600" dirty="0">
              <a:solidFill>
                <a:srgbClr val="0F0F0F"/>
              </a:solidFill>
              <a:latin typeface="Franklin Gothic Book" panose="020B0503020102020204" pitchFamily="34" charset="0"/>
              <a:ea typeface="Franklin Gothic"/>
              <a:cs typeface="Franklin Gothic"/>
              <a:sym typeface="Frankli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300"/>
              <a:buFont typeface="Arial"/>
              <a:buNone/>
            </a:pPr>
            <a:r>
              <a:rPr lang="en-US" sz="3300" b="1" dirty="0">
                <a:solidFill>
                  <a:schemeClr val="accent1"/>
                </a:solidFill>
                <a:latin typeface="Arial"/>
                <a:ea typeface="Arial"/>
                <a:cs typeface="Arial"/>
                <a:sym typeface="Arial"/>
              </a:rPr>
              <a:t>ALGORITHM &amp; DEPLOYMENT</a:t>
            </a:r>
            <a:endParaRPr sz="3300" dirty="0"/>
          </a:p>
        </p:txBody>
      </p:sp>
      <p:sp>
        <p:nvSpPr>
          <p:cNvPr id="128" name="Google Shape;128;p6"/>
          <p:cNvSpPr txBox="1">
            <a:spLocks noGrp="1"/>
          </p:cNvSpPr>
          <p:nvPr>
            <p:ph type="body" idx="1"/>
          </p:nvPr>
        </p:nvSpPr>
        <p:spPr>
          <a:xfrm>
            <a:off x="581193" y="1232452"/>
            <a:ext cx="11029615" cy="5129776"/>
          </a:xfrm>
          <a:prstGeom prst="rect">
            <a:avLst/>
          </a:prstGeom>
          <a:noFill/>
          <a:ln>
            <a:noFill/>
          </a:ln>
        </p:spPr>
        <p:txBody>
          <a:bodyPr spcFirstLastPara="1" wrap="square" lIns="91425" tIns="45700" rIns="91425" bIns="45700" anchor="ctr" anchorCtr="0">
            <a:noAutofit/>
          </a:bodyPr>
          <a:lstStyle/>
          <a:p>
            <a:pPr marL="305435" lvl="0" indent="-305435" algn="just" rtl="0">
              <a:lnSpc>
                <a:spcPct val="110000"/>
              </a:lnSpc>
              <a:spcBef>
                <a:spcPts val="0"/>
              </a:spcBef>
              <a:spcAft>
                <a:spcPts val="0"/>
              </a:spcAft>
              <a:buSzPts val="1288"/>
              <a:buFont typeface="Franklin Gothic"/>
              <a:buChar char="◼"/>
            </a:pPr>
            <a:r>
              <a:rPr lang="en-US" sz="1400" dirty="0">
                <a:latin typeface="Franklin Gothic Book" panose="020B0503020102020204" pitchFamily="34" charset="0"/>
                <a:ea typeface="Franklin Gothic"/>
                <a:cs typeface="Franklin Gothic"/>
                <a:sym typeface="Franklin Gothic"/>
              </a:rPr>
              <a:t>In the</a:t>
            </a:r>
            <a:r>
              <a:rPr lang="en-US" sz="1400" dirty="0"/>
              <a:t> </a:t>
            </a:r>
            <a:r>
              <a:rPr lang="en-US" sz="1400" dirty="0">
                <a:solidFill>
                  <a:schemeClr val="tx1">
                    <a:lumMod val="75000"/>
                    <a:lumOff val="25000"/>
                  </a:schemeClr>
                </a:solidFill>
                <a:latin typeface="Franklin Gothic Book" panose="020B0503020102020204" pitchFamily="34" charset="0"/>
              </a:rPr>
              <a:t>Algorithm and Deployment sections of a customer reviews sentiment analysis, it's crucial to select algorithms that balance accuracy, scalability, and feasibility for deployment</a:t>
            </a:r>
            <a:r>
              <a:rPr lang="en-US" sz="1400" dirty="0">
                <a:solidFill>
                  <a:schemeClr val="tx1">
                    <a:lumMod val="75000"/>
                    <a:lumOff val="25000"/>
                  </a:schemeClr>
                </a:solidFill>
                <a:latin typeface="Franklin Gothic Book" panose="020B0503020102020204" pitchFamily="34" charset="0"/>
                <a:ea typeface="Franklin Gothic"/>
                <a:cs typeface="Franklin Gothic"/>
                <a:sym typeface="Franklin Gothic"/>
              </a:rPr>
              <a:t> </a:t>
            </a:r>
            <a:r>
              <a:rPr lang="en-US" sz="1400" dirty="0">
                <a:latin typeface="Franklin Gothic Book" panose="020B0503020102020204" pitchFamily="34" charset="0"/>
                <a:ea typeface="Franklin Gothic"/>
                <a:cs typeface="Franklin Gothic"/>
                <a:sym typeface="Franklin Gothic"/>
              </a:rPr>
              <a:t>describe the machine learning algorithm chosen for predicting sentiment labels. </a:t>
            </a:r>
            <a:endParaRPr sz="1400" dirty="0">
              <a:latin typeface="Franklin Gothic Book" panose="020B0503020102020204" pitchFamily="34" charset="0"/>
              <a:ea typeface="Franklin Gothic"/>
              <a:cs typeface="Franklin Gothic"/>
              <a:sym typeface="Franklin Gothic"/>
            </a:endParaRPr>
          </a:p>
          <a:p>
            <a:pPr marL="305435" lvl="0" indent="-305435" algn="l" rtl="0">
              <a:lnSpc>
                <a:spcPct val="110000"/>
              </a:lnSpc>
              <a:spcBef>
                <a:spcPts val="880"/>
              </a:spcBef>
              <a:spcAft>
                <a:spcPts val="0"/>
              </a:spcAft>
              <a:buSzPts val="1288"/>
              <a:buFont typeface="Franklin Gothic"/>
              <a:buChar char="◼"/>
            </a:pPr>
            <a:r>
              <a:rPr lang="en-US" sz="1400" b="1" dirty="0">
                <a:latin typeface="Franklin Gothic Book" panose="020B0503020102020204" pitchFamily="34" charset="0"/>
                <a:ea typeface="Franklin Gothic"/>
                <a:cs typeface="Franklin Gothic"/>
                <a:sym typeface="Franklin Gothic"/>
              </a:rPr>
              <a:t>Algorithm Selection:</a:t>
            </a:r>
            <a:endParaRPr sz="1400" dirty="0">
              <a:latin typeface="Franklin Gothic Book" panose="020B0503020102020204" pitchFamily="34" charset="0"/>
              <a:ea typeface="Franklin Gothic"/>
              <a:cs typeface="Franklin Gothic"/>
              <a:sym typeface="Franklin Gothic"/>
            </a:endParaRPr>
          </a:p>
          <a:p>
            <a:pPr marL="629920" lvl="1" indent="-305435" algn="just" rtl="0">
              <a:spcBef>
                <a:spcPts val="880"/>
              </a:spcBef>
              <a:spcAft>
                <a:spcPts val="0"/>
              </a:spcAft>
              <a:buSzPts val="1288"/>
              <a:buFont typeface="Franklin Gothic"/>
              <a:buChar char="◼"/>
            </a:pPr>
            <a:r>
              <a:rPr lang="en-US" dirty="0">
                <a:latin typeface="Franklin Gothic Book" panose="020B0503020102020204" pitchFamily="34" charset="0"/>
                <a:ea typeface="Franklin Gothic"/>
                <a:cs typeface="Franklin Gothic"/>
                <a:sym typeface="Franklin Gothic"/>
              </a:rPr>
              <a:t>Choose appropriate sentiment analysis techniques such as VADER for initial sentiment scoring and deep learning models like LSTM or BERT for context-aware sentiment analysis.</a:t>
            </a:r>
            <a:endParaRPr dirty="0">
              <a:latin typeface="Franklin Gothic Book" panose="020B0503020102020204" pitchFamily="34" charset="0"/>
              <a:ea typeface="Franklin Gothic"/>
              <a:cs typeface="Franklin Gothic"/>
              <a:sym typeface="Franklin Gothic"/>
            </a:endParaRPr>
          </a:p>
          <a:p>
            <a:pPr marL="305435" lvl="0" indent="-305435" algn="l" rtl="0">
              <a:lnSpc>
                <a:spcPct val="110000"/>
              </a:lnSpc>
              <a:spcBef>
                <a:spcPts val="880"/>
              </a:spcBef>
              <a:spcAft>
                <a:spcPts val="0"/>
              </a:spcAft>
              <a:buSzPts val="1288"/>
              <a:buFont typeface="Franklin Gothic"/>
              <a:buChar char="◼"/>
            </a:pPr>
            <a:r>
              <a:rPr lang="en-US" sz="1400" b="1" dirty="0">
                <a:latin typeface="Franklin Gothic Book" panose="020B0503020102020204" pitchFamily="34" charset="0"/>
                <a:ea typeface="Franklin Gothic"/>
                <a:cs typeface="Franklin Gothic"/>
                <a:sym typeface="Franklin Gothic"/>
              </a:rPr>
              <a:t>Data Input:</a:t>
            </a:r>
            <a:endParaRPr sz="1400" dirty="0">
              <a:latin typeface="Franklin Gothic Book" panose="020B0503020102020204" pitchFamily="34" charset="0"/>
              <a:ea typeface="Franklin Gothic"/>
              <a:cs typeface="Franklin Gothic"/>
              <a:sym typeface="Franklin Gothic"/>
            </a:endParaRPr>
          </a:p>
          <a:p>
            <a:pPr marL="629920" lvl="1" indent="-305435" algn="just" rtl="0">
              <a:spcBef>
                <a:spcPts val="880"/>
              </a:spcBef>
              <a:spcAft>
                <a:spcPts val="0"/>
              </a:spcAft>
              <a:buSzPts val="1288"/>
              <a:buFont typeface="Franklin Gothic"/>
              <a:buChar char="◼"/>
            </a:pPr>
            <a:r>
              <a:rPr lang="en-US" dirty="0">
                <a:latin typeface="Franklin Gothic Book" panose="020B0503020102020204" pitchFamily="34" charset="0"/>
                <a:ea typeface="Franklin Gothic"/>
                <a:cs typeface="Franklin Gothic"/>
                <a:sym typeface="Franklin Gothic"/>
              </a:rPr>
              <a:t>For customer review sentiment analysis, the data input involves gathering customer reviews and feedback from various sources, including restaurant websites, Google Reviews, Yelp, various restaurants review platforms, and social media channels. This process utilizes web scraping tools and APIs to extract structured data while adhering strictly to data privacy regulations. By collecting these diverse sources of feedback, enabling them to identify areas for improvement and enhance overall service quality effectively.</a:t>
            </a:r>
            <a:endParaRPr dirty="0">
              <a:latin typeface="Franklin Gothic Book" panose="020B0503020102020204" pitchFamily="34" charset="0"/>
              <a:ea typeface="Franklin Gothic"/>
              <a:cs typeface="Franklin Gothic"/>
              <a:sym typeface="Franklin Gothic"/>
            </a:endParaRPr>
          </a:p>
          <a:p>
            <a:pPr marL="305435" lvl="0" indent="-305435" algn="l" rtl="0">
              <a:lnSpc>
                <a:spcPct val="110000"/>
              </a:lnSpc>
              <a:spcBef>
                <a:spcPts val="880"/>
              </a:spcBef>
              <a:spcAft>
                <a:spcPts val="0"/>
              </a:spcAft>
              <a:buSzPts val="1288"/>
              <a:buFont typeface="Franklin Gothic"/>
              <a:buChar char="◼"/>
            </a:pPr>
            <a:r>
              <a:rPr lang="en-US" sz="1400" b="1" dirty="0">
                <a:latin typeface="Franklin Gothic Book" panose="020B0503020102020204" pitchFamily="34" charset="0"/>
                <a:ea typeface="Franklin Gothic"/>
                <a:cs typeface="Franklin Gothic"/>
                <a:sym typeface="Franklin Gothic"/>
              </a:rPr>
              <a:t>Training Process:</a:t>
            </a:r>
            <a:endParaRPr sz="1400" dirty="0">
              <a:latin typeface="Franklin Gothic Book" panose="020B0503020102020204" pitchFamily="34" charset="0"/>
              <a:ea typeface="Franklin Gothic"/>
              <a:cs typeface="Franklin Gothic"/>
              <a:sym typeface="Franklin Gothic"/>
            </a:endParaRPr>
          </a:p>
          <a:p>
            <a:pPr marL="629920" lvl="1" indent="-305435" algn="just" rtl="0">
              <a:spcBef>
                <a:spcPts val="880"/>
              </a:spcBef>
              <a:spcAft>
                <a:spcPts val="0"/>
              </a:spcAft>
              <a:buSzPts val="1288"/>
              <a:buFont typeface="Franklin Gothic"/>
              <a:buChar char="◼"/>
            </a:pPr>
            <a:r>
              <a:rPr lang="en-US" dirty="0">
                <a:latin typeface="Franklin Gothic Book" panose="020B0503020102020204" pitchFamily="34" charset="0"/>
                <a:ea typeface="Franklin Gothic"/>
                <a:cs typeface="Franklin Gothic"/>
                <a:sym typeface="Franklin Gothic"/>
              </a:rPr>
              <a:t>Preprocessing customer reviews by cleaning, tokenizing, and normalizing text data extracted from restaurant websites, Google Reviews, Yelp, various restaurants review platforms, and social media channels.</a:t>
            </a:r>
            <a:endParaRPr dirty="0">
              <a:latin typeface="Franklin Gothic Book" panose="020B0503020102020204" pitchFamily="34" charset="0"/>
              <a:ea typeface="Franklin Gothic"/>
              <a:cs typeface="Franklin Gothic"/>
              <a:sym typeface="Franklin Gothic"/>
            </a:endParaRPr>
          </a:p>
          <a:p>
            <a:pPr marL="305435" lvl="0" indent="-305435" algn="l" rtl="0">
              <a:lnSpc>
                <a:spcPct val="110000"/>
              </a:lnSpc>
              <a:spcBef>
                <a:spcPts val="880"/>
              </a:spcBef>
              <a:spcAft>
                <a:spcPts val="0"/>
              </a:spcAft>
              <a:buSzPts val="1288"/>
              <a:buFont typeface="Franklin Gothic"/>
              <a:buChar char="◼"/>
            </a:pPr>
            <a:r>
              <a:rPr lang="en-US" sz="1400" b="1" dirty="0">
                <a:latin typeface="Franklin Gothic Book" panose="020B0503020102020204" pitchFamily="34" charset="0"/>
                <a:ea typeface="Franklin Gothic"/>
                <a:cs typeface="Franklin Gothic"/>
                <a:sym typeface="Franklin Gothic"/>
              </a:rPr>
              <a:t>Prediction Process:</a:t>
            </a:r>
          </a:p>
          <a:p>
            <a:pPr marL="629920" lvl="1" indent="-305435" algn="just" rtl="0">
              <a:spcBef>
                <a:spcPts val="880"/>
              </a:spcBef>
              <a:spcAft>
                <a:spcPts val="0"/>
              </a:spcAft>
              <a:buSzPts val="1288"/>
              <a:buFont typeface="Franklin Gothic"/>
              <a:buChar char="◼"/>
            </a:pPr>
            <a:r>
              <a:rPr lang="en-US" dirty="0">
                <a:solidFill>
                  <a:schemeClr val="tx1">
                    <a:lumMod val="75000"/>
                    <a:lumOff val="25000"/>
                  </a:schemeClr>
                </a:solidFill>
                <a:latin typeface="Franklin Gothic Book" panose="020B0503020102020204" pitchFamily="34" charset="0"/>
              </a:rPr>
              <a:t>The text undergoes preprocessing to clean, tokenize, and normalize. The processed text is converted into numerical representations (e.g., TF-IDF vectors), which are fed into a trained model</a:t>
            </a:r>
            <a:r>
              <a:rPr lang="en-IN" dirty="0"/>
              <a:t> </a:t>
            </a:r>
            <a:r>
              <a:rPr lang="en-IN" dirty="0">
                <a:solidFill>
                  <a:schemeClr val="tx1">
                    <a:lumMod val="75000"/>
                    <a:lumOff val="25000"/>
                  </a:schemeClr>
                </a:solidFill>
                <a:latin typeface="Franklin Gothic Book" panose="020B0503020102020204" pitchFamily="34" charset="0"/>
              </a:rPr>
              <a:t>(e.g., Logistic Regression, SVM, BERT)</a:t>
            </a:r>
            <a:r>
              <a:rPr lang="en-US" dirty="0">
                <a:solidFill>
                  <a:schemeClr val="tx1">
                    <a:lumMod val="75000"/>
                    <a:lumOff val="25000"/>
                  </a:schemeClr>
                </a:solidFill>
                <a:latin typeface="Franklin Gothic Book" panose="020B0503020102020204" pitchFamily="34" charset="0"/>
              </a:rPr>
              <a:t> for sentiment prediction (positive, negative, neutral). Organizations use these predictions to gain insights into customer sentiment,</a:t>
            </a:r>
            <a:r>
              <a:rPr lang="en-US" dirty="0"/>
              <a:t> </a:t>
            </a:r>
            <a:r>
              <a:rPr lang="en-US" dirty="0">
                <a:solidFill>
                  <a:schemeClr val="tx1">
                    <a:lumMod val="75000"/>
                    <a:lumOff val="25000"/>
                  </a:schemeClr>
                </a:solidFill>
                <a:latin typeface="Franklin Gothic Book" panose="020B0503020102020204" pitchFamily="34" charset="0"/>
              </a:rPr>
              <a:t>Insights derived from these predictions inform business strategies to enhance customer satisfaction and product/service offerings. </a:t>
            </a:r>
            <a:endParaRPr lang="en-US" dirty="0">
              <a:solidFill>
                <a:schemeClr val="tx1">
                  <a:lumMod val="75000"/>
                  <a:lumOff val="25000"/>
                </a:schemeClr>
              </a:solidFill>
              <a:latin typeface="Franklin Gothic Book" panose="020B0503020102020204" pitchFamily="34" charset="0"/>
              <a:ea typeface="Franklin Gothic"/>
              <a:cs typeface="Franklin Gothic"/>
              <a:sym typeface="Franklin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581191" y="639743"/>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300"/>
              <a:buFont typeface="Arial"/>
              <a:buNone/>
            </a:pPr>
            <a:r>
              <a:rPr lang="en-US" sz="3300" b="1" dirty="0">
                <a:solidFill>
                  <a:schemeClr val="accent1"/>
                </a:solidFill>
                <a:latin typeface="Arial"/>
                <a:ea typeface="Arial"/>
                <a:cs typeface="Arial"/>
                <a:sym typeface="Arial"/>
              </a:rPr>
              <a:t>RESULT</a:t>
            </a:r>
            <a:endParaRPr sz="3300" dirty="0"/>
          </a:p>
        </p:txBody>
      </p:sp>
      <p:sp>
        <p:nvSpPr>
          <p:cNvPr id="134" name="Google Shape;134;p7"/>
          <p:cNvSpPr txBox="1">
            <a:spLocks noGrp="1"/>
          </p:cNvSpPr>
          <p:nvPr>
            <p:ph type="body" idx="1"/>
          </p:nvPr>
        </p:nvSpPr>
        <p:spPr>
          <a:xfrm>
            <a:off x="581200" y="1257300"/>
            <a:ext cx="11029500" cy="5295900"/>
          </a:xfrm>
          <a:prstGeom prst="rect">
            <a:avLst/>
          </a:prstGeom>
          <a:noFill/>
          <a:ln>
            <a:noFill/>
          </a:ln>
        </p:spPr>
        <p:txBody>
          <a:bodyPr spcFirstLastPara="1" wrap="square" lIns="91425" tIns="45700" rIns="91425" bIns="45700" anchor="ctr" anchorCtr="0">
            <a:noAutofit/>
          </a:bodyPr>
          <a:lstStyle/>
          <a:p>
            <a:pPr marL="306000" lvl="0" indent="-306000" algn="l" rtl="0">
              <a:lnSpc>
                <a:spcPct val="120000"/>
              </a:lnSpc>
              <a:spcBef>
                <a:spcPts val="0"/>
              </a:spcBef>
              <a:spcAft>
                <a:spcPts val="0"/>
              </a:spcAft>
              <a:buSzPts val="1564"/>
              <a:buFont typeface="Franklin Gothic"/>
              <a:buChar char="❖"/>
            </a:pPr>
            <a:r>
              <a:rPr lang="en-US" b="1" dirty="0">
                <a:solidFill>
                  <a:srgbClr val="0F0F0F"/>
                </a:solidFill>
                <a:latin typeface="Franklin Gothic Book" panose="020B0503020102020204" pitchFamily="34" charset="0"/>
                <a:ea typeface="Franklin Gothic"/>
                <a:cs typeface="Franklin Gothic"/>
                <a:sym typeface="Franklin Gothic"/>
              </a:rPr>
              <a:t>Insights from Customer Sentiments: </a:t>
            </a:r>
            <a:endParaRPr dirty="0">
              <a:latin typeface="Franklin Gothic Book" panose="020B0503020102020204" pitchFamily="34" charset="0"/>
              <a:ea typeface="Franklin Gothic"/>
              <a:cs typeface="Franklin Gothic"/>
              <a:sym typeface="Franklin Gothic"/>
            </a:endParaRPr>
          </a:p>
          <a:p>
            <a:pPr marL="630000" lvl="1" indent="-306000" algn="l" rtl="0">
              <a:spcBef>
                <a:spcPts val="940"/>
              </a:spcBef>
              <a:spcAft>
                <a:spcPts val="0"/>
              </a:spcAft>
              <a:buSzPts val="1564"/>
              <a:buFont typeface="Franklin Gothic"/>
              <a:buChar char="⮚"/>
            </a:pPr>
            <a:r>
              <a:rPr lang="en-US" sz="1700" dirty="0">
                <a:solidFill>
                  <a:srgbClr val="0F0F0F"/>
                </a:solidFill>
                <a:latin typeface="Franklin Gothic Book" panose="020B0503020102020204" pitchFamily="34" charset="0"/>
                <a:ea typeface="Franklin Gothic"/>
                <a:cs typeface="Franklin Gothic"/>
                <a:sym typeface="Franklin Gothic"/>
              </a:rPr>
              <a:t>Identify positive sentiments highlighting strengths in Restaurant services </a:t>
            </a:r>
            <a:r>
              <a:rPr lang="en-US" sz="1700" dirty="0">
                <a:solidFill>
                  <a:schemeClr val="tx1">
                    <a:lumMod val="95000"/>
                    <a:lumOff val="5000"/>
                  </a:schemeClr>
                </a:solidFill>
                <a:latin typeface="Franklin Gothic Book" panose="020B0503020102020204" pitchFamily="34" charset="0"/>
              </a:rPr>
              <a:t>for review analysis reveal trends in satisfaction, highlight areas needing improvement, and inform strategic decisions to enhance customer experience and loyalty.</a:t>
            </a:r>
            <a:endParaRPr sz="1700" dirty="0">
              <a:solidFill>
                <a:schemeClr val="tx1">
                  <a:lumMod val="95000"/>
                  <a:lumOff val="5000"/>
                </a:schemeClr>
              </a:solidFill>
              <a:latin typeface="Franklin Gothic Book" panose="020B0503020102020204" pitchFamily="34" charset="0"/>
              <a:ea typeface="Franklin Gothic"/>
              <a:cs typeface="Franklin Gothic"/>
              <a:sym typeface="Franklin Gothic"/>
            </a:endParaRPr>
          </a:p>
          <a:p>
            <a:pPr marL="306000" lvl="0" indent="-306000" algn="l" rtl="0">
              <a:lnSpc>
                <a:spcPct val="120000"/>
              </a:lnSpc>
              <a:spcBef>
                <a:spcPts val="940"/>
              </a:spcBef>
              <a:spcAft>
                <a:spcPts val="0"/>
              </a:spcAft>
              <a:buSzPts val="1564"/>
              <a:buFont typeface="Franklin Gothic"/>
              <a:buChar char="❖"/>
            </a:pPr>
            <a:r>
              <a:rPr lang="en-US" b="1" dirty="0">
                <a:solidFill>
                  <a:srgbClr val="0F0F0F"/>
                </a:solidFill>
                <a:latin typeface="Franklin Gothic Book" panose="020B0503020102020204" pitchFamily="34" charset="0"/>
                <a:ea typeface="Franklin Gothic"/>
                <a:cs typeface="Franklin Gothic"/>
                <a:sym typeface="Franklin Gothic"/>
              </a:rPr>
              <a:t>Key Findings:</a:t>
            </a:r>
            <a:endParaRPr dirty="0">
              <a:latin typeface="Franklin Gothic Book" panose="020B0503020102020204" pitchFamily="34" charset="0"/>
              <a:ea typeface="Franklin Gothic"/>
              <a:cs typeface="Franklin Gothic"/>
              <a:sym typeface="Franklin Gothic"/>
            </a:endParaRPr>
          </a:p>
          <a:p>
            <a:pPr marL="630000" lvl="1" indent="-306000" algn="l" rtl="0">
              <a:spcBef>
                <a:spcPts val="940"/>
              </a:spcBef>
              <a:spcAft>
                <a:spcPts val="0"/>
              </a:spcAft>
              <a:buSzPts val="1564"/>
              <a:buFont typeface="Franklin Gothic"/>
              <a:buChar char="⮚"/>
            </a:pPr>
            <a:r>
              <a:rPr lang="en-US" sz="1700" dirty="0">
                <a:solidFill>
                  <a:srgbClr val="0F0F0F"/>
                </a:solidFill>
                <a:latin typeface="Franklin Gothic Book" panose="020B0503020102020204" pitchFamily="34" charset="0"/>
                <a:ea typeface="Franklin Gothic"/>
                <a:cs typeface="Franklin Gothic"/>
                <a:sym typeface="Franklin Gothic"/>
              </a:rPr>
              <a:t>Positive sentiments often </a:t>
            </a:r>
            <a:r>
              <a:rPr lang="en-US" sz="1700" dirty="0">
                <a:solidFill>
                  <a:schemeClr val="tx1">
                    <a:lumMod val="95000"/>
                    <a:lumOff val="5000"/>
                  </a:schemeClr>
                </a:solidFill>
                <a:latin typeface="Franklin Gothic Book" panose="020B0503020102020204" pitchFamily="34" charset="0"/>
              </a:rPr>
              <a:t>highlight exceptional dining experiences at specific restaurants or with particular dishes.</a:t>
            </a:r>
            <a:endParaRPr lang="en-US" sz="1700" dirty="0">
              <a:solidFill>
                <a:srgbClr val="0F0F0F"/>
              </a:solidFill>
              <a:latin typeface="Franklin Gothic Book" panose="020B0503020102020204" pitchFamily="34" charset="0"/>
              <a:ea typeface="Franklin Gothic"/>
              <a:cs typeface="Franklin Gothic"/>
              <a:sym typeface="Franklin Gothic"/>
            </a:endParaRPr>
          </a:p>
          <a:p>
            <a:pPr marL="630000" lvl="1" indent="-306000" algn="l" rtl="0">
              <a:spcBef>
                <a:spcPts val="940"/>
              </a:spcBef>
              <a:spcAft>
                <a:spcPts val="0"/>
              </a:spcAft>
              <a:buSzPts val="1564"/>
              <a:buFont typeface="Franklin Gothic"/>
              <a:buChar char="⮚"/>
            </a:pPr>
            <a:r>
              <a:rPr lang="en-US" sz="1700" dirty="0">
                <a:solidFill>
                  <a:srgbClr val="0F0F0F"/>
                </a:solidFill>
                <a:latin typeface="Franklin Gothic Book" panose="020B0503020102020204" pitchFamily="34" charset="0"/>
                <a:ea typeface="Franklin Gothic"/>
                <a:cs typeface="Franklin Gothic"/>
                <a:sym typeface="Franklin Gothic"/>
              </a:rPr>
              <a:t>Negative sentiments </a:t>
            </a:r>
            <a:r>
              <a:rPr lang="en-US" sz="1700" dirty="0">
                <a:solidFill>
                  <a:schemeClr val="tx1">
                    <a:lumMod val="95000"/>
                    <a:lumOff val="5000"/>
                  </a:schemeClr>
                </a:solidFill>
                <a:latin typeface="Franklin Gothic Book" panose="020B0503020102020204" pitchFamily="34" charset="0"/>
              </a:rPr>
              <a:t>often point out recurring issues affecting customer experiences across different restaurants or aspects of service.</a:t>
            </a:r>
            <a:endParaRPr sz="1700" dirty="0">
              <a:solidFill>
                <a:schemeClr val="tx1">
                  <a:lumMod val="95000"/>
                  <a:lumOff val="5000"/>
                </a:schemeClr>
              </a:solidFill>
              <a:latin typeface="Franklin Gothic Book" panose="020B0503020102020204" pitchFamily="34" charset="0"/>
              <a:ea typeface="Franklin Gothic"/>
              <a:cs typeface="Franklin Gothic"/>
              <a:sym typeface="Franklin Gothic"/>
            </a:endParaRPr>
          </a:p>
          <a:p>
            <a:pPr marL="306000" lvl="0" indent="-306000" algn="l" rtl="0">
              <a:lnSpc>
                <a:spcPct val="120000"/>
              </a:lnSpc>
              <a:spcBef>
                <a:spcPts val="940"/>
              </a:spcBef>
              <a:spcAft>
                <a:spcPts val="0"/>
              </a:spcAft>
              <a:buSzPts val="1564"/>
              <a:buFont typeface="Noto Sans Symbols"/>
              <a:buChar char="❖"/>
            </a:pPr>
            <a:r>
              <a:rPr lang="en-US" b="1" dirty="0">
                <a:solidFill>
                  <a:srgbClr val="0F0F0F"/>
                </a:solidFill>
                <a:latin typeface="Franklin Gothic Book" panose="020B0503020102020204" pitchFamily="34" charset="0"/>
                <a:ea typeface="Franklin Gothic"/>
                <a:cs typeface="Franklin Gothic"/>
                <a:sym typeface="Franklin Gothic"/>
              </a:rPr>
              <a:t>Actionable Recommendations</a:t>
            </a:r>
            <a:r>
              <a:rPr lang="en-US" dirty="0">
                <a:solidFill>
                  <a:srgbClr val="0F0F0F"/>
                </a:solidFill>
                <a:latin typeface="Franklin Gothic Book" panose="020B0503020102020204" pitchFamily="34" charset="0"/>
                <a:ea typeface="Franklin Gothic"/>
                <a:cs typeface="Franklin Gothic"/>
                <a:sym typeface="Franklin Gothic"/>
              </a:rPr>
              <a:t>:</a:t>
            </a:r>
            <a:endParaRPr dirty="0">
              <a:latin typeface="Franklin Gothic Book" panose="020B0503020102020204" pitchFamily="34" charset="0"/>
              <a:ea typeface="Franklin Gothic"/>
              <a:cs typeface="Franklin Gothic"/>
              <a:sym typeface="Franklin Gothic"/>
            </a:endParaRPr>
          </a:p>
          <a:p>
            <a:pPr marL="630000" lvl="1" indent="-306000" algn="l" rtl="0">
              <a:spcBef>
                <a:spcPts val="940"/>
              </a:spcBef>
              <a:spcAft>
                <a:spcPts val="0"/>
              </a:spcAft>
              <a:buSzPts val="1564"/>
              <a:buFont typeface="Franklin Gothic"/>
              <a:buChar char="⮚"/>
            </a:pPr>
            <a:r>
              <a:rPr lang="en-US" sz="1700" dirty="0">
                <a:solidFill>
                  <a:srgbClr val="0F0F0F"/>
                </a:solidFill>
                <a:latin typeface="Franklin Gothic Book" panose="020B0503020102020204" pitchFamily="34" charset="0"/>
                <a:ea typeface="Franklin Gothic"/>
                <a:cs typeface="Franklin Gothic"/>
                <a:sym typeface="Franklin Gothic"/>
              </a:rPr>
              <a:t>Introduce initiatives to reduce wait times and improve scheduling efficiency.</a:t>
            </a:r>
            <a:endParaRPr dirty="0">
              <a:latin typeface="Franklin Gothic Book" panose="020B0503020102020204" pitchFamily="34" charset="0"/>
              <a:ea typeface="Franklin Gothic"/>
              <a:cs typeface="Franklin Gothic"/>
              <a:sym typeface="Franklin Gothic"/>
            </a:endParaRPr>
          </a:p>
          <a:p>
            <a:pPr marL="630000" lvl="1" indent="-306000" algn="l" rtl="0">
              <a:spcBef>
                <a:spcPts val="940"/>
              </a:spcBef>
              <a:spcAft>
                <a:spcPts val="0"/>
              </a:spcAft>
              <a:buSzPts val="1564"/>
              <a:buFont typeface="Franklin Gothic"/>
              <a:buChar char="⮚"/>
            </a:pPr>
            <a:r>
              <a:rPr lang="en-US" sz="1700" dirty="0">
                <a:solidFill>
                  <a:srgbClr val="0F0F0F"/>
                </a:solidFill>
                <a:latin typeface="Franklin Gothic Book" panose="020B0503020102020204" pitchFamily="34" charset="0"/>
                <a:ea typeface="Franklin Gothic"/>
                <a:cs typeface="Franklin Gothic"/>
                <a:sym typeface="Franklin Gothic"/>
              </a:rPr>
              <a:t>Implement training programs to enhance communication skills among restaurant staff.</a:t>
            </a:r>
            <a:endParaRPr dirty="0">
              <a:latin typeface="Franklin Gothic Book" panose="020B0503020102020204" pitchFamily="34" charset="0"/>
              <a:ea typeface="Franklin Gothic"/>
              <a:cs typeface="Franklin Gothic"/>
              <a:sym typeface="Franklin Gothic"/>
            </a:endParaRPr>
          </a:p>
          <a:p>
            <a:pPr marL="306000" lvl="0" indent="-306000" algn="l" rtl="0">
              <a:lnSpc>
                <a:spcPct val="120000"/>
              </a:lnSpc>
              <a:spcBef>
                <a:spcPts val="940"/>
              </a:spcBef>
              <a:spcAft>
                <a:spcPts val="0"/>
              </a:spcAft>
              <a:buSzPts val="1564"/>
              <a:buFont typeface="Franklin Gothic"/>
              <a:buChar char="❖"/>
            </a:pPr>
            <a:r>
              <a:rPr lang="en-US" b="1" dirty="0">
                <a:solidFill>
                  <a:srgbClr val="0F0F0F"/>
                </a:solidFill>
                <a:latin typeface="Franklin Gothic Book" panose="020B0503020102020204" pitchFamily="34" charset="0"/>
                <a:ea typeface="Franklin Gothic"/>
                <a:cs typeface="Franklin Gothic"/>
                <a:sym typeface="Franklin Gothic"/>
              </a:rPr>
              <a:t>Impact: </a:t>
            </a:r>
            <a:endParaRPr dirty="0">
              <a:latin typeface="Franklin Gothic Book" panose="020B0503020102020204" pitchFamily="34" charset="0"/>
              <a:ea typeface="Franklin Gothic"/>
              <a:cs typeface="Franklin Gothic"/>
              <a:sym typeface="Franklin Gothic"/>
            </a:endParaRPr>
          </a:p>
          <a:p>
            <a:pPr marL="630000" lvl="1" indent="-306000" algn="l" rtl="0">
              <a:spcBef>
                <a:spcPts val="940"/>
              </a:spcBef>
              <a:spcAft>
                <a:spcPts val="0"/>
              </a:spcAft>
              <a:buSzPts val="1564"/>
              <a:buFont typeface="Franklin Gothic"/>
              <a:buChar char="⮚"/>
            </a:pPr>
            <a:r>
              <a:rPr lang="en-US" sz="1700" dirty="0">
                <a:solidFill>
                  <a:schemeClr val="tx1">
                    <a:lumMod val="95000"/>
                    <a:lumOff val="5000"/>
                  </a:schemeClr>
                </a:solidFill>
                <a:latin typeface="Franklin Gothic Book" panose="020B0503020102020204" pitchFamily="34" charset="0"/>
              </a:rPr>
              <a:t>This data-driven approach helps restaurants enhance service quality, menu offerings, and overall dining experiences, thereby fostering customer loyalty and driving business growth through favorable customer feedback and recommendations.</a:t>
            </a:r>
            <a:endParaRPr sz="1700" dirty="0">
              <a:solidFill>
                <a:schemeClr val="tx1">
                  <a:lumMod val="95000"/>
                  <a:lumOff val="5000"/>
                </a:schemeClr>
              </a:solidFill>
              <a:latin typeface="Franklin Gothic Book" panose="020B0503020102020204" pitchFamily="34" charset="0"/>
              <a:ea typeface="Franklin Gothic"/>
              <a:cs typeface="Franklin Gothic"/>
              <a:sym typeface="Frankli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300"/>
              <a:buFont typeface="Arial"/>
              <a:buNone/>
            </a:pPr>
            <a:r>
              <a:rPr lang="en-US" sz="3300" b="1" dirty="0">
                <a:solidFill>
                  <a:schemeClr val="accent1"/>
                </a:solidFill>
                <a:latin typeface="Arial"/>
                <a:ea typeface="Arial"/>
                <a:cs typeface="Arial"/>
                <a:sym typeface="Arial"/>
              </a:rPr>
              <a:t>CONCLUSION</a:t>
            </a:r>
            <a:endParaRPr sz="3300" dirty="0"/>
          </a:p>
        </p:txBody>
      </p:sp>
      <p:sp>
        <p:nvSpPr>
          <p:cNvPr id="140" name="Google Shape;140;p8"/>
          <p:cNvSpPr txBox="1">
            <a:spLocks noGrp="1"/>
          </p:cNvSpPr>
          <p:nvPr>
            <p:ph type="body" idx="1"/>
          </p:nvPr>
        </p:nvSpPr>
        <p:spPr>
          <a:xfrm>
            <a:off x="581192" y="1165860"/>
            <a:ext cx="11029615" cy="5349240"/>
          </a:xfrm>
          <a:prstGeom prst="rect">
            <a:avLst/>
          </a:prstGeom>
          <a:noFill/>
          <a:ln>
            <a:noFill/>
          </a:ln>
        </p:spPr>
        <p:txBody>
          <a:bodyPr spcFirstLastPara="1" wrap="square" lIns="91425" tIns="45700" rIns="91425" bIns="45700" anchor="ctr" anchorCtr="0">
            <a:noAutofit/>
          </a:bodyPr>
          <a:lstStyle/>
          <a:p>
            <a:pPr marL="305435" lvl="0" indent="-296671" algn="l" rtl="0">
              <a:lnSpc>
                <a:spcPct val="110000"/>
              </a:lnSpc>
              <a:spcBef>
                <a:spcPts val="0"/>
              </a:spcBef>
              <a:spcAft>
                <a:spcPts val="0"/>
              </a:spcAft>
              <a:buSzPct val="91999"/>
              <a:buChar char="◼"/>
            </a:pPr>
            <a:r>
              <a:rPr lang="en-US" dirty="0">
                <a:solidFill>
                  <a:schemeClr val="tx1">
                    <a:lumMod val="95000"/>
                    <a:lumOff val="5000"/>
                  </a:schemeClr>
                </a:solidFill>
                <a:latin typeface="Franklin Gothic Book" panose="020B0503020102020204" pitchFamily="34" charset="0"/>
              </a:rPr>
              <a:t>Analyzing customer sentiments through advanced sentiment analysis techniques offers crucial insights into restaurant service quality and customer satisfaction. By systematically examining positive sentiments, restaurants can identify and highlight areas of excellence, such as exceptional dishes and outstanding service. Conversely, negative sentiments pinpoint specific challenges like slow service or food quality issues that require immediate attention.</a:t>
            </a:r>
            <a:r>
              <a:rPr lang="en-US" dirty="0"/>
              <a:t> </a:t>
            </a:r>
            <a:r>
              <a:rPr lang="en-US" dirty="0">
                <a:solidFill>
                  <a:schemeClr val="tx1">
                    <a:lumMod val="95000"/>
                    <a:lumOff val="5000"/>
                  </a:schemeClr>
                </a:solidFill>
                <a:latin typeface="Franklin Gothic Book" panose="020B0503020102020204" pitchFamily="34" charset="0"/>
              </a:rPr>
              <a:t>These findings empower restaurants to implement targeted improvements, enhancing overall dining experiences and customer satisfaction, thereby fostering repeat business and positive word-of-mouth recommendations in the competitive restaurant industry</a:t>
            </a:r>
            <a:r>
              <a:rPr lang="en-US" dirty="0"/>
              <a:t>.</a:t>
            </a:r>
            <a:endParaRPr lang="en-US" dirty="0">
              <a:solidFill>
                <a:schemeClr val="tx1">
                  <a:lumMod val="95000"/>
                  <a:lumOff val="5000"/>
                </a:schemeClr>
              </a:solidFill>
              <a:latin typeface="Franklin Gothic Book" panose="020B0503020102020204" pitchFamily="34" charset="0"/>
            </a:endParaRPr>
          </a:p>
          <a:p>
            <a:pPr marL="8764" lvl="0" indent="0" algn="l" rtl="0">
              <a:lnSpc>
                <a:spcPct val="110000"/>
              </a:lnSpc>
              <a:spcBef>
                <a:spcPts val="0"/>
              </a:spcBef>
              <a:spcAft>
                <a:spcPts val="0"/>
              </a:spcAft>
              <a:buSzPct val="91999"/>
              <a:buNone/>
            </a:pPr>
            <a:endParaRPr lang="en-US" dirty="0">
              <a:solidFill>
                <a:schemeClr val="tx1">
                  <a:lumMod val="95000"/>
                  <a:lumOff val="5000"/>
                </a:schemeClr>
              </a:solidFill>
              <a:latin typeface="Franklin Gothic Book" panose="020B0503020102020204" pitchFamily="34" charset="0"/>
            </a:endParaRPr>
          </a:p>
          <a:p>
            <a:pPr marL="305435" lvl="0" indent="-296671" algn="l" rtl="0">
              <a:lnSpc>
                <a:spcPct val="110000"/>
              </a:lnSpc>
              <a:spcBef>
                <a:spcPts val="0"/>
              </a:spcBef>
              <a:spcAft>
                <a:spcPts val="0"/>
              </a:spcAft>
              <a:buSzPct val="91999"/>
              <a:buChar char="◼"/>
            </a:pPr>
            <a:r>
              <a:rPr lang="en-US" dirty="0">
                <a:solidFill>
                  <a:schemeClr val="tx1">
                    <a:lumMod val="95000"/>
                    <a:lumOff val="5000"/>
                  </a:schemeClr>
                </a:solidFill>
                <a:latin typeface="Franklin Gothic Book" panose="020B0503020102020204" pitchFamily="34" charset="0"/>
              </a:rPr>
              <a:t>Leveraging sentiment analysis in restaurant customer reviews helps align strategies with diner preferences, addressing concerns like wait times or dining ambiance for enhanced satisfaction and loyalty. Continuous monitoring of sentiment trends enables swift adaptations to changing customer preferences, ensuring ongoing improvements in service quality and dining experiences over time. This data-driven approach fosters a customer-centric focus, crucial for maintaining competitiveness.</a:t>
            </a:r>
          </a:p>
          <a:p>
            <a:pPr marL="8764" lvl="0" indent="0" algn="l" rtl="0">
              <a:lnSpc>
                <a:spcPct val="110000"/>
              </a:lnSpc>
              <a:spcBef>
                <a:spcPts val="0"/>
              </a:spcBef>
              <a:spcAft>
                <a:spcPts val="0"/>
              </a:spcAft>
              <a:buSzPct val="91999"/>
              <a:buNone/>
            </a:pPr>
            <a:endParaRPr lang="en-US" dirty="0">
              <a:solidFill>
                <a:schemeClr val="tx1">
                  <a:lumMod val="95000"/>
                  <a:lumOff val="5000"/>
                </a:schemeClr>
              </a:solidFill>
              <a:latin typeface="Franklin Gothic Book" panose="020B0503020102020204" pitchFamily="34" charset="0"/>
            </a:endParaRPr>
          </a:p>
          <a:p>
            <a:pPr marL="305435" lvl="0" indent="-296671" algn="l" rtl="0">
              <a:lnSpc>
                <a:spcPct val="110000"/>
              </a:lnSpc>
              <a:spcBef>
                <a:spcPts val="0"/>
              </a:spcBef>
              <a:spcAft>
                <a:spcPts val="0"/>
              </a:spcAft>
              <a:buSzPct val="91999"/>
              <a:buChar char="◼"/>
            </a:pPr>
            <a:r>
              <a:rPr lang="en-US" dirty="0">
                <a:solidFill>
                  <a:schemeClr val="tx1">
                    <a:lumMod val="95000"/>
                    <a:lumOff val="5000"/>
                  </a:schemeClr>
                </a:solidFill>
                <a:latin typeface="Franklin Gothic Book" panose="020B0503020102020204" pitchFamily="34" charset="0"/>
              </a:rPr>
              <a:t>In conclusion, sentiment analysis of restaurant customer reviews drives continuous service improvement by translating diner feedback into actionable insights. This approach optimizes operational efficiency, mitigates risks, and enhances dining experiences, fostering loyalty and satisfaction. Ultimately, it ensures restaurants deliver high-quality service that meets customer expectations and boosts overall dining satisfaction.</a:t>
            </a:r>
            <a:endParaRPr dirty="0">
              <a:solidFill>
                <a:schemeClr val="tx1">
                  <a:lumMod val="95000"/>
                  <a:lumOff val="5000"/>
                </a:schemeClr>
              </a:solidFill>
              <a:latin typeface="Franklin Gothic Book" panose="020B0503020102020204" pitchFamily="34" charset="0"/>
              <a:ea typeface="Franklin Gothic"/>
              <a:cs typeface="Franklin Gothic"/>
              <a:sym typeface="Frankli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body" idx="1"/>
          </p:nvPr>
        </p:nvSpPr>
        <p:spPr>
          <a:xfrm>
            <a:off x="535670" y="480059"/>
            <a:ext cx="11029500" cy="5875021"/>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656"/>
              <a:buNone/>
            </a:pPr>
            <a:endParaRPr sz="1800" b="1" dirty="0">
              <a:latin typeface="Franklin Gothic Book" panose="020B0503020102020204" pitchFamily="34" charset="0"/>
              <a:ea typeface="Franklin Gothic"/>
              <a:cs typeface="Franklin Gothic"/>
              <a:sym typeface="Franklin Gothic"/>
            </a:endParaRPr>
          </a:p>
          <a:p>
            <a:pPr marL="305435" lvl="0" indent="-318135" algn="l" rtl="0">
              <a:lnSpc>
                <a:spcPct val="100000"/>
              </a:lnSpc>
              <a:spcBef>
                <a:spcPts val="960"/>
              </a:spcBef>
              <a:spcAft>
                <a:spcPts val="0"/>
              </a:spcAft>
              <a:buSzPts val="1856"/>
              <a:buChar char="◼"/>
            </a:pPr>
            <a:r>
              <a:rPr lang="en-US" sz="2000" b="1" dirty="0">
                <a:latin typeface="Franklin Gothic Book" panose="020B0503020102020204" pitchFamily="34" charset="0"/>
                <a:ea typeface="Franklin Gothic"/>
                <a:cs typeface="Franklin Gothic"/>
                <a:sym typeface="Franklin Gothic"/>
              </a:rPr>
              <a:t>Enhanced Personalization: </a:t>
            </a:r>
            <a:r>
              <a:rPr lang="en-US" sz="2000" dirty="0">
                <a:solidFill>
                  <a:schemeClr val="tx1">
                    <a:lumMod val="95000"/>
                    <a:lumOff val="5000"/>
                  </a:schemeClr>
                </a:solidFill>
                <a:latin typeface="Franklin Gothic Book" panose="020B0503020102020204" pitchFamily="34" charset="0"/>
              </a:rPr>
              <a:t>Utilize sentiment analysis in restaurant customer reviews to enhance personalization by adapting service and menu offerings based on individual preferences and feedback.</a:t>
            </a:r>
          </a:p>
          <a:p>
            <a:pPr marL="305435" lvl="0" indent="-318135" algn="l" rtl="0">
              <a:lnSpc>
                <a:spcPct val="100000"/>
              </a:lnSpc>
              <a:spcBef>
                <a:spcPts val="960"/>
              </a:spcBef>
              <a:spcAft>
                <a:spcPts val="0"/>
              </a:spcAft>
              <a:buSzPts val="1856"/>
              <a:buChar char="◼"/>
            </a:pPr>
            <a:r>
              <a:rPr lang="en-US" sz="2000" b="1" dirty="0">
                <a:latin typeface="Franklin Gothic Book" panose="020B0503020102020204" pitchFamily="34" charset="0"/>
                <a:ea typeface="Franklin Gothic"/>
                <a:cs typeface="Franklin Gothic"/>
                <a:sym typeface="Franklin Gothic"/>
              </a:rPr>
              <a:t>Real-Time Feedback Mechanisms:</a:t>
            </a:r>
            <a:r>
              <a:rPr lang="en-US" sz="2000" dirty="0">
                <a:latin typeface="Franklin Gothic Book" panose="020B0503020102020204" pitchFamily="34" charset="0"/>
                <a:ea typeface="Franklin Gothic"/>
                <a:cs typeface="Franklin Gothic"/>
                <a:sym typeface="Franklin Gothic"/>
              </a:rPr>
              <a:t> </a:t>
            </a:r>
            <a:r>
              <a:rPr lang="en-US" sz="2000" dirty="0">
                <a:solidFill>
                  <a:schemeClr val="tx1">
                    <a:lumMod val="95000"/>
                    <a:lumOff val="5000"/>
                  </a:schemeClr>
                </a:solidFill>
                <a:latin typeface="Franklin Gothic Book" panose="020B0503020102020204" pitchFamily="34" charset="0"/>
              </a:rPr>
              <a:t>Implement real-time feedback mechanisms in restaurant customer reviews to instantly capture and analyze sentiments, facilitating immediate service improvements and enhancing dining experiences</a:t>
            </a:r>
            <a:r>
              <a:rPr lang="en-US" sz="2000" dirty="0">
                <a:solidFill>
                  <a:schemeClr val="tx1">
                    <a:lumMod val="95000"/>
                    <a:lumOff val="5000"/>
                  </a:schemeClr>
                </a:solidFill>
                <a:latin typeface="Franklin Gothic Book" panose="020B0503020102020204" pitchFamily="34" charset="0"/>
                <a:ea typeface="Franklin Gothic"/>
                <a:cs typeface="Franklin Gothic"/>
                <a:sym typeface="Franklin Gothic"/>
              </a:rPr>
              <a:t>.</a:t>
            </a:r>
            <a:endParaRPr sz="2000" dirty="0">
              <a:solidFill>
                <a:schemeClr val="tx1">
                  <a:lumMod val="95000"/>
                  <a:lumOff val="5000"/>
                </a:schemeClr>
              </a:solidFill>
              <a:latin typeface="Franklin Gothic Book" panose="020B0503020102020204" pitchFamily="34" charset="0"/>
              <a:ea typeface="Franklin Gothic"/>
              <a:cs typeface="Franklin Gothic"/>
              <a:sym typeface="Franklin Gothic"/>
            </a:endParaRPr>
          </a:p>
          <a:p>
            <a:pPr marL="305435" lvl="0" indent="-318135" algn="l" rtl="0">
              <a:lnSpc>
                <a:spcPct val="100000"/>
              </a:lnSpc>
              <a:spcBef>
                <a:spcPts val="960"/>
              </a:spcBef>
              <a:spcAft>
                <a:spcPts val="0"/>
              </a:spcAft>
              <a:buSzPts val="1856"/>
              <a:buChar char="◼"/>
            </a:pPr>
            <a:r>
              <a:rPr lang="en-US" sz="2000" b="1" dirty="0">
                <a:latin typeface="Franklin Gothic Book" panose="020B0503020102020204" pitchFamily="34" charset="0"/>
                <a:ea typeface="Franklin Gothic"/>
                <a:cs typeface="Franklin Gothic"/>
                <a:sym typeface="Franklin Gothic"/>
              </a:rPr>
              <a:t>Integration with AI and IoT: </a:t>
            </a:r>
            <a:r>
              <a:rPr lang="en-US" sz="2000" dirty="0">
                <a:latin typeface="Franklin Gothic Book" panose="020B0503020102020204" pitchFamily="34" charset="0"/>
                <a:ea typeface="Franklin Gothic"/>
                <a:cs typeface="Franklin Gothic"/>
                <a:sym typeface="Franklin Gothic"/>
              </a:rPr>
              <a:t>Integrate sentiment analysis with AI and IoT </a:t>
            </a:r>
            <a:r>
              <a:rPr lang="en-US" sz="2000" dirty="0">
                <a:solidFill>
                  <a:schemeClr val="tx1">
                    <a:lumMod val="95000"/>
                    <a:lumOff val="5000"/>
                  </a:schemeClr>
                </a:solidFill>
                <a:latin typeface="Franklin Gothic Book" panose="020B0503020102020204" pitchFamily="34" charset="0"/>
              </a:rPr>
              <a:t>in restaurant customer reviews to monitor diner experiences in real-time, optimizing proactive service delivery</a:t>
            </a:r>
          </a:p>
          <a:p>
            <a:pPr marL="305435" lvl="0" indent="-318135" algn="l" rtl="0">
              <a:lnSpc>
                <a:spcPct val="100000"/>
              </a:lnSpc>
              <a:spcBef>
                <a:spcPts val="960"/>
              </a:spcBef>
              <a:spcAft>
                <a:spcPts val="0"/>
              </a:spcAft>
              <a:buSzPts val="1856"/>
              <a:buChar char="◼"/>
            </a:pPr>
            <a:r>
              <a:rPr lang="en-US" sz="2000" b="1" dirty="0">
                <a:latin typeface="Franklin Gothic Book" panose="020B0503020102020204" pitchFamily="34" charset="0"/>
                <a:ea typeface="Franklin Gothic"/>
                <a:cs typeface="Franklin Gothic"/>
                <a:sym typeface="Franklin Gothic"/>
              </a:rPr>
              <a:t>Predictive Analytics:</a:t>
            </a:r>
            <a:r>
              <a:rPr lang="en-US" sz="2000" dirty="0">
                <a:latin typeface="Franklin Gothic Book" panose="020B0503020102020204" pitchFamily="34" charset="0"/>
                <a:ea typeface="Franklin Gothic"/>
                <a:cs typeface="Franklin Gothic"/>
                <a:sym typeface="Franklin Gothic"/>
              </a:rPr>
              <a:t> </a:t>
            </a:r>
            <a:r>
              <a:rPr lang="en-US" sz="2000" dirty="0">
                <a:solidFill>
                  <a:schemeClr val="tx1">
                    <a:lumMod val="95000"/>
                    <a:lumOff val="5000"/>
                  </a:schemeClr>
                </a:solidFill>
                <a:latin typeface="Franklin Gothic Book" panose="020B0503020102020204" pitchFamily="34" charset="0"/>
              </a:rPr>
              <a:t>Develop predictive analytics in restaurant customer reviews using historical sentiment data to anticipate diner needs, optimize resource allocation, enhance service planning </a:t>
            </a:r>
          </a:p>
          <a:p>
            <a:pPr marL="305435" lvl="0" indent="-318135" algn="l" rtl="0">
              <a:lnSpc>
                <a:spcPct val="110000"/>
              </a:lnSpc>
              <a:spcBef>
                <a:spcPts val="960"/>
              </a:spcBef>
              <a:spcAft>
                <a:spcPts val="0"/>
              </a:spcAft>
              <a:buSzPts val="1856"/>
              <a:buChar char="◼"/>
            </a:pPr>
            <a:r>
              <a:rPr lang="en-US" sz="2000" b="1" dirty="0">
                <a:latin typeface="Franklin Gothic Book" panose="020B0503020102020204" pitchFamily="34" charset="0"/>
                <a:ea typeface="Franklin Gothic"/>
                <a:cs typeface="Franklin Gothic"/>
                <a:sym typeface="Franklin Gothic"/>
              </a:rPr>
              <a:t>Cross-Institutional Benchmarking:</a:t>
            </a:r>
            <a:r>
              <a:rPr lang="en-US" sz="2000" dirty="0">
                <a:latin typeface="Franklin Gothic Book" panose="020B0503020102020204" pitchFamily="34" charset="0"/>
                <a:ea typeface="Franklin Gothic"/>
                <a:cs typeface="Franklin Gothic"/>
                <a:sym typeface="Franklin Gothic"/>
              </a:rPr>
              <a:t> </a:t>
            </a:r>
            <a:r>
              <a:rPr lang="en-US" sz="2000" dirty="0">
                <a:solidFill>
                  <a:schemeClr val="tx1">
                    <a:lumMod val="95000"/>
                    <a:lumOff val="5000"/>
                  </a:schemeClr>
                </a:solidFill>
                <a:latin typeface="Franklin Gothic Book" panose="020B0503020102020204" pitchFamily="34" charset="0"/>
              </a:rPr>
              <a:t>Establish cross-institutional benchmarking in restaurant customer reviews using sentiment analysis to compare, identify best practices, and drive continuous improvement in service standards</a:t>
            </a:r>
            <a:r>
              <a:rPr lang="en-US" sz="2000" dirty="0"/>
              <a:t>.</a:t>
            </a:r>
            <a:endParaRPr sz="1900" dirty="0">
              <a:solidFill>
                <a:schemeClr val="tx1">
                  <a:lumMod val="95000"/>
                  <a:lumOff val="5000"/>
                </a:schemeClr>
              </a:solidFill>
              <a:latin typeface="Franklin Gothic Book" panose="020B0503020102020204" pitchFamily="34" charset="0"/>
              <a:ea typeface="Franklin Gothic"/>
              <a:cs typeface="Franklin Gothic"/>
              <a:sym typeface="Franklin Gothic"/>
            </a:endParaRPr>
          </a:p>
        </p:txBody>
      </p:sp>
      <p:sp>
        <p:nvSpPr>
          <p:cNvPr id="146" name="Google Shape;146;p9"/>
          <p:cNvSpPr txBox="1"/>
          <p:nvPr/>
        </p:nvSpPr>
        <p:spPr>
          <a:xfrm>
            <a:off x="535670" y="67377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dirty="0">
                <a:solidFill>
                  <a:schemeClr val="accent1"/>
                </a:solidFill>
                <a:latin typeface="Arial"/>
                <a:ea typeface="Arial"/>
                <a:cs typeface="Arial"/>
                <a:sym typeface="Arial"/>
              </a:rPr>
              <a:t>FUTURE SCOPE</a:t>
            </a:r>
            <a:endParaRPr dirty="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1618</Words>
  <Application>Microsoft Office PowerPoint</Application>
  <PresentationFormat>Widescreen</PresentationFormat>
  <Paragraphs>87</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Franklin Gothic Book</vt:lpstr>
      <vt:lpstr>Noto Sans Symbols</vt:lpstr>
      <vt:lpstr>Libre Franklin</vt:lpstr>
      <vt:lpstr>Arial</vt:lpstr>
      <vt:lpstr>Calibri</vt:lpstr>
      <vt:lpstr>Franklin Gothic</vt:lpstr>
      <vt:lpstr>Wingdings</vt:lpstr>
      <vt:lpstr>DividendVTI</vt:lpstr>
      <vt:lpstr>CUSTOMER REVIEW SENTIMENT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Vaibhav Ostwal</dc:creator>
  <cp:lastModifiedBy>vani ujwala</cp:lastModifiedBy>
  <cp:revision>6</cp:revision>
  <dcterms:created xsi:type="dcterms:W3CDTF">2021-05-26T16:50:10Z</dcterms:created>
  <dcterms:modified xsi:type="dcterms:W3CDTF">2024-06-25T07:07:30Z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