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  <p:sldId id="257" r:id="rId5"/>
    <p:sldId id="262" r:id="rId6"/>
    <p:sldId id="260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rcRect b="3795"/>
          <a:stretch>
            <a:fillRect/>
          </a:stretch>
        </p:blipFill>
        <p:spPr>
          <a:xfrm>
            <a:off x="0" y="260350"/>
            <a:ext cx="12192000" cy="65976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620713"/>
            <a:ext cx="10943167" cy="10826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1843088"/>
            <a:ext cx="10949517" cy="981075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94790" y="1343660"/>
            <a:ext cx="9329420" cy="808355"/>
          </a:xfr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/>
          <a:p>
            <a:pPr algn="ctr"/>
            <a:r>
              <a:rPr lang="en-US" altLang="en-US" sz="4800">
                <a:ln>
                  <a:noFill/>
                </a:ln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Loan Performance Analysis</a:t>
            </a:r>
            <a:endParaRPr lang="en-US" altLang="en-US" sz="4800">
              <a:ln>
                <a:noFill/>
              </a:ln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2842895" y="2289175"/>
            <a:ext cx="6633845" cy="927735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wrap="square" rtlCol="0">
            <a:noAutofit/>
          </a:bodyPr>
          <a:p>
            <a:pPr algn="ctr"/>
            <a:r>
              <a:rPr lang="en-US" altLang="en-US" sz="3600">
                <a:ln>
                  <a:noFill/>
                </a:ln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Power BI Dashboard Overview</a:t>
            </a:r>
            <a:endParaRPr lang="en-US" altLang="en-US" sz="3600">
              <a:ln>
                <a:noFill/>
              </a:ln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7991475" y="184150"/>
            <a:ext cx="38855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sz="1400" b="1">
                <a:ln>
                  <a:noFill/>
                </a:ln>
                <a:solidFill>
                  <a:srgbClr val="002060"/>
                </a:solidFill>
                <a:effectLst/>
              </a:rPr>
              <a:t>Presenter Name : VANI BHATT</a:t>
            </a:r>
            <a:endParaRPr lang="en-US" sz="1400" b="1">
              <a:ln>
                <a:noFill/>
              </a:ln>
              <a:solidFill>
                <a:srgbClr val="002060"/>
              </a:solidFill>
              <a:effectLst/>
            </a:endParaRPr>
          </a:p>
          <a:p>
            <a:pPr algn="r"/>
            <a:r>
              <a:rPr lang="en-US" sz="1400" b="1">
                <a:ln>
                  <a:noFill/>
                </a:ln>
                <a:solidFill>
                  <a:srgbClr val="002060"/>
                </a:solidFill>
                <a:effectLst/>
              </a:rPr>
              <a:t>Date : 26 - 12 - 2024</a:t>
            </a:r>
            <a:endParaRPr lang="en-US" sz="1400" b="1">
              <a:ln>
                <a:noFill/>
              </a:ln>
              <a:solidFill>
                <a:srgbClr val="002060"/>
              </a:solidFill>
              <a:effectLst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altLang="en-US" sz="2800">
                <a:solidFill>
                  <a:srgbClr val="002060"/>
                </a:solidFill>
              </a:rPr>
              <a:t> Project Objectives &amp; </a:t>
            </a:r>
            <a:r>
              <a:rPr lang="en-US" altLang="en-US" sz="2800">
                <a:solidFill>
                  <a:srgbClr val="002060"/>
                </a:solidFill>
                <a:sym typeface="+mn-ea"/>
              </a:rPr>
              <a:t> Dataset Overview</a:t>
            </a:r>
            <a:endParaRPr lang="en-US" altLang="en-US" sz="2800">
              <a:solidFill>
                <a:srgbClr val="002060"/>
              </a:solidFill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175" y="1078230"/>
            <a:ext cx="10661650" cy="5261610"/>
          </a:xfrm>
        </p:spPr>
        <p:txBody>
          <a:bodyPr/>
          <a:p>
            <a:pPr marL="0" indent="0" algn="ctr">
              <a:buNone/>
            </a:pPr>
            <a:r>
              <a:rPr lang="en-US" altLang="en-US" sz="1600" u="sng">
                <a:solidFill>
                  <a:srgbClr val="002060"/>
                </a:solidFill>
                <a:latin typeface="Bahnschrift" panose="020B0502040204020203" charset="0"/>
                <a:cs typeface="Bahnschrift" panose="020B0502040204020203" charset="0"/>
              </a:rPr>
              <a:t>GOALS</a:t>
            </a:r>
            <a:endParaRPr lang="en-US" altLang="en-US" sz="1600" u="sng">
              <a:solidFill>
                <a:srgbClr val="002060"/>
              </a:solidFill>
              <a:latin typeface="Bahnschrift" panose="020B0502040204020203" charset="0"/>
              <a:cs typeface="Bahnschrift" panose="020B0502040204020203" charset="0"/>
            </a:endParaRPr>
          </a:p>
          <a:p>
            <a:pPr marL="457200" lvl="1" indent="0" algn="ctr">
              <a:buNone/>
            </a:pPr>
            <a:r>
              <a:rPr lang="en-US" altLang="en-US" sz="1400">
                <a:solidFill>
                  <a:srgbClr val="002060"/>
                </a:solidFill>
                <a:latin typeface="Bahnschrift" panose="020B0502040204020203" charset="0"/>
                <a:cs typeface="Bahnschrift" panose="020B0502040204020203" charset="0"/>
              </a:rPr>
              <a:t>Understand loan distribution across products and regions.</a:t>
            </a:r>
            <a:endParaRPr lang="en-US" altLang="en-US" sz="1400">
              <a:solidFill>
                <a:srgbClr val="002060"/>
              </a:solidFill>
              <a:latin typeface="Bahnschrift" panose="020B0502040204020203" charset="0"/>
              <a:cs typeface="Bahnschrift" panose="020B0502040204020203" charset="0"/>
            </a:endParaRPr>
          </a:p>
          <a:p>
            <a:pPr marL="457200" lvl="1" indent="0" algn="ctr">
              <a:buNone/>
            </a:pPr>
            <a:r>
              <a:rPr lang="en-US" altLang="en-US" sz="1400">
                <a:solidFill>
                  <a:srgbClr val="002060"/>
                </a:solidFill>
                <a:latin typeface="Bahnschrift" panose="020B0502040204020203" charset="0"/>
                <a:cs typeface="Bahnschrift" panose="020B0502040204020203" charset="0"/>
              </a:rPr>
              <a:t>Identify default patterns and repayment trends.</a:t>
            </a:r>
            <a:endParaRPr lang="en-US" altLang="en-US" sz="1400">
              <a:solidFill>
                <a:srgbClr val="002060"/>
              </a:solidFill>
              <a:latin typeface="Bahnschrift" panose="020B0502040204020203" charset="0"/>
              <a:cs typeface="Bahnschrift" panose="020B0502040204020203" charset="0"/>
            </a:endParaRPr>
          </a:p>
          <a:p>
            <a:pPr marL="457200" lvl="1" indent="0" algn="ctr">
              <a:buNone/>
            </a:pPr>
            <a:r>
              <a:rPr lang="en-US" altLang="en-US" sz="1400">
                <a:solidFill>
                  <a:srgbClr val="002060"/>
                </a:solidFill>
                <a:latin typeface="Bahnschrift" panose="020B0502040204020203" charset="0"/>
                <a:cs typeface="Bahnschrift" panose="020B0502040204020203" charset="0"/>
              </a:rPr>
              <a:t>Highlight operational inefficiencies for process improvements.</a:t>
            </a:r>
            <a:endParaRPr lang="en-US" altLang="en-US" sz="1400">
              <a:solidFill>
                <a:srgbClr val="002060"/>
              </a:solidFill>
              <a:latin typeface="Bahnschrift" panose="020B0502040204020203" charset="0"/>
              <a:cs typeface="Bahnschrift" panose="020B0502040204020203" charset="0"/>
            </a:endParaRPr>
          </a:p>
          <a:p>
            <a:pPr algn="ctr"/>
            <a:endParaRPr lang="en-US" sz="1600">
              <a:solidFill>
                <a:srgbClr val="002060"/>
              </a:solidFill>
              <a:latin typeface="Bahnschrift" panose="020B0502040204020203" charset="0"/>
              <a:cs typeface="Bahnschrift" panose="020B0502040204020203" charset="0"/>
            </a:endParaRPr>
          </a:p>
          <a:p>
            <a:pPr marL="0" indent="0" algn="ctr">
              <a:buNone/>
            </a:pPr>
            <a:endParaRPr lang="en-US" sz="1600">
              <a:solidFill>
                <a:srgbClr val="002060"/>
              </a:solidFill>
              <a:latin typeface="Bahnschrift" panose="020B0502040204020203" charset="0"/>
              <a:cs typeface="Bahnschrift" panose="020B0502040204020203" charset="0"/>
            </a:endParaRPr>
          </a:p>
          <a:p>
            <a:pPr marL="0" indent="0" algn="ctr">
              <a:buNone/>
            </a:pPr>
            <a:r>
              <a:rPr lang="en-US" sz="1600" u="sng">
                <a:solidFill>
                  <a:srgbClr val="002060"/>
                </a:solidFill>
                <a:latin typeface="Bahnschrift" panose="020B0502040204020203" charset="0"/>
                <a:cs typeface="Bahnschrift" panose="020B0502040204020203" charset="0"/>
                <a:sym typeface="+mn-ea"/>
              </a:rPr>
              <a:t>DATA CLEANING</a:t>
            </a:r>
            <a:endParaRPr lang="en-US" sz="1600" u="sng">
              <a:solidFill>
                <a:srgbClr val="002060"/>
              </a:solidFill>
              <a:latin typeface="Bahnschrift" panose="020B0502040204020203" charset="0"/>
              <a:cs typeface="Bahnschrift" panose="020B0502040204020203" charset="0"/>
            </a:endParaRPr>
          </a:p>
          <a:p>
            <a:pPr marL="0" lvl="0" indent="0" algn="ctr">
              <a:buNone/>
            </a:pPr>
            <a:r>
              <a:rPr lang="en-US" sz="1400">
                <a:solidFill>
                  <a:srgbClr val="002060"/>
                </a:solidFill>
                <a:latin typeface="Bahnschrift" panose="020B0502040204020203" charset="0"/>
                <a:cs typeface="Bahnschrift" panose="020B0502040204020203" charset="0"/>
                <a:sym typeface="+mn-ea"/>
              </a:rPr>
              <a:t>              No null values found</a:t>
            </a:r>
            <a:endParaRPr lang="en-US" sz="1400">
              <a:solidFill>
                <a:srgbClr val="002060"/>
              </a:solidFill>
              <a:latin typeface="Bahnschrift" panose="020B0502040204020203" charset="0"/>
              <a:cs typeface="Bahnschrift" panose="020B0502040204020203" charset="0"/>
            </a:endParaRPr>
          </a:p>
          <a:p>
            <a:pPr marL="457200" lvl="1" indent="0" algn="ctr">
              <a:buNone/>
            </a:pPr>
            <a:r>
              <a:rPr lang="en-US" sz="1400">
                <a:solidFill>
                  <a:srgbClr val="002060"/>
                </a:solidFill>
                <a:latin typeface="Bahnschrift" panose="020B0502040204020203" charset="0"/>
                <a:cs typeface="Bahnschrift" panose="020B0502040204020203" charset="0"/>
                <a:sym typeface="+mn-ea"/>
              </a:rPr>
              <a:t>Age column had outliers replaced values with mode </a:t>
            </a:r>
            <a:endParaRPr lang="en-US" sz="1400">
              <a:solidFill>
                <a:srgbClr val="002060"/>
              </a:solidFill>
              <a:latin typeface="Bahnschrift" panose="020B0502040204020203" charset="0"/>
              <a:cs typeface="Bahnschrift" panose="020B0502040204020203" charset="0"/>
            </a:endParaRPr>
          </a:p>
          <a:p>
            <a:pPr marL="457200" lvl="1" indent="0" algn="ctr">
              <a:buNone/>
            </a:pPr>
            <a:r>
              <a:rPr lang="en-US" sz="1400">
                <a:solidFill>
                  <a:srgbClr val="002060"/>
                </a:solidFill>
                <a:latin typeface="Bahnschrift" panose="020B0502040204020203" charset="0"/>
                <a:cs typeface="Bahnschrift" panose="020B0502040204020203" charset="0"/>
                <a:sym typeface="+mn-ea"/>
              </a:rPr>
              <a:t>Created new columns using formula for columns like “Loan Tenure(Months), EMI</a:t>
            </a:r>
            <a:endParaRPr lang="en-US" sz="1400">
              <a:solidFill>
                <a:srgbClr val="002060"/>
              </a:solidFill>
              <a:latin typeface="Bahnschrift" panose="020B0502040204020203" charset="0"/>
              <a:cs typeface="Bahnschrift" panose="020B0502040204020203" charset="0"/>
              <a:sym typeface="+mn-ea"/>
            </a:endParaRPr>
          </a:p>
          <a:p>
            <a:pPr marL="0" indent="0" algn="ctr">
              <a:buNone/>
            </a:pPr>
            <a:endParaRPr lang="en-US" sz="1600">
              <a:solidFill>
                <a:srgbClr val="002060"/>
              </a:solidFill>
              <a:latin typeface="Bahnschrift" panose="020B0502040204020203" charset="0"/>
              <a:cs typeface="Bahnschrift" panose="020B0502040204020203" charset="0"/>
              <a:sym typeface="+mn-ea"/>
            </a:endParaRPr>
          </a:p>
          <a:p>
            <a:pPr marL="0" indent="0" algn="ctr">
              <a:buNone/>
            </a:pPr>
            <a:endParaRPr lang="en-US" sz="1600">
              <a:solidFill>
                <a:srgbClr val="002060"/>
              </a:solidFill>
              <a:latin typeface="Bahnschrift" panose="020B0502040204020203" charset="0"/>
              <a:cs typeface="Bahnschrift" panose="020B0502040204020203" charset="0"/>
              <a:sym typeface="+mn-ea"/>
            </a:endParaRPr>
          </a:p>
          <a:p>
            <a:pPr marL="0" indent="0" algn="ctr">
              <a:buNone/>
            </a:pPr>
            <a:r>
              <a:rPr lang="en-US" altLang="en-US" sz="1600" u="sng">
                <a:solidFill>
                  <a:srgbClr val="002060"/>
                </a:solidFill>
                <a:latin typeface="Bahnschrift" panose="020B0502040204020203" charset="0"/>
                <a:cs typeface="Bahnschrift" panose="020B0502040204020203" charset="0"/>
                <a:sym typeface="+mn-ea"/>
              </a:rPr>
              <a:t>DATASET OVERVIEW</a:t>
            </a:r>
            <a:endParaRPr lang="en-US" altLang="en-US" sz="1600" u="sng">
              <a:solidFill>
                <a:srgbClr val="002060"/>
              </a:solidFill>
              <a:latin typeface="Bahnschrift" panose="020B0502040204020203" charset="0"/>
              <a:cs typeface="Bahnschrift" panose="020B0502040204020203" charset="0"/>
            </a:endParaRPr>
          </a:p>
          <a:p>
            <a:pPr marL="457200" lvl="1" indent="0" algn="ctr">
              <a:buNone/>
            </a:pPr>
            <a:r>
              <a:rPr lang="en-US" altLang="en-US" sz="1400">
                <a:solidFill>
                  <a:srgbClr val="002060"/>
                </a:solidFill>
                <a:latin typeface="Bahnschrift" panose="020B0502040204020203" charset="0"/>
                <a:cs typeface="Bahnschrift" panose="020B0502040204020203" charset="0"/>
                <a:sym typeface="+mn-ea"/>
              </a:rPr>
              <a:t>Source: Synthetic dataset representing 10,000+ loan records.</a:t>
            </a:r>
            <a:endParaRPr lang="en-US" altLang="en-US" sz="1400">
              <a:solidFill>
                <a:srgbClr val="002060"/>
              </a:solidFill>
              <a:latin typeface="Bahnschrift" panose="020B0502040204020203" charset="0"/>
              <a:cs typeface="Bahnschrift" panose="020B0502040204020203" charset="0"/>
            </a:endParaRPr>
          </a:p>
          <a:p>
            <a:pPr marL="457200" lvl="1" indent="0" algn="ctr">
              <a:buNone/>
            </a:pPr>
            <a:r>
              <a:rPr lang="en-US" altLang="en-US" sz="1400">
                <a:solidFill>
                  <a:srgbClr val="002060"/>
                </a:solidFill>
                <a:latin typeface="Bahnschrift" panose="020B0502040204020203" charset="0"/>
                <a:cs typeface="Bahnschrift" panose="020B0502040204020203" charset="0"/>
                <a:sym typeface="+mn-ea"/>
              </a:rPr>
              <a:t>Key Attributes:</a:t>
            </a:r>
            <a:endParaRPr lang="en-US" altLang="en-US" sz="1400">
              <a:solidFill>
                <a:srgbClr val="002060"/>
              </a:solidFill>
              <a:latin typeface="Bahnschrift" panose="020B0502040204020203" charset="0"/>
              <a:cs typeface="Bahnschrift" panose="020B0502040204020203" charset="0"/>
            </a:endParaRPr>
          </a:p>
          <a:p>
            <a:pPr marL="457200" lvl="1" indent="0" algn="ctr">
              <a:buNone/>
            </a:pPr>
            <a:r>
              <a:rPr lang="en-US" altLang="en-US" sz="1400">
                <a:solidFill>
                  <a:srgbClr val="002060"/>
                </a:solidFill>
                <a:latin typeface="Bahnschrift" panose="020B0502040204020203" charset="0"/>
                <a:cs typeface="Bahnschrift" panose="020B0502040204020203" charset="0"/>
                <a:sym typeface="+mn-ea"/>
              </a:rPr>
              <a:t>Loan Details: Loan ID, Product Type, Amount, Start and End Dates.</a:t>
            </a:r>
            <a:endParaRPr lang="en-US" altLang="en-US" sz="1400">
              <a:solidFill>
                <a:srgbClr val="002060"/>
              </a:solidFill>
              <a:latin typeface="Bahnschrift" panose="020B0502040204020203" charset="0"/>
              <a:cs typeface="Bahnschrift" panose="020B0502040204020203" charset="0"/>
            </a:endParaRPr>
          </a:p>
          <a:p>
            <a:pPr marL="457200" lvl="1" indent="0" algn="ctr">
              <a:buNone/>
            </a:pPr>
            <a:r>
              <a:rPr lang="en-US" altLang="en-US" sz="1400">
                <a:solidFill>
                  <a:srgbClr val="002060"/>
                </a:solidFill>
                <a:latin typeface="Bahnschrift" panose="020B0502040204020203" charset="0"/>
                <a:cs typeface="Bahnschrift" panose="020B0502040204020203" charset="0"/>
                <a:sym typeface="+mn-ea"/>
              </a:rPr>
              <a:t>Customer Details: Location, Age, Credit Score.</a:t>
            </a:r>
            <a:endParaRPr lang="en-US" altLang="en-US" sz="1400">
              <a:solidFill>
                <a:srgbClr val="002060"/>
              </a:solidFill>
              <a:latin typeface="Bahnschrift" panose="020B0502040204020203" charset="0"/>
              <a:cs typeface="Bahnschrift" panose="020B0502040204020203" charset="0"/>
            </a:endParaRPr>
          </a:p>
          <a:p>
            <a:pPr marL="457200" lvl="1" indent="0" algn="ctr">
              <a:buNone/>
            </a:pPr>
            <a:r>
              <a:rPr lang="en-US" altLang="en-US" sz="1400">
                <a:solidFill>
                  <a:srgbClr val="002060"/>
                </a:solidFill>
                <a:latin typeface="Bahnschrift" panose="020B0502040204020203" charset="0"/>
                <a:cs typeface="Bahnschrift" panose="020B0502040204020203" charset="0"/>
                <a:sym typeface="+mn-ea"/>
              </a:rPr>
              <a:t>Loan Metrics: Loan Status, Interest Rate, Tenure, Late Payments.</a:t>
            </a:r>
            <a:endParaRPr lang="en-US" altLang="en-US" sz="1400">
              <a:solidFill>
                <a:srgbClr val="002060"/>
              </a:solidFill>
              <a:latin typeface="Bahnschrift" panose="020B0502040204020203" charset="0"/>
              <a:cs typeface="Bahnschrift" panose="020B0502040204020203" charset="0"/>
            </a:endParaRPr>
          </a:p>
          <a:p>
            <a:pPr algn="ctr"/>
            <a:endParaRPr lang="en-US" sz="1600">
              <a:solidFill>
                <a:srgbClr val="002060"/>
              </a:solidFill>
              <a:latin typeface="Bahnschrift" panose="020B0502040204020203" charset="0"/>
              <a:cs typeface="Bahnschrift" panose="020B0502040204020203" charset="0"/>
            </a:endParaRPr>
          </a:p>
          <a:p>
            <a:pPr marL="0" indent="0" algn="ctr">
              <a:buNone/>
            </a:pPr>
            <a:endParaRPr lang="en-US" sz="1600">
              <a:solidFill>
                <a:srgbClr val="002060"/>
              </a:solidFill>
              <a:latin typeface="Bahnschrift" panose="020B0502040204020203" charset="0"/>
              <a:cs typeface="Bahnschrift" panose="020B0502040204020203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3" name="Picture 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28160" y="2854325"/>
            <a:ext cx="3981450" cy="23114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2315" y="170815"/>
            <a:ext cx="3803650" cy="25019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10" y="4173220"/>
            <a:ext cx="4248150" cy="253238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3565" y="2693035"/>
            <a:ext cx="3994150" cy="2590800"/>
          </a:xfrm>
          <a:prstGeom prst="rect">
            <a:avLst/>
          </a:prstGeom>
        </p:spPr>
      </p:pic>
      <p:sp>
        <p:nvSpPr>
          <p:cNvPr id="23" name="Text Box 22"/>
          <p:cNvSpPr txBox="1"/>
          <p:nvPr/>
        </p:nvSpPr>
        <p:spPr>
          <a:xfrm>
            <a:off x="84455" y="170815"/>
            <a:ext cx="4272280" cy="4003040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wrap="square" rtlCol="0">
            <a:noAutofit/>
          </a:bodyPr>
          <a:p>
            <a:pPr indent="0">
              <a:buFont typeface="Arial" panose="020B0604020202020204" pitchFamily="34" charset="0"/>
              <a:buNone/>
            </a:pPr>
            <a:endParaRPr lang="en-US" altLang="en-US" sz="1400">
              <a:solidFill>
                <a:srgbClr val="002060"/>
              </a:solidFill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en-US" sz="1400">
                <a:solidFill>
                  <a:srgbClr val="002060"/>
                </a:solidFill>
              </a:rPr>
              <a:t>Key Metrics &amp; KPIs</a:t>
            </a:r>
            <a:endParaRPr lang="en-US" altLang="en-US" sz="140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US" sz="140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400">
                <a:solidFill>
                  <a:srgbClr val="002060"/>
                </a:solidFill>
              </a:rPr>
              <a:t>Total Loan Amount: 8bn</a:t>
            </a:r>
            <a:endParaRPr lang="en-US" altLang="en-US" sz="1400">
              <a:solidFill>
                <a:srgbClr val="002060"/>
              </a:solidFill>
            </a:endParaRPr>
          </a:p>
          <a:p>
            <a:pPr indent="0">
              <a:buFont typeface="Arial" panose="020B0604020202020204" pitchFamily="34" charset="0"/>
              <a:buNone/>
            </a:pPr>
            <a:endParaRPr lang="en-US" altLang="en-US" sz="140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400">
                <a:solidFill>
                  <a:srgbClr val="002060"/>
                </a:solidFill>
              </a:rPr>
              <a:t>Total Number of Loans: 15k</a:t>
            </a:r>
            <a:endParaRPr lang="en-US" altLang="en-US" sz="140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US" sz="140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400">
                <a:solidFill>
                  <a:srgbClr val="002060"/>
                </a:solidFill>
              </a:rPr>
              <a:t>Average Loan Tenure: 77 months</a:t>
            </a:r>
            <a:endParaRPr lang="en-US" altLang="en-US" sz="1400">
              <a:solidFill>
                <a:srgbClr val="002060"/>
              </a:solidFill>
            </a:endParaRPr>
          </a:p>
          <a:p>
            <a:pPr indent="0">
              <a:buFont typeface="Arial" panose="020B0604020202020204" pitchFamily="34" charset="0"/>
              <a:buNone/>
            </a:pPr>
            <a:endParaRPr lang="en-US" altLang="en-US" sz="140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400">
                <a:solidFill>
                  <a:srgbClr val="002060"/>
                </a:solidFill>
              </a:rPr>
              <a:t>Default Rate: On avg 3k applicants in every region</a:t>
            </a:r>
            <a:endParaRPr lang="en-US" altLang="en-US" sz="140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US" sz="140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400">
                <a:solidFill>
                  <a:srgbClr val="002060"/>
                </a:solidFill>
              </a:rPr>
              <a:t>As we can see that Loan amount distribution is almost same across all product types, regions.</a:t>
            </a:r>
            <a:endParaRPr lang="en-US" altLang="en-US" sz="140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US" sz="140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400">
                <a:solidFill>
                  <a:srgbClr val="002060"/>
                </a:solidFill>
              </a:rPr>
              <a:t>Aslo there are equal number loan status of defaultes  in every regions whcih is uncommon</a:t>
            </a:r>
            <a:endParaRPr lang="en-US" altLang="en-US" sz="1400">
              <a:solidFill>
                <a:srgbClr val="002060"/>
              </a:solidFill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51680" y="170815"/>
            <a:ext cx="3786505" cy="207899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69020" y="3741420"/>
            <a:ext cx="3257550" cy="248285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0865" y="3684270"/>
            <a:ext cx="3943350" cy="219075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0520" y="605790"/>
            <a:ext cx="4083050" cy="24257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9440" y="575310"/>
            <a:ext cx="3790950" cy="2419350"/>
          </a:xfrm>
          <a:prstGeom prst="rect">
            <a:avLst/>
          </a:prstGeom>
        </p:spPr>
      </p:pic>
      <p:sp>
        <p:nvSpPr>
          <p:cNvPr id="23" name="Text Box 22"/>
          <p:cNvSpPr txBox="1"/>
          <p:nvPr/>
        </p:nvSpPr>
        <p:spPr>
          <a:xfrm>
            <a:off x="132715" y="575310"/>
            <a:ext cx="4052570" cy="5300345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wrap="square" rtlCol="0">
            <a:noAutofit/>
          </a:bodyPr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US" sz="140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US" sz="140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US" sz="140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US" sz="140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400">
                <a:solidFill>
                  <a:srgbClr val="002060"/>
                </a:solidFill>
              </a:rPr>
              <a:t>Default Rate by Region </a:t>
            </a:r>
            <a:r>
              <a:rPr lang="en-US" altLang="en-US" sz="1400">
                <a:solidFill>
                  <a:srgbClr val="002060"/>
                </a:solidFill>
                <a:sym typeface="+mn-ea"/>
              </a:rPr>
              <a:t>Visualization shows that goa has less number of defaulters as other regions by product type</a:t>
            </a:r>
            <a:endParaRPr lang="en-US" altLang="en-US" sz="140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US" sz="140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400">
                <a:solidFill>
                  <a:srgbClr val="002060"/>
                </a:solidFill>
              </a:rPr>
              <a:t>Loan Tenure distribution chart shows that there loan tenure range is between 40 months to 120 months</a:t>
            </a:r>
            <a:endParaRPr lang="en-US" altLang="en-US" sz="140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US" sz="140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400">
                <a:solidFill>
                  <a:srgbClr val="002060"/>
                </a:solidFill>
              </a:rPr>
              <a:t>Repayment Trends shows that there equal number of active,closed, defaul loan appliacants </a:t>
            </a:r>
            <a:endParaRPr lang="en-US" altLang="en-US" sz="140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US" sz="140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400">
                <a:solidFill>
                  <a:srgbClr val="002060"/>
                </a:solidFill>
              </a:rPr>
              <a:t>Line chart shows that there is suddent hike in loan releases in the year 2014 and loan amoount has constant rate till 2024</a:t>
            </a:r>
            <a:endParaRPr lang="en-US" altLang="en-US" sz="140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1" name="Picture 2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23105" y="1033780"/>
            <a:ext cx="7541260" cy="4346575"/>
          </a:xfrm>
          <a:prstGeom prst="rect">
            <a:avLst/>
          </a:prstGeom>
        </p:spPr>
      </p:pic>
      <p:sp>
        <p:nvSpPr>
          <p:cNvPr id="23" name="Text Box 22"/>
          <p:cNvSpPr txBox="1"/>
          <p:nvPr/>
        </p:nvSpPr>
        <p:spPr>
          <a:xfrm>
            <a:off x="218440" y="461645"/>
            <a:ext cx="4305300" cy="5238750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wrap="square" rtlCol="0">
            <a:noAutofit/>
          </a:bodyPr>
          <a:p>
            <a:pPr indent="0">
              <a:buFont typeface="Arial" panose="020B0604020202020204" pitchFamily="34" charset="0"/>
              <a:buNone/>
            </a:pPr>
            <a:r>
              <a:rPr lang="en-US" altLang="en-US" sz="1400">
                <a:solidFill>
                  <a:srgbClr val="002060"/>
                </a:solidFill>
              </a:rPr>
              <a:t> </a:t>
            </a:r>
            <a:endParaRPr lang="en-US" altLang="en-US" sz="1400">
              <a:solidFill>
                <a:srgbClr val="002060"/>
              </a:solidFill>
            </a:endParaRPr>
          </a:p>
          <a:p>
            <a:pPr indent="0">
              <a:buFont typeface="Arial" panose="020B0604020202020204" pitchFamily="34" charset="0"/>
              <a:buNone/>
            </a:pPr>
            <a:endParaRPr lang="en-US" altLang="en-US" sz="1400">
              <a:solidFill>
                <a:srgbClr val="002060"/>
              </a:solidFill>
            </a:endParaRPr>
          </a:p>
          <a:p>
            <a:pPr indent="0">
              <a:buFont typeface="Arial" panose="020B0604020202020204" pitchFamily="34" charset="0"/>
              <a:buNone/>
            </a:pPr>
            <a:endParaRPr lang="en-US" altLang="en-US" sz="1400">
              <a:solidFill>
                <a:srgbClr val="002060"/>
              </a:solidFill>
            </a:endParaRPr>
          </a:p>
          <a:p>
            <a:pPr indent="0">
              <a:buFont typeface="Arial" panose="020B0604020202020204" pitchFamily="34" charset="0"/>
              <a:buNone/>
            </a:pPr>
            <a:endParaRPr lang="en-US" altLang="en-US" sz="1400">
              <a:solidFill>
                <a:srgbClr val="002060"/>
              </a:solidFill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en-US" sz="1400">
                <a:solidFill>
                  <a:srgbClr val="002060"/>
                </a:solidFill>
              </a:rPr>
              <a:t>Insights</a:t>
            </a:r>
            <a:endParaRPr lang="en-US" altLang="en-US" sz="140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US" sz="140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400">
                <a:solidFill>
                  <a:srgbClr val="002060"/>
                </a:solidFill>
              </a:rPr>
              <a:t>Highest defaults observed in Delhi region</a:t>
            </a:r>
            <a:endParaRPr lang="en-US" altLang="en-US" sz="140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US" sz="140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400">
                <a:solidFill>
                  <a:srgbClr val="002060"/>
                </a:solidFill>
              </a:rPr>
              <a:t>Strong correlation between low credit scores and defaults.</a:t>
            </a:r>
            <a:endParaRPr lang="en-US" altLang="en-US" sz="140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US" sz="1400">
              <a:solidFill>
                <a:srgbClr val="002060"/>
              </a:solidFill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en-US" sz="1400">
                <a:solidFill>
                  <a:srgbClr val="002060"/>
                </a:solidFill>
              </a:rPr>
              <a:t>Loan Distribution:</a:t>
            </a:r>
            <a:endParaRPr lang="en-US" altLang="en-US" sz="140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US" sz="140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400">
                <a:solidFill>
                  <a:srgbClr val="002060"/>
                </a:solidFill>
              </a:rPr>
              <a:t>Majority of loans concentrated in Maharastra</a:t>
            </a:r>
            <a:endParaRPr lang="en-US" altLang="en-US" sz="140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US" sz="1400">
              <a:solidFill>
                <a:srgbClr val="002060"/>
              </a:solidFill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en-US" sz="1400">
                <a:solidFill>
                  <a:srgbClr val="002060"/>
                </a:solidFill>
              </a:rPr>
              <a:t>Repayment Trends:</a:t>
            </a:r>
            <a:endParaRPr lang="en-US" altLang="en-US" sz="140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US" sz="140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400">
                <a:solidFill>
                  <a:srgbClr val="002060"/>
                </a:solidFill>
              </a:rPr>
              <a:t>Significant proportion of loans are not actively repaid</a:t>
            </a:r>
            <a:endParaRPr lang="en-US" altLang="en-US" sz="140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Box 2"/>
          <p:cNvSpPr txBox="1"/>
          <p:nvPr/>
        </p:nvSpPr>
        <p:spPr>
          <a:xfrm>
            <a:off x="1212215" y="826770"/>
            <a:ext cx="9853295" cy="4947920"/>
          </a:xfrm>
          <a:prstGeom prst="rect">
            <a:avLst/>
          </a:prstGeom>
        </p:spPr>
        <p:txBody>
          <a:bodyPr>
            <a:noAutofit/>
          </a:bodyPr>
          <a:p>
            <a:pPr algn="ctr">
              <a:spcAft>
                <a:spcPct val="60000"/>
              </a:spcAft>
            </a:pPr>
            <a:r>
              <a:rPr lang="en-US" altLang="en-US" sz="2400" b="1" u="sng">
                <a:solidFill>
                  <a:srgbClr val="002060"/>
                </a:solidFill>
              </a:rPr>
              <a:t>Actionable insights for Stakeholders </a:t>
            </a:r>
            <a:endParaRPr lang="en-US" altLang="en-US" sz="2400" b="1" u="sng">
              <a:solidFill>
                <a:srgbClr val="002060"/>
              </a:solidFill>
            </a:endParaRPr>
          </a:p>
          <a:p>
            <a:pPr algn="ctr">
              <a:spcAft>
                <a:spcPct val="60000"/>
              </a:spcAft>
            </a:pPr>
            <a:endParaRPr lang="en-US" altLang="en-US" sz="2400" b="1" u="sng">
              <a:solidFill>
                <a:srgbClr val="002060"/>
              </a:solidFill>
            </a:endParaRPr>
          </a:p>
          <a:p>
            <a:pPr indent="0">
              <a:buFont typeface="Arial" panose="020B0604020202020204"/>
              <a:buNone/>
            </a:pPr>
            <a:r>
              <a:rPr lang="en-US" sz="2000">
                <a:solidFill>
                  <a:srgbClr val="002060"/>
                </a:solidFill>
              </a:rPr>
              <a:t>       </a:t>
            </a:r>
            <a:r>
              <a:rPr sz="2000">
                <a:solidFill>
                  <a:srgbClr val="002060"/>
                </a:solidFill>
              </a:rPr>
              <a:t>Use</a:t>
            </a:r>
            <a:r>
              <a:rPr lang="en-US" sz="2000">
                <a:solidFill>
                  <a:srgbClr val="002060"/>
                </a:solidFill>
              </a:rPr>
              <a:t>d</a:t>
            </a:r>
            <a:r>
              <a:rPr sz="2000">
                <a:solidFill>
                  <a:srgbClr val="002060"/>
                </a:solidFill>
              </a:rPr>
              <a:t> the interactive dashboard to:</a:t>
            </a:r>
            <a:endParaRPr sz="2000">
              <a:solidFill>
                <a:srgbClr val="002060"/>
              </a:solidFill>
            </a:endParaRPr>
          </a:p>
          <a:p>
            <a:pPr indent="0">
              <a:buFont typeface="Arial" panose="020B0604020202020204"/>
              <a:buNone/>
            </a:pPr>
            <a:endParaRPr sz="2000">
              <a:solidFill>
                <a:srgbClr val="002060"/>
              </a:solidFill>
            </a:endParaRPr>
          </a:p>
          <a:p>
            <a:pPr lvl="1">
              <a:buFont typeface="Arial" panose="020B0604020202020204"/>
              <a:buChar char="◦"/>
            </a:pPr>
            <a:r>
              <a:rPr sz="2000">
                <a:solidFill>
                  <a:srgbClr val="002060"/>
                </a:solidFill>
              </a:rPr>
              <a:t>Analyze</a:t>
            </a:r>
            <a:r>
              <a:rPr lang="en-US" sz="2000">
                <a:solidFill>
                  <a:srgbClr val="002060"/>
                </a:solidFill>
              </a:rPr>
              <a:t>d</a:t>
            </a:r>
            <a:r>
              <a:rPr sz="2000">
                <a:solidFill>
                  <a:srgbClr val="002060"/>
                </a:solidFill>
              </a:rPr>
              <a:t> loan performance across branches.</a:t>
            </a:r>
            <a:endParaRPr sz="2000">
              <a:solidFill>
                <a:srgbClr val="002060"/>
              </a:solidFill>
            </a:endParaRPr>
          </a:p>
          <a:p>
            <a:pPr lvl="1" indent="0">
              <a:buFont typeface="Arial" panose="020B0604020202020204"/>
              <a:buNone/>
            </a:pPr>
            <a:endParaRPr sz="2000">
              <a:solidFill>
                <a:srgbClr val="002060"/>
              </a:solidFill>
            </a:endParaRPr>
          </a:p>
          <a:p>
            <a:pPr lvl="1">
              <a:buFont typeface="Arial" panose="020B0604020202020204"/>
              <a:buChar char="◦"/>
            </a:pPr>
            <a:r>
              <a:rPr sz="2000">
                <a:solidFill>
                  <a:srgbClr val="002060"/>
                </a:solidFill>
              </a:rPr>
              <a:t>Identif</a:t>
            </a:r>
            <a:r>
              <a:rPr lang="en-US" sz="2000">
                <a:solidFill>
                  <a:srgbClr val="002060"/>
                </a:solidFill>
              </a:rPr>
              <a:t>ied</a:t>
            </a:r>
            <a:r>
              <a:rPr sz="2000">
                <a:solidFill>
                  <a:srgbClr val="002060"/>
                </a:solidFill>
              </a:rPr>
              <a:t> actionable insights for risk mitigation.</a:t>
            </a:r>
            <a:endParaRPr sz="2000">
              <a:solidFill>
                <a:srgbClr val="002060"/>
              </a:solidFill>
            </a:endParaRPr>
          </a:p>
          <a:p>
            <a:pPr lvl="1" indent="0">
              <a:buFont typeface="Arial" panose="020B0604020202020204"/>
              <a:buNone/>
            </a:pPr>
            <a:endParaRPr sz="2000">
              <a:solidFill>
                <a:srgbClr val="002060"/>
              </a:solidFill>
            </a:endParaRPr>
          </a:p>
          <a:p>
            <a:pPr lvl="1">
              <a:buFont typeface="Arial" panose="020B0604020202020204"/>
              <a:buChar char="◦"/>
            </a:pPr>
            <a:r>
              <a:rPr sz="2000">
                <a:solidFill>
                  <a:srgbClr val="002060"/>
                </a:solidFill>
              </a:rPr>
              <a:t>Monitor</a:t>
            </a:r>
            <a:r>
              <a:rPr lang="en-US" sz="2000">
                <a:solidFill>
                  <a:srgbClr val="002060"/>
                </a:solidFill>
              </a:rPr>
              <a:t>ed</a:t>
            </a:r>
            <a:r>
              <a:rPr sz="2000">
                <a:solidFill>
                  <a:srgbClr val="002060"/>
                </a:solidFill>
              </a:rPr>
              <a:t> key KPIs dynamically using slicers and filters.</a:t>
            </a:r>
            <a:endParaRPr sz="200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2390" y="875030"/>
            <a:ext cx="9824085" cy="2827655"/>
          </a:xfrm>
        </p:spPr>
        <p:txBody>
          <a:bodyPr/>
          <a:p>
            <a:pPr algn="ctr"/>
            <a:r>
              <a:rPr lang="en-US" altLang="en-US" sz="16600">
                <a:ln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Brush Script MT" panose="03060802040406070304" charset="0"/>
                <a:cs typeface="Brush Script MT" panose="03060802040406070304" charset="0"/>
                <a:sym typeface="+mn-ea"/>
              </a:rPr>
              <a:t> Thank You!</a:t>
            </a:r>
            <a:endParaRPr lang="en-US" altLang="en-US" sz="16600">
              <a:ln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Brush Script MT" panose="03060802040406070304" charset="0"/>
              <a:cs typeface="Brush Script MT" panose="03060802040406070304" charset="0"/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9240" y="4554855"/>
            <a:ext cx="6096000" cy="1521460"/>
          </a:xfrm>
        </p:spPr>
        <p:txBody>
          <a:bodyPr/>
          <a:p>
            <a:pPr marL="0" indent="0">
              <a:buNone/>
            </a:pPr>
            <a:endParaRPr lang="en-US" altLang="en-US" sz="14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entury Gothic" panose="020B0502020202020204" charset="0"/>
              <a:cs typeface="Century Gothic" panose="020B0502020202020204" charset="0"/>
            </a:endParaRPr>
          </a:p>
          <a:p>
            <a:endParaRPr lang="en-US" altLang="en-US" sz="14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entury Gothic" panose="020B0502020202020204" charset="0"/>
              <a:cs typeface="Century Gothic" panose="020B0502020202020204" charset="0"/>
            </a:endParaRPr>
          </a:p>
          <a:p>
            <a:r>
              <a:rPr lang="en-US" altLang="en-US" sz="14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charset="0"/>
                <a:cs typeface="Century Gothic" panose="020B0502020202020204" charset="0"/>
              </a:rPr>
              <a:t>Email: bhattvani91@gmail.com</a:t>
            </a:r>
            <a:endParaRPr lang="en-US" altLang="en-US" sz="14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entury Gothic" panose="020B0502020202020204" charset="0"/>
              <a:cs typeface="Century Gothic" panose="020B0502020202020204" charset="0"/>
            </a:endParaRPr>
          </a:p>
          <a:p>
            <a:r>
              <a:rPr lang="en-US" altLang="en-US" sz="14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charset="0"/>
                <a:cs typeface="Century Gothic" panose="020B0502020202020204" charset="0"/>
              </a:rPr>
              <a:t>Phone: 7977704007</a:t>
            </a:r>
            <a:endParaRPr lang="en-US" altLang="en-US" sz="14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entury Gothic" panose="020B0502020202020204" charset="0"/>
              <a:cs typeface="Century Gothic" panose="020B0502020202020204" charset="0"/>
            </a:endParaRPr>
          </a:p>
          <a:p>
            <a:r>
              <a:rPr lang="en-US" altLang="en-US" sz="14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charset="0"/>
                <a:cs typeface="Century Gothic" panose="020B0502020202020204" charset="0"/>
              </a:rPr>
              <a:t>LinkedIn: https://www.linkedin.com/in/vani-bhatt-b8a69a79/</a:t>
            </a:r>
            <a:endParaRPr lang="en-US" altLang="en-US" sz="14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entury Gothic" panose="020B0502020202020204" charset="0"/>
              <a:cs typeface="Century Gothic" panose="020B0502020202020204" charset="0"/>
            </a:endParaRPr>
          </a:p>
          <a:p>
            <a:r>
              <a:rPr lang="en-US" altLang="en-US" sz="14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charset="0"/>
                <a:cs typeface="Century Gothic" panose="020B0502020202020204" charset="0"/>
              </a:rPr>
              <a:t>Q&amp;A: Open for any questions!</a:t>
            </a:r>
            <a:endParaRPr lang="en-US" altLang="en-US" sz="14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entury Gothic" panose="020B0502020202020204" charset="0"/>
              <a:cs typeface="Century Gothic" panose="020B050202020202020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range Waves">
  <a:themeElements>
    <a:clrScheme name="Orang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C73109"/>
      </a:accent1>
      <a:accent2>
        <a:srgbClr val="FF5050"/>
      </a:accent2>
      <a:accent3>
        <a:srgbClr val="FFFFFF"/>
      </a:accent3>
      <a:accent4>
        <a:srgbClr val="000000"/>
      </a:accent4>
      <a:accent5>
        <a:srgbClr val="E0ADAA"/>
      </a:accent5>
      <a:accent6>
        <a:srgbClr val="E74848"/>
      </a:accent6>
      <a:hlink>
        <a:srgbClr val="4D4D4D"/>
      </a:hlink>
      <a:folHlink>
        <a:srgbClr val="777777"/>
      </a:folHlink>
    </a:clrScheme>
    <a:fontScheme name="Orang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Orang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C73109"/>
        </a:accent1>
        <a:accent2>
          <a:srgbClr val="FF5050"/>
        </a:accent2>
        <a:accent3>
          <a:srgbClr val="FFFFFF"/>
        </a:accent3>
        <a:accent4>
          <a:srgbClr val="000000"/>
        </a:accent4>
        <a:accent5>
          <a:srgbClr val="E0ADAA"/>
        </a:accent5>
        <a:accent6>
          <a:srgbClr val="E74848"/>
        </a:accent6>
        <a:hlink>
          <a:srgbClr val="4D4D4D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2116</Words>
  <Application>WPS Presentation</Application>
  <PresentationFormat>Widescreen</PresentationFormat>
  <Paragraphs>91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32" baseType="lpstr">
      <vt:lpstr>Arial</vt:lpstr>
      <vt:lpstr>SimSun</vt:lpstr>
      <vt:lpstr>Wingdings</vt:lpstr>
      <vt:lpstr>Arial Unicode MS</vt:lpstr>
      <vt:lpstr>Calibri Light</vt:lpstr>
      <vt:lpstr>Calibri</vt:lpstr>
      <vt:lpstr>Microsoft YaHei</vt:lpstr>
      <vt:lpstr>Arial Narrow</vt:lpstr>
      <vt:lpstr>Bahnschrift Condensed</vt:lpstr>
      <vt:lpstr>Bahnschrift Light</vt:lpstr>
      <vt:lpstr>Arial Rounded MT Bold</vt:lpstr>
      <vt:lpstr>Bahnschrift</vt:lpstr>
      <vt:lpstr>Arial</vt:lpstr>
      <vt:lpstr>Agency FB</vt:lpstr>
      <vt:lpstr>Algerian</vt:lpstr>
      <vt:lpstr>Bell MT</vt:lpstr>
      <vt:lpstr>Bernard MT Condensed</vt:lpstr>
      <vt:lpstr>Blackadder ITC</vt:lpstr>
      <vt:lpstr>Broadway</vt:lpstr>
      <vt:lpstr>Brush Script MT</vt:lpstr>
      <vt:lpstr>Franklin Gothic Medium</vt:lpstr>
      <vt:lpstr>Franklin Gothic Medium Cond</vt:lpstr>
      <vt:lpstr>Century Schoolbook</vt:lpstr>
      <vt:lpstr>Century Gothic</vt:lpstr>
      <vt:lpstr>Orange Waves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Loan Performance Analysis</dc:title>
  <dc:creator>vani</dc:creator>
  <cp:lastModifiedBy>vani bhatt</cp:lastModifiedBy>
  <cp:revision>7</cp:revision>
  <dcterms:created xsi:type="dcterms:W3CDTF">2024-12-26T04:29:14Z</dcterms:created>
  <dcterms:modified xsi:type="dcterms:W3CDTF">2024-12-26T09:37:58Z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242A2438AF7B4B188F9825ED7948744B_11</vt:lpwstr>
  </property>
  <property fmtid="{D5CDD505-2E9C-101B-9397-08002B2CF9AE}" pid="3" name="KSOProductBuildVer">
    <vt:lpwstr>1033-12.2.0.19778</vt:lpwstr>
  </property>
</Properties>
</file>