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5" r:id="rId4"/>
    <p:sldId id="267" r:id="rId5"/>
    <p:sldId id="263" r:id="rId6"/>
    <p:sldId id="274" r:id="rId7"/>
    <p:sldId id="275" r:id="rId8"/>
    <p:sldId id="273" r:id="rId9"/>
    <p:sldId id="276" r:id="rId10"/>
    <p:sldId id="270" r:id="rId11"/>
    <p:sldId id="272" r:id="rId12"/>
    <p:sldId id="271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Lenovo\Downloads\Employee%20Retention%20Project%20(EXCEL)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Jobrole v/s Job</a:t>
            </a:r>
            <a:r>
              <a:rPr lang="en-IN" baseline="0"/>
              <a:t> Satisfaction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 Satisfaction'!$B$16</c:f>
              <c:strCache>
                <c:ptCount val="1"/>
                <c:pt idx="0">
                  <c:v>Poor &amp;Average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0070C0">
                    <a:alpha val="82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86-45DF-A241-AF0896EA1F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Satisfaction'!$A$17:$A$26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'Job Satisfaction'!$B$17:$B$26</c:f>
              <c:numCache>
                <c:formatCode>General</c:formatCode>
                <c:ptCount val="10"/>
                <c:pt idx="0">
                  <c:v>2482</c:v>
                </c:pt>
                <c:pt idx="1">
                  <c:v>2494</c:v>
                </c:pt>
                <c:pt idx="2">
                  <c:v>2486</c:v>
                </c:pt>
                <c:pt idx="3">
                  <c:v>2519</c:v>
                </c:pt>
                <c:pt idx="4">
                  <c:v>2518</c:v>
                </c:pt>
                <c:pt idx="5">
                  <c:v>2543</c:v>
                </c:pt>
                <c:pt idx="6">
                  <c:v>2548</c:v>
                </c:pt>
                <c:pt idx="7">
                  <c:v>2526</c:v>
                </c:pt>
                <c:pt idx="8">
                  <c:v>2563</c:v>
                </c:pt>
                <c:pt idx="9">
                  <c:v>2533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86-45DF-A241-AF0896EA1FD7}"/>
            </c:ext>
          </c:extLst>
        </c:ser>
        <c:ser>
          <c:idx val="1"/>
          <c:order val="1"/>
          <c:tx>
            <c:strRef>
              <c:f>'Job Satisfaction'!$C$16</c:f>
              <c:strCache>
                <c:ptCount val="1"/>
                <c:pt idx="0">
                  <c:v>Good &amp;Excellent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 Satisfaction'!$A$17:$A$26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'Job Satisfaction'!$C$17:$C$26</c:f>
              <c:numCache>
                <c:formatCode>General</c:formatCode>
                <c:ptCount val="10"/>
                <c:pt idx="0">
                  <c:v>2503</c:v>
                </c:pt>
                <c:pt idx="1">
                  <c:v>2551</c:v>
                </c:pt>
                <c:pt idx="2">
                  <c:v>2442</c:v>
                </c:pt>
                <c:pt idx="3">
                  <c:v>2393</c:v>
                </c:pt>
                <c:pt idx="4">
                  <c:v>2518</c:v>
                </c:pt>
                <c:pt idx="5">
                  <c:v>2431</c:v>
                </c:pt>
                <c:pt idx="6">
                  <c:v>2476</c:v>
                </c:pt>
                <c:pt idx="7">
                  <c:v>2498</c:v>
                </c:pt>
                <c:pt idx="8">
                  <c:v>2490</c:v>
                </c:pt>
                <c:pt idx="9">
                  <c:v>2486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86-45DF-A241-AF0896EA1F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209359"/>
        <c:axId val="1559351679"/>
      </c:barChart>
      <c:catAx>
        <c:axId val="732093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351679"/>
        <c:crosses val="autoZero"/>
        <c:auto val="1"/>
        <c:lblAlgn val="ctr"/>
        <c:lblOffset val="100"/>
        <c:noMultiLvlLbl val="0"/>
      </c:catAx>
      <c:valAx>
        <c:axId val="1559351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20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Retention Project (EXCEL) (2).xlsx]JobRole vs Attrition!PivotTable6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</a:t>
            </a:r>
            <a:r>
              <a:rPr lang="en-IN" baseline="0"/>
              <a:t> Role v/s Attrition Count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</c:pivotFmt>
      <c:pivotFmt>
        <c:idx val="6"/>
        <c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</c:pivotFmt>
      <c:pivotFmt>
        <c:idx val="7"/>
        <c:spPr>
          <a:solidFill>
            <a:srgbClr val="FF0000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/>
          </a:solidFill>
          <a:ln>
            <a:noFill/>
          </a:ln>
          <a:effectLst/>
        </c:spPr>
      </c:pivotFmt>
      <c:pivotFmt>
        <c:idx val="10"/>
        <c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</c:pivotFmt>
      <c:pivotFmt>
        <c:idx val="11"/>
        <c:spPr>
          <a:solidFill>
            <a:srgbClr val="FF000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0000"/>
          </a:solidFill>
          <a:ln>
            <a:noFill/>
          </a:ln>
          <a:effectLst/>
        </c:spPr>
      </c:pivotFmt>
      <c:pivotFmt>
        <c:idx val="14"/>
        <c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c:spPr>
      </c:pivotFmt>
      <c:pivotFmt>
        <c:idx val="15"/>
        <c:spPr>
          <a:solidFill>
            <a:srgbClr val="FF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'JobRole vs Attrition'!$B$3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F5-4AD3-95FB-D060509CD0D8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F5-4AD3-95FB-D060509CD0D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F5-4AD3-95FB-D060509CD0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 vs Attrition'!$A$4:$A$14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'JobRole vs Attrition'!$B$4:$B$14</c:f>
              <c:numCache>
                <c:formatCode>General</c:formatCode>
                <c:ptCount val="10"/>
                <c:pt idx="0">
                  <c:v>2511</c:v>
                </c:pt>
                <c:pt idx="1">
                  <c:v>2536</c:v>
                </c:pt>
                <c:pt idx="2">
                  <c:v>2492</c:v>
                </c:pt>
                <c:pt idx="3">
                  <c:v>2477</c:v>
                </c:pt>
                <c:pt idx="4">
                  <c:v>2539</c:v>
                </c:pt>
                <c:pt idx="5">
                  <c:v>2485</c:v>
                </c:pt>
                <c:pt idx="6">
                  <c:v>2530</c:v>
                </c:pt>
                <c:pt idx="7">
                  <c:v>2457</c:v>
                </c:pt>
                <c:pt idx="8">
                  <c:v>2547</c:v>
                </c:pt>
                <c:pt idx="9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F5-4AD3-95FB-D060509CD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1353615"/>
        <c:axId val="140971663"/>
      </c:barChart>
      <c:catAx>
        <c:axId val="3313536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71663"/>
        <c:crosses val="autoZero"/>
        <c:auto val="1"/>
        <c:lblAlgn val="ctr"/>
        <c:lblOffset val="100"/>
        <c:noMultiLvlLbl val="0"/>
      </c:catAx>
      <c:valAx>
        <c:axId val="14097166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1353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Job</a:t>
            </a:r>
            <a:r>
              <a:rPr lang="en-IN" baseline="0"/>
              <a:t> Role v/s WLB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547244094488187E-2"/>
          <c:y val="5.0925925925925923E-2"/>
          <c:w val="0.89662817147856522"/>
          <c:h val="0.53781459609215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'KPI5'!$B$16</c:f>
              <c:strCache>
                <c:ptCount val="1"/>
                <c:pt idx="0">
                  <c:v>Poor &amp; Average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8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8CBA-417A-882A-89D7378FF8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'KPI5'!$A$17:$A$26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'KPI5'!$B$17:$B$26</c:f>
              <c:numCache>
                <c:formatCode>General</c:formatCode>
                <c:ptCount val="10"/>
                <c:pt idx="0">
                  <c:v>2440</c:v>
                </c:pt>
                <c:pt idx="1">
                  <c:v>2505</c:v>
                </c:pt>
                <c:pt idx="2">
                  <c:v>2454</c:v>
                </c:pt>
                <c:pt idx="3">
                  <c:v>2474</c:v>
                </c:pt>
                <c:pt idx="4">
                  <c:v>2524</c:v>
                </c:pt>
                <c:pt idx="5">
                  <c:v>2532</c:v>
                </c:pt>
                <c:pt idx="6">
                  <c:v>2528</c:v>
                </c:pt>
                <c:pt idx="7">
                  <c:v>2479</c:v>
                </c:pt>
                <c:pt idx="8">
                  <c:v>2616</c:v>
                </c:pt>
                <c:pt idx="9">
                  <c:v>2519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BA-417A-882A-89D7378FF816}"/>
            </c:ext>
          </c:extLst>
        </c:ser>
        <c:ser>
          <c:idx val="1"/>
          <c:order val="1"/>
          <c:tx>
            <c:strRef>
              <c:f>'KPI5'!$C$16</c:f>
              <c:strCache>
                <c:ptCount val="1"/>
                <c:pt idx="0">
                  <c:v>Good &amp;Excellent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'KPI5'!$A$17:$A$26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'KPI5'!$C$17:$C$26</c:f>
              <c:numCache>
                <c:formatCode>General</c:formatCode>
                <c:ptCount val="10"/>
                <c:pt idx="0">
                  <c:v>2545</c:v>
                </c:pt>
                <c:pt idx="1">
                  <c:v>2540</c:v>
                </c:pt>
                <c:pt idx="2">
                  <c:v>2474</c:v>
                </c:pt>
                <c:pt idx="3">
                  <c:v>2438</c:v>
                </c:pt>
                <c:pt idx="4">
                  <c:v>2512</c:v>
                </c:pt>
                <c:pt idx="5">
                  <c:v>2442</c:v>
                </c:pt>
                <c:pt idx="6">
                  <c:v>2496</c:v>
                </c:pt>
                <c:pt idx="7">
                  <c:v>2545</c:v>
                </c:pt>
                <c:pt idx="8">
                  <c:v>2437</c:v>
                </c:pt>
                <c:pt idx="9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BA-417A-882A-89D7378FF8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76384479"/>
        <c:axId val="458411039"/>
      </c:barChart>
      <c:catAx>
        <c:axId val="37638447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411039"/>
        <c:crosses val="autoZero"/>
        <c:auto val="1"/>
        <c:lblAlgn val="ctr"/>
        <c:lblOffset val="100"/>
        <c:noMultiLvlLbl val="0"/>
      </c:catAx>
      <c:valAx>
        <c:axId val="4584110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638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476431941260502"/>
          <c:y val="0.89749340369393138"/>
          <c:w val="0.44922547260706336"/>
          <c:h val="7.4208962665946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Retention Project (EXCEL) (2).xlsx]JobRole vs Attrition!PivotTable6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</a:t>
            </a:r>
            <a:r>
              <a:rPr lang="en-IN" baseline="0"/>
              <a:t> Role V/s Attrition Count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'JobRole vs Attrition'!$B$3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65-4ABB-BBA3-51B66909E9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 vs Attrition'!$A$4:$A$14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'JobRole vs Attrition'!$B$4:$B$14</c:f>
              <c:numCache>
                <c:formatCode>General</c:formatCode>
                <c:ptCount val="10"/>
                <c:pt idx="0">
                  <c:v>2511</c:v>
                </c:pt>
                <c:pt idx="1">
                  <c:v>2536</c:v>
                </c:pt>
                <c:pt idx="2">
                  <c:v>2492</c:v>
                </c:pt>
                <c:pt idx="3">
                  <c:v>2477</c:v>
                </c:pt>
                <c:pt idx="4">
                  <c:v>2539</c:v>
                </c:pt>
                <c:pt idx="5">
                  <c:v>2485</c:v>
                </c:pt>
                <c:pt idx="6">
                  <c:v>2530</c:v>
                </c:pt>
                <c:pt idx="7">
                  <c:v>2457</c:v>
                </c:pt>
                <c:pt idx="8">
                  <c:v>2547</c:v>
                </c:pt>
                <c:pt idx="9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65-4ABB-BBA3-51B66909E9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1353615"/>
        <c:axId val="140971663"/>
      </c:barChart>
      <c:catAx>
        <c:axId val="3313536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71663"/>
        <c:crosses val="autoZero"/>
        <c:auto val="1"/>
        <c:lblAlgn val="ctr"/>
        <c:lblOffset val="100"/>
        <c:noMultiLvlLbl val="0"/>
      </c:catAx>
      <c:valAx>
        <c:axId val="14097166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1353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Retention Project (EXCEL) (2).xlsx]Interpretation 3!PivotTable11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'Interpretation 3'!$B$3:$B$4</c:f>
              <c:strCache>
                <c:ptCount val="1"/>
                <c:pt idx="0">
                  <c:v>0-15K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'Interpretation 3'!$A$5:$A$15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'Interpretation 3'!$B$5:$B$15</c:f>
              <c:numCache>
                <c:formatCode>General</c:formatCode>
                <c:ptCount val="10"/>
                <c:pt idx="0">
                  <c:v>670</c:v>
                </c:pt>
                <c:pt idx="1">
                  <c:v>687</c:v>
                </c:pt>
                <c:pt idx="2">
                  <c:v>724</c:v>
                </c:pt>
                <c:pt idx="3">
                  <c:v>696</c:v>
                </c:pt>
                <c:pt idx="4">
                  <c:v>673</c:v>
                </c:pt>
                <c:pt idx="5">
                  <c:v>715</c:v>
                </c:pt>
                <c:pt idx="6">
                  <c:v>707</c:v>
                </c:pt>
                <c:pt idx="7">
                  <c:v>709</c:v>
                </c:pt>
                <c:pt idx="8">
                  <c:v>723</c:v>
                </c:pt>
                <c:pt idx="9">
                  <c:v>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7-4541-A8F7-25E2C49514AE}"/>
            </c:ext>
          </c:extLst>
        </c:ser>
        <c:ser>
          <c:idx val="1"/>
          <c:order val="1"/>
          <c:tx>
            <c:strRef>
              <c:f>'Interpretation 3'!$C$3:$C$4</c:f>
              <c:strCache>
                <c:ptCount val="1"/>
                <c:pt idx="0">
                  <c:v>15K-30K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'Interpretation 3'!$A$5:$A$15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'Interpretation 3'!$C$5:$C$15</c:f>
              <c:numCache>
                <c:formatCode>General</c:formatCode>
                <c:ptCount val="10"/>
                <c:pt idx="0">
                  <c:v>773</c:v>
                </c:pt>
                <c:pt idx="1">
                  <c:v>784</c:v>
                </c:pt>
                <c:pt idx="2">
                  <c:v>723</c:v>
                </c:pt>
                <c:pt idx="3">
                  <c:v>776</c:v>
                </c:pt>
                <c:pt idx="4">
                  <c:v>758</c:v>
                </c:pt>
                <c:pt idx="5">
                  <c:v>713</c:v>
                </c:pt>
                <c:pt idx="6">
                  <c:v>789</c:v>
                </c:pt>
                <c:pt idx="7">
                  <c:v>700</c:v>
                </c:pt>
                <c:pt idx="8">
                  <c:v>744</c:v>
                </c:pt>
                <c:pt idx="9">
                  <c:v>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7-4541-A8F7-25E2C49514AE}"/>
            </c:ext>
          </c:extLst>
        </c:ser>
        <c:ser>
          <c:idx val="2"/>
          <c:order val="2"/>
          <c:tx>
            <c:strRef>
              <c:f>'Interpretation 3'!$D$3:$D$4</c:f>
              <c:strCache>
                <c:ptCount val="1"/>
                <c:pt idx="0">
                  <c:v>30K-45K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'Interpretation 3'!$A$5:$A$15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'Interpretation 3'!$D$5:$D$15</c:f>
              <c:numCache>
                <c:formatCode>General</c:formatCode>
                <c:ptCount val="10"/>
                <c:pt idx="0">
                  <c:v>783</c:v>
                </c:pt>
                <c:pt idx="1">
                  <c:v>751</c:v>
                </c:pt>
                <c:pt idx="2">
                  <c:v>753</c:v>
                </c:pt>
                <c:pt idx="3">
                  <c:v>703</c:v>
                </c:pt>
                <c:pt idx="4">
                  <c:v>782</c:v>
                </c:pt>
                <c:pt idx="5">
                  <c:v>772</c:v>
                </c:pt>
                <c:pt idx="6">
                  <c:v>769</c:v>
                </c:pt>
                <c:pt idx="7">
                  <c:v>763</c:v>
                </c:pt>
                <c:pt idx="8">
                  <c:v>737</c:v>
                </c:pt>
                <c:pt idx="9">
                  <c:v>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7-4541-A8F7-25E2C49514AE}"/>
            </c:ext>
          </c:extLst>
        </c:ser>
        <c:ser>
          <c:idx val="3"/>
          <c:order val="3"/>
          <c:tx>
            <c:strRef>
              <c:f>'Interpretation 3'!$E$3:$E$4</c:f>
              <c:strCache>
                <c:ptCount val="1"/>
                <c:pt idx="0">
                  <c:v>45K-65K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'Interpretation 3'!$A$5:$A$15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'Interpretation 3'!$E$5:$E$15</c:f>
              <c:numCache>
                <c:formatCode>General</c:formatCode>
                <c:ptCount val="10"/>
                <c:pt idx="0">
                  <c:v>285</c:v>
                </c:pt>
                <c:pt idx="1">
                  <c:v>314</c:v>
                </c:pt>
                <c:pt idx="2">
                  <c:v>292</c:v>
                </c:pt>
                <c:pt idx="3">
                  <c:v>302</c:v>
                </c:pt>
                <c:pt idx="4">
                  <c:v>326</c:v>
                </c:pt>
                <c:pt idx="5">
                  <c:v>285</c:v>
                </c:pt>
                <c:pt idx="6">
                  <c:v>265</c:v>
                </c:pt>
                <c:pt idx="7">
                  <c:v>285</c:v>
                </c:pt>
                <c:pt idx="8">
                  <c:v>343</c:v>
                </c:pt>
                <c:pt idx="9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A7-4541-A8F7-25E2C49514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6053712"/>
        <c:axId val="625866144"/>
      </c:barChart>
      <c:catAx>
        <c:axId val="55605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866144"/>
        <c:crosses val="autoZero"/>
        <c:auto val="1"/>
        <c:lblAlgn val="ctr"/>
        <c:lblOffset val="100"/>
        <c:noMultiLvlLbl val="0"/>
      </c:catAx>
      <c:valAx>
        <c:axId val="62586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5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</a:t>
            </a:r>
            <a:r>
              <a:rPr lang="en-IN" baseline="0"/>
              <a:t> Role V/s Performance Rating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Interpretation2!$B$17</c:f>
              <c:strCache>
                <c:ptCount val="1"/>
                <c:pt idx="0">
                  <c:v>Poor &amp;Average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0070C0">
                    <a:alpha val="79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50-4A36-91CC-D15BEEF6D9D2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0070C0">
                    <a:alpha val="78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50-4A36-91CC-D15BEEF6D9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Interpretation2!$A$18:$A$27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Interpretation2!$B$18:$B$27</c:f>
              <c:numCache>
                <c:formatCode>General</c:formatCode>
                <c:ptCount val="10"/>
                <c:pt idx="0">
                  <c:v>1268</c:v>
                </c:pt>
                <c:pt idx="1">
                  <c:v>1330</c:v>
                </c:pt>
                <c:pt idx="2">
                  <c:v>1216</c:v>
                </c:pt>
                <c:pt idx="3">
                  <c:v>1247</c:v>
                </c:pt>
                <c:pt idx="4">
                  <c:v>1274</c:v>
                </c:pt>
                <c:pt idx="5">
                  <c:v>1221</c:v>
                </c:pt>
                <c:pt idx="6">
                  <c:v>1281</c:v>
                </c:pt>
                <c:pt idx="7">
                  <c:v>1225</c:v>
                </c:pt>
                <c:pt idx="8">
                  <c:v>1215</c:v>
                </c:pt>
                <c:pt idx="9">
                  <c:v>1325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50-4A36-91CC-D15BEEF6D9D2}"/>
            </c:ext>
          </c:extLst>
        </c:ser>
        <c:ser>
          <c:idx val="1"/>
          <c:order val="1"/>
          <c:tx>
            <c:strRef>
              <c:f>Interpretation2!$C$17</c:f>
              <c:strCache>
                <c:ptCount val="1"/>
                <c:pt idx="0">
                  <c:v>Good &amp;Excellent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Interpretation2!$A$18:$A$27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Interpretation2!$C$18:$C$27</c:f>
              <c:numCache>
                <c:formatCode>General</c:formatCode>
                <c:ptCount val="10"/>
                <c:pt idx="0">
                  <c:v>1243</c:v>
                </c:pt>
                <c:pt idx="1">
                  <c:v>1206</c:v>
                </c:pt>
                <c:pt idx="2">
                  <c:v>1276</c:v>
                </c:pt>
                <c:pt idx="3">
                  <c:v>1230</c:v>
                </c:pt>
                <c:pt idx="4">
                  <c:v>1265</c:v>
                </c:pt>
                <c:pt idx="5">
                  <c:v>1264</c:v>
                </c:pt>
                <c:pt idx="6">
                  <c:v>1249</c:v>
                </c:pt>
                <c:pt idx="7">
                  <c:v>1232</c:v>
                </c:pt>
                <c:pt idx="8">
                  <c:v>1332</c:v>
                </c:pt>
                <c:pt idx="9">
                  <c:v>1206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50-4A36-91CC-D15BEEF6D9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1375215"/>
        <c:axId val="390858399"/>
      </c:barChart>
      <c:catAx>
        <c:axId val="33137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858399"/>
        <c:crosses val="autoZero"/>
        <c:auto val="1"/>
        <c:lblAlgn val="ctr"/>
        <c:lblOffset val="100"/>
        <c:noMultiLvlLbl val="0"/>
      </c:catAx>
      <c:valAx>
        <c:axId val="3908583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1375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05278068782174"/>
          <c:y val="0.86189741907261597"/>
          <c:w val="0.21440781543937909"/>
          <c:h val="0.138102580927384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Retention Project (EXCEL) (2).xlsx]JobRole vs Attrition!PivotTable6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</a:t>
            </a:r>
            <a:r>
              <a:rPr lang="en-IN" baseline="0"/>
              <a:t> Role V/s Attrition Count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'JobRole vs Attrition'!$B$3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 vs Attrition'!$A$4:$A$14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'JobRole vs Attrition'!$B$4:$B$14</c:f>
              <c:numCache>
                <c:formatCode>General</c:formatCode>
                <c:ptCount val="10"/>
                <c:pt idx="0">
                  <c:v>2511</c:v>
                </c:pt>
                <c:pt idx="1">
                  <c:v>2536</c:v>
                </c:pt>
                <c:pt idx="2">
                  <c:v>2492</c:v>
                </c:pt>
                <c:pt idx="3">
                  <c:v>2477</c:v>
                </c:pt>
                <c:pt idx="4">
                  <c:v>2539</c:v>
                </c:pt>
                <c:pt idx="5">
                  <c:v>2485</c:v>
                </c:pt>
                <c:pt idx="6">
                  <c:v>2530</c:v>
                </c:pt>
                <c:pt idx="7">
                  <c:v>2457</c:v>
                </c:pt>
                <c:pt idx="8">
                  <c:v>2547</c:v>
                </c:pt>
                <c:pt idx="9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D-48E8-99B8-2E3CEFDFEE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1353615"/>
        <c:axId val="140971663"/>
      </c:barChart>
      <c:catAx>
        <c:axId val="3313536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71663"/>
        <c:crosses val="autoZero"/>
        <c:auto val="1"/>
        <c:lblAlgn val="ctr"/>
        <c:lblOffset val="100"/>
        <c:noMultiLvlLbl val="0"/>
      </c:catAx>
      <c:valAx>
        <c:axId val="14097166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1353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</a:t>
            </a:r>
            <a:r>
              <a:rPr lang="en-IN" baseline="0"/>
              <a:t> Role V/s Environment Satisfaction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'Interpretation 4'!$B$17</c:f>
              <c:strCache>
                <c:ptCount val="1"/>
                <c:pt idx="0">
                  <c:v>Poor &amp; Average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alpha val="77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accent1">
                    <a:alpha val="77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84-4EF3-8F74-F9B8FD794846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accent1">
                    <a:alpha val="77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84-4EF3-8F74-F9B8FD794846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accent1">
                    <a:alpha val="77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84-4EF3-8F74-F9B8FD794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'Interpretation 4'!$A$18:$A$27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'Interpretation 4'!$B$18:$B$27</c:f>
              <c:numCache>
                <c:formatCode>General</c:formatCode>
                <c:ptCount val="10"/>
                <c:pt idx="0">
                  <c:v>1274</c:v>
                </c:pt>
                <c:pt idx="1">
                  <c:v>1239</c:v>
                </c:pt>
                <c:pt idx="2">
                  <c:v>1264</c:v>
                </c:pt>
                <c:pt idx="3">
                  <c:v>1221</c:v>
                </c:pt>
                <c:pt idx="4">
                  <c:v>1295</c:v>
                </c:pt>
                <c:pt idx="5">
                  <c:v>1238</c:v>
                </c:pt>
                <c:pt idx="6">
                  <c:v>1231</c:v>
                </c:pt>
                <c:pt idx="7">
                  <c:v>1222</c:v>
                </c:pt>
                <c:pt idx="8">
                  <c:v>1257</c:v>
                </c:pt>
                <c:pt idx="9">
                  <c:v>1305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84-4EF3-8F74-F9B8FD794846}"/>
            </c:ext>
          </c:extLst>
        </c:ser>
        <c:ser>
          <c:idx val="1"/>
          <c:order val="1"/>
          <c:tx>
            <c:strRef>
              <c:f>'Interpretation 4'!$C$17</c:f>
              <c:strCache>
                <c:ptCount val="1"/>
                <c:pt idx="0">
                  <c:v>Good &amp;Excellent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'Interpretation 4'!$A$18:$A$27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'Interpretation 4'!$C$18:$C$27</c:f>
              <c:numCache>
                <c:formatCode>General</c:formatCode>
                <c:ptCount val="10"/>
                <c:pt idx="0">
                  <c:v>1237</c:v>
                </c:pt>
                <c:pt idx="1">
                  <c:v>1297</c:v>
                </c:pt>
                <c:pt idx="2">
                  <c:v>1228</c:v>
                </c:pt>
                <c:pt idx="3">
                  <c:v>1256</c:v>
                </c:pt>
                <c:pt idx="4">
                  <c:v>1244</c:v>
                </c:pt>
                <c:pt idx="5">
                  <c:v>1247</c:v>
                </c:pt>
                <c:pt idx="6">
                  <c:v>1299</c:v>
                </c:pt>
                <c:pt idx="7">
                  <c:v>1235</c:v>
                </c:pt>
                <c:pt idx="8">
                  <c:v>1290</c:v>
                </c:pt>
                <c:pt idx="9">
                  <c:v>1226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E84-4EF3-8F74-F9B8FD7948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166799"/>
        <c:axId val="111766463"/>
      </c:barChart>
      <c:catAx>
        <c:axId val="1516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66463"/>
        <c:crosses val="autoZero"/>
        <c:auto val="1"/>
        <c:lblAlgn val="ctr"/>
        <c:lblOffset val="100"/>
        <c:noMultiLvlLbl val="0"/>
      </c:catAx>
      <c:valAx>
        <c:axId val="111766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16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Retention Project (EXCEL) (2).xlsx]JobRole vs Attrition!PivotTable6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</a:t>
            </a:r>
            <a:r>
              <a:rPr lang="en-IN" baseline="0"/>
              <a:t> Role v/s Attrition Count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</c:pivotFmt>
      <c:pivotFmt>
        <c:idx val="4"/>
        <c:spPr>
          <a:solidFill>
            <a:srgbClr val="FF0000"/>
          </a:solidFill>
          <a:ln>
            <a:noFill/>
          </a:ln>
          <a:effectLst/>
        </c:spPr>
      </c:pivotFmt>
      <c:pivotFmt>
        <c:idx val="5"/>
        <c:spPr>
          <a:solidFill>
            <a:srgbClr val="FF00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</c:pivotFmt>
      <c:pivotFmt>
        <c:idx val="8"/>
        <c:spPr>
          <a:solidFill>
            <a:srgbClr val="FF0000"/>
          </a:solidFill>
          <a:ln>
            <a:noFill/>
          </a:ln>
          <a:effectLst/>
        </c:spPr>
      </c:pivotFmt>
      <c:pivotFmt>
        <c:idx val="9"/>
        <c:spPr>
          <a:solidFill>
            <a:srgbClr val="FF0000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0000"/>
          </a:solidFill>
          <a:ln>
            <a:noFill/>
          </a:ln>
          <a:effectLst/>
        </c:spPr>
      </c:pivotFmt>
      <c:pivotFmt>
        <c:idx val="12"/>
        <c:spPr>
          <a:solidFill>
            <a:srgbClr val="FF0000"/>
          </a:solidFill>
          <a:ln>
            <a:noFill/>
          </a:ln>
          <a:effectLst/>
        </c:spPr>
      </c:pivotFmt>
      <c:pivotFmt>
        <c:idx val="13"/>
        <c:spPr>
          <a:solidFill>
            <a:srgbClr val="FF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'JobRole vs Attrition'!$B$3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D6-44E1-841C-93852813F4B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D6-44E1-841C-93852813F4BC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D6-44E1-841C-93852813F4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'JobRole vs Attrition'!$A$4:$A$14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'JobRole vs Attrition'!$B$4:$B$14</c:f>
              <c:numCache>
                <c:formatCode>General</c:formatCode>
                <c:ptCount val="10"/>
                <c:pt idx="0">
                  <c:v>2511</c:v>
                </c:pt>
                <c:pt idx="1">
                  <c:v>2536</c:v>
                </c:pt>
                <c:pt idx="2">
                  <c:v>2492</c:v>
                </c:pt>
                <c:pt idx="3">
                  <c:v>2477</c:v>
                </c:pt>
                <c:pt idx="4">
                  <c:v>2539</c:v>
                </c:pt>
                <c:pt idx="5">
                  <c:v>2485</c:v>
                </c:pt>
                <c:pt idx="6">
                  <c:v>2530</c:v>
                </c:pt>
                <c:pt idx="7">
                  <c:v>2457</c:v>
                </c:pt>
                <c:pt idx="8">
                  <c:v>2547</c:v>
                </c:pt>
                <c:pt idx="9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8D6-44E1-841C-93852813F4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1353615"/>
        <c:axId val="140971663"/>
      </c:barChart>
      <c:catAx>
        <c:axId val="3313536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71663"/>
        <c:crosses val="autoZero"/>
        <c:auto val="1"/>
        <c:lblAlgn val="ctr"/>
        <c:lblOffset val="100"/>
        <c:noMultiLvlLbl val="0"/>
      </c:catAx>
      <c:valAx>
        <c:axId val="14097166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1353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</a:t>
            </a:r>
            <a:r>
              <a:rPr lang="en-IN" baseline="0"/>
              <a:t> Role v/s Job Involvement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'Interpretation 5'!$B$18</c:f>
              <c:strCache>
                <c:ptCount val="1"/>
                <c:pt idx="0">
                  <c:v>Poor &amp;Average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0070C0">
                    <a:alpha val="82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6C-4922-AC1B-073FFDC8E612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0070C0">
                    <a:alpha val="80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6C-4922-AC1B-073FFDC8E61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0070C0">
                    <a:alpha val="83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6C-4922-AC1B-073FFDC8E6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'Interpretation 5'!$A$19:$A$28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'Interpretation 5'!$B$19:$B$28</c:f>
              <c:numCache>
                <c:formatCode>General</c:formatCode>
                <c:ptCount val="10"/>
                <c:pt idx="0">
                  <c:v>1275</c:v>
                </c:pt>
                <c:pt idx="1">
                  <c:v>1299</c:v>
                </c:pt>
                <c:pt idx="2">
                  <c:v>1301</c:v>
                </c:pt>
                <c:pt idx="3">
                  <c:v>1253</c:v>
                </c:pt>
                <c:pt idx="4">
                  <c:v>1273</c:v>
                </c:pt>
                <c:pt idx="5">
                  <c:v>1211</c:v>
                </c:pt>
                <c:pt idx="6">
                  <c:v>1248</c:v>
                </c:pt>
                <c:pt idx="7">
                  <c:v>1215</c:v>
                </c:pt>
                <c:pt idx="8">
                  <c:v>1227</c:v>
                </c:pt>
                <c:pt idx="9">
                  <c:v>1254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6C-4922-AC1B-073FFDC8E612}"/>
            </c:ext>
          </c:extLst>
        </c:ser>
        <c:ser>
          <c:idx val="1"/>
          <c:order val="1"/>
          <c:tx>
            <c:strRef>
              <c:f>'Interpretation 5'!$C$18</c:f>
              <c:strCache>
                <c:ptCount val="1"/>
                <c:pt idx="0">
                  <c:v>Good &amp; Average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'Interpretation 5'!$A$19:$A$28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'Interpretation 5'!$C$19:$C$28</c:f>
              <c:numCache>
                <c:formatCode>General</c:formatCode>
                <c:ptCount val="10"/>
                <c:pt idx="0">
                  <c:v>1236</c:v>
                </c:pt>
                <c:pt idx="1">
                  <c:v>1237</c:v>
                </c:pt>
                <c:pt idx="2">
                  <c:v>1191</c:v>
                </c:pt>
                <c:pt idx="3">
                  <c:v>1224</c:v>
                </c:pt>
                <c:pt idx="4">
                  <c:v>1266</c:v>
                </c:pt>
                <c:pt idx="5">
                  <c:v>1274</c:v>
                </c:pt>
                <c:pt idx="6">
                  <c:v>1282</c:v>
                </c:pt>
                <c:pt idx="7">
                  <c:v>1242</c:v>
                </c:pt>
                <c:pt idx="8">
                  <c:v>1320</c:v>
                </c:pt>
                <c:pt idx="9">
                  <c:v>1277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B6C-4922-AC1B-073FFDC8E6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578223"/>
        <c:axId val="111775391"/>
      </c:barChart>
      <c:catAx>
        <c:axId val="15257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75391"/>
        <c:crosses val="autoZero"/>
        <c:auto val="1"/>
        <c:lblAlgn val="ctr"/>
        <c:lblOffset val="100"/>
        <c:noMultiLvlLbl val="0"/>
      </c:catAx>
      <c:valAx>
        <c:axId val="1117753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578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5954-B688-4D53-8388-531E8AAF13E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2D705-C0D5-4929-B93A-C962B795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770B-C704-4D60-9DB6-E467E695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4DD7C-C798-4814-ABB8-694E9EEE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Employee Retention Project </a:t>
            </a:r>
          </a:p>
        </p:txBody>
      </p:sp>
    </p:spTree>
    <p:extLst>
      <p:ext uri="{BB962C8B-B14F-4D97-AF65-F5344CB8AC3E}">
        <p14:creationId xmlns:p14="http://schemas.microsoft.com/office/powerpoint/2010/main" val="324159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BC182B-F22E-48AF-A93B-9A41E8759020}"/>
              </a:ext>
            </a:extLst>
          </p:cNvPr>
          <p:cNvSpPr txBox="1"/>
          <p:nvPr/>
        </p:nvSpPr>
        <p:spPr>
          <a:xfrm>
            <a:off x="4873952" y="3704733"/>
            <a:ext cx="6570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observed that Job satisfaction and work life balance </a:t>
            </a:r>
            <a:r>
              <a:rPr lang="en-US" b="1" dirty="0"/>
              <a:t>is poor &amp; Average for Sales Executive Job role </a:t>
            </a:r>
            <a:r>
              <a:rPr lang="en-US" dirty="0"/>
              <a:t>that is the reason for increased Attrition count for sales executive Job role.				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Observed that Attrition count for </a:t>
            </a:r>
            <a:r>
              <a:rPr lang="en-US" b="1" dirty="0"/>
              <a:t>Research Scientist Job role is very less as WLB and Job satisfaction is Good &amp;Excellent.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DC26F-E33E-43D2-889C-F67C1A88EEBB}"/>
              </a:ext>
            </a:extLst>
          </p:cNvPr>
          <p:cNvSpPr txBox="1"/>
          <p:nvPr/>
        </p:nvSpPr>
        <p:spPr>
          <a:xfrm>
            <a:off x="1726676" y="73827"/>
            <a:ext cx="860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Job Role vs Attrition count, Job Satisfaction, Worklifebalance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ED54378-A398-4F4C-AAAE-5980119B1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71131"/>
              </p:ext>
            </p:extLst>
          </p:nvPr>
        </p:nvGraphicFramePr>
        <p:xfrm>
          <a:off x="344916" y="660435"/>
          <a:ext cx="4379483" cy="253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21F93E9-D6D7-42C0-9DBE-44DE0A4EF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456719"/>
              </p:ext>
            </p:extLst>
          </p:nvPr>
        </p:nvGraphicFramePr>
        <p:xfrm>
          <a:off x="344916" y="3810673"/>
          <a:ext cx="4379483" cy="2585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FCA09D2-76C4-41AB-83E9-A1305B24B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070327"/>
              </p:ext>
            </p:extLst>
          </p:nvPr>
        </p:nvGraphicFramePr>
        <p:xfrm>
          <a:off x="5902094" y="567945"/>
          <a:ext cx="4099560" cy="2623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606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ED996-EEF7-41F5-9DB4-FB01D76E4393}"/>
              </a:ext>
            </a:extLst>
          </p:cNvPr>
          <p:cNvSpPr txBox="1"/>
          <p:nvPr/>
        </p:nvSpPr>
        <p:spPr>
          <a:xfrm>
            <a:off x="2290713" y="245097"/>
            <a:ext cx="869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Attrition count observed in Job Role for Groupwise salary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B9A35-E338-4C39-9FC3-A17D6364E19F}"/>
              </a:ext>
            </a:extLst>
          </p:cNvPr>
          <p:cNvSpPr txBox="1"/>
          <p:nvPr/>
        </p:nvSpPr>
        <p:spPr>
          <a:xfrm>
            <a:off x="1764194" y="5150655"/>
            <a:ext cx="886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observed that the higher the salary the less the attrition count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FB5B50-8E72-E9E9-3488-6E90109B8C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218555"/>
              </p:ext>
            </p:extLst>
          </p:nvPr>
        </p:nvGraphicFramePr>
        <p:xfrm>
          <a:off x="1537447" y="1062429"/>
          <a:ext cx="8382000" cy="353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761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927C59-132C-4CD1-A60F-C38D518CAF4F}"/>
              </a:ext>
            </a:extLst>
          </p:cNvPr>
          <p:cNvSpPr txBox="1"/>
          <p:nvPr/>
        </p:nvSpPr>
        <p:spPr>
          <a:xfrm>
            <a:off x="390722" y="5849034"/>
            <a:ext cx="1102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 is that </a:t>
            </a:r>
            <a:r>
              <a:rPr lang="en-US" b="1" dirty="0"/>
              <a:t>Performance Rating	is Poor &amp;Average for Healthcare Representative and sales Representative</a:t>
            </a:r>
            <a:r>
              <a:rPr lang="en-US" dirty="0"/>
              <a:t> which is directly influencing attrition count.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C9D49-9798-40E5-AABB-05E639A52A5F}"/>
              </a:ext>
            </a:extLst>
          </p:cNvPr>
          <p:cNvSpPr txBox="1"/>
          <p:nvPr/>
        </p:nvSpPr>
        <p:spPr>
          <a:xfrm>
            <a:off x="390722" y="103695"/>
            <a:ext cx="98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Job Role vs Attrition count, Performance Rating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70EB64-4D5A-962B-0AE8-1F858C20A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560404"/>
              </p:ext>
            </p:extLst>
          </p:nvPr>
        </p:nvGraphicFramePr>
        <p:xfrm>
          <a:off x="1111882" y="685800"/>
          <a:ext cx="8366760" cy="249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76FAE9B-8178-42F2-B666-93E32C73E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451282"/>
              </p:ext>
            </p:extLst>
          </p:nvPr>
        </p:nvGraphicFramePr>
        <p:xfrm>
          <a:off x="1111882" y="3450389"/>
          <a:ext cx="8366760" cy="207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444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D63E2B1-AACA-422E-9501-2176D99A80AD}"/>
              </a:ext>
            </a:extLst>
          </p:cNvPr>
          <p:cNvSpPr txBox="1"/>
          <p:nvPr/>
        </p:nvSpPr>
        <p:spPr>
          <a:xfrm>
            <a:off x="2155371" y="195943"/>
            <a:ext cx="69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Environment Satisfaction V/S Job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7CB57-CD56-9158-673B-633698682198}"/>
              </a:ext>
            </a:extLst>
          </p:cNvPr>
          <p:cNvSpPr txBox="1"/>
          <p:nvPr/>
        </p:nvSpPr>
        <p:spPr>
          <a:xfrm>
            <a:off x="779929" y="5118823"/>
            <a:ext cx="105066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Interpretation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 The environment Satisfaction is Maximum Poor &amp; Average for Sales Representative , Manager, Human Resource , Developer job Role.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Which is impacting the increased attrition count for respective job roles.</a:t>
            </a:r>
            <a:r>
              <a:rPr lang="en-US" dirty="0"/>
              <a:t> </a:t>
            </a:r>
            <a:endParaRPr lang="en-IN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A8CFCB-3649-FBC1-8904-F29104CEB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696927"/>
              </p:ext>
            </p:extLst>
          </p:nvPr>
        </p:nvGraphicFramePr>
        <p:xfrm>
          <a:off x="779929" y="883709"/>
          <a:ext cx="4572000" cy="391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32D702-32F6-48CA-A21D-70D4DD1E3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523972"/>
              </p:ext>
            </p:extLst>
          </p:nvPr>
        </p:nvGraphicFramePr>
        <p:xfrm>
          <a:off x="5607697" y="883709"/>
          <a:ext cx="5585460" cy="391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49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E678F5-68F9-33C0-49E3-CEC42B499321}"/>
              </a:ext>
            </a:extLst>
          </p:cNvPr>
          <p:cNvSpPr txBox="1"/>
          <p:nvPr/>
        </p:nvSpPr>
        <p:spPr>
          <a:xfrm>
            <a:off x="561415" y="4812807"/>
            <a:ext cx="106009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Job Involvement is one the aspect for increase in attrition count for different job roles.</a:t>
            </a:r>
            <a:r>
              <a:rPr lang="en-US" dirty="0"/>
              <a:t> </a:t>
            </a:r>
          </a:p>
          <a:p>
            <a:r>
              <a:rPr lang="en-US" b="1" dirty="0"/>
              <a:t>Poor &amp; Average involvement in Job role </a:t>
            </a:r>
            <a:r>
              <a:rPr lang="en-US" dirty="0"/>
              <a:t>is leading to increase in attrition count for respective job roles.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2B989-9B24-1DED-0B06-35DCF256BC4F}"/>
              </a:ext>
            </a:extLst>
          </p:cNvPr>
          <p:cNvSpPr txBox="1"/>
          <p:nvPr/>
        </p:nvSpPr>
        <p:spPr>
          <a:xfrm>
            <a:off x="1352938" y="195943"/>
            <a:ext cx="855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Job Involvement v/s Job Role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0F7A21E-925C-BADE-7B3B-33A070F4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287681"/>
              </p:ext>
            </p:extLst>
          </p:nvPr>
        </p:nvGraphicFramePr>
        <p:xfrm>
          <a:off x="561414" y="1057835"/>
          <a:ext cx="5373221" cy="3106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6A2ABA3-C469-4FA2-B61E-4F9140310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754338"/>
              </p:ext>
            </p:extLst>
          </p:nvPr>
        </p:nvGraphicFramePr>
        <p:xfrm>
          <a:off x="6605642" y="1057835"/>
          <a:ext cx="4556760" cy="3106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73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A216-0EDC-2FBE-0FB1-EA3E6972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144422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F734-82C0-B14B-DAAE-3D10481B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501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0856-0E5C-4441-909E-150B0E46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7D23-9CEE-4990-9DBA-E224BCE2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based on employee retention of HR Analytics domain. We have received two datasets containing all variables of the project.</a:t>
            </a:r>
          </a:p>
          <a:p>
            <a:r>
              <a:rPr lang="en-IN" sz="1800" dirty="0"/>
              <a:t>Initially we have gone through the given dataset and verified the observation of each and every variable table and formulate the output for all perspective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9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FA6A-B710-4D6C-B78B-39AFC68A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analyze attrition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C000-184C-4AA8-AB53-B5AA8814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40740"/>
          </a:xfrm>
        </p:spPr>
        <p:txBody>
          <a:bodyPr/>
          <a:lstStyle/>
          <a:p>
            <a:r>
              <a:rPr lang="en-US" b="0" i="0" dirty="0">
                <a:effectLst/>
              </a:rPr>
              <a:t>Employee attrition analytics is the process of analyzing data to determine the causes of employee turnover in an organization.</a:t>
            </a:r>
          </a:p>
          <a:p>
            <a:r>
              <a:rPr lang="en-US" b="0" i="0" dirty="0">
                <a:effectLst/>
              </a:rPr>
              <a:t>Employee turnover can have a big effect on a company’s profits. When employees leave, the costs of recruiting, hiring, and training new employees can increase. </a:t>
            </a:r>
          </a:p>
        </p:txBody>
      </p:sp>
    </p:spTree>
    <p:extLst>
      <p:ext uri="{BB962C8B-B14F-4D97-AF65-F5344CB8AC3E}">
        <p14:creationId xmlns:p14="http://schemas.microsoft.com/office/powerpoint/2010/main" val="153631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183E-11C7-4D4F-9359-B4D199BE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Intelligences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9688-9989-479A-A26A-A38DD2F8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  <a:p>
            <a:r>
              <a:rPr lang="en-US" dirty="0"/>
              <a:t>MySQL Workbench</a:t>
            </a:r>
          </a:p>
          <a:p>
            <a:r>
              <a:rPr lang="en-US" dirty="0"/>
              <a:t>Microsoft Power BI</a:t>
            </a:r>
          </a:p>
          <a:p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5237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82C7-5962-4D86-A623-0E9BAEF7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analyzed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CAD7-C562-43AD-BAD3-1D36B4BB6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79249"/>
            <a:ext cx="8825659" cy="3615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i="0" dirty="0">
                <a:solidFill>
                  <a:srgbClr val="202124"/>
                </a:solidFill>
                <a:effectLst/>
                <a:latin typeface="-apple-system"/>
              </a:rPr>
              <a:t>The following KPIs were calculated as a part of  interactive dashboard:</a:t>
            </a:r>
          </a:p>
          <a:p>
            <a:r>
              <a:rPr lang="en-US" sz="2100" dirty="0">
                <a:solidFill>
                  <a:schemeClr val="tx1"/>
                </a:solidFill>
                <a:latin typeface="-apple-system"/>
              </a:rPr>
              <a:t>Average Attrition rate for all Departments</a:t>
            </a:r>
          </a:p>
          <a:p>
            <a:r>
              <a:rPr lang="en-US" sz="2100" dirty="0">
                <a:solidFill>
                  <a:schemeClr val="tx1"/>
                </a:solidFill>
                <a:latin typeface="-apple-system"/>
              </a:rPr>
              <a:t>Average Hourly rate of Male Research Scientist</a:t>
            </a:r>
          </a:p>
          <a:p>
            <a:r>
              <a:rPr lang="en-US" sz="2100" dirty="0">
                <a:solidFill>
                  <a:schemeClr val="tx1"/>
                </a:solidFill>
                <a:latin typeface="-apple-system"/>
              </a:rPr>
              <a:t>Attrition rate Vs Monthly income stats</a:t>
            </a:r>
          </a:p>
          <a:p>
            <a:r>
              <a:rPr lang="en-US" sz="2100" dirty="0">
                <a:solidFill>
                  <a:schemeClr val="tx1"/>
                </a:solidFill>
                <a:latin typeface="-apple-system"/>
              </a:rPr>
              <a:t>Average working years for each Department</a:t>
            </a:r>
          </a:p>
          <a:p>
            <a:r>
              <a:rPr lang="en-US" sz="2100" dirty="0">
                <a:solidFill>
                  <a:schemeClr val="tx1"/>
                </a:solidFill>
                <a:latin typeface="-apple-system"/>
              </a:rPr>
              <a:t>Job Role Vs Work life balance</a:t>
            </a:r>
          </a:p>
          <a:p>
            <a:r>
              <a:rPr lang="en-US" sz="2100" dirty="0">
                <a:solidFill>
                  <a:schemeClr val="tx1"/>
                </a:solidFill>
                <a:latin typeface="-apple-system"/>
              </a:rPr>
              <a:t>Attrition rate Vs Year since last promotion relation</a:t>
            </a:r>
          </a:p>
          <a:p>
            <a:endParaRPr lang="en-US" sz="2100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5052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CD909-261F-F850-3610-D9BF1F21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4" y="677941"/>
            <a:ext cx="11569959" cy="58721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884B3-C632-D54F-D5F8-FED3CE9E9725}"/>
              </a:ext>
            </a:extLst>
          </p:cNvPr>
          <p:cNvSpPr txBox="1"/>
          <p:nvPr/>
        </p:nvSpPr>
        <p:spPr>
          <a:xfrm>
            <a:off x="3172408" y="130629"/>
            <a:ext cx="505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Excel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24431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E0071-A874-34CA-6FC9-9B53D6C5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563631"/>
            <a:ext cx="11467322" cy="6135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3CD47-80F0-D253-C1CD-2B70B113409C}"/>
              </a:ext>
            </a:extLst>
          </p:cNvPr>
          <p:cNvSpPr txBox="1"/>
          <p:nvPr/>
        </p:nvSpPr>
        <p:spPr>
          <a:xfrm>
            <a:off x="3116424" y="158620"/>
            <a:ext cx="54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Power Bi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10235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F26D8-1750-82C6-9A76-4970FF97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534752"/>
            <a:ext cx="12192000" cy="62550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D9FB41-FFD1-1CB0-78FC-686CAC011074}"/>
              </a:ext>
            </a:extLst>
          </p:cNvPr>
          <p:cNvSpPr txBox="1"/>
          <p:nvPr/>
        </p:nvSpPr>
        <p:spPr>
          <a:xfrm>
            <a:off x="2612571" y="165420"/>
            <a:ext cx="59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Tableau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25464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35E3-9C34-8340-1B45-177A9B6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Factors affecting attrition in company</a:t>
            </a:r>
            <a:endParaRPr lang="en-IN" sz="2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32EA-3986-7FE9-6FA7-D86A1EB8A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16729"/>
            <a:ext cx="8825659" cy="280307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</a:rPr>
              <a:t>Job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</a:rPr>
              <a:t>Work-Life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</a:rPr>
              <a:t>Compensation and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</a:rPr>
              <a:t>Recognition and Appreciation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</a:rPr>
              <a:t>Workplace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</a:rPr>
              <a:t>Career Development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</a:rPr>
              <a:t>Organizational Culture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804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2565</TotalTime>
  <Words>502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Century Gothic</vt:lpstr>
      <vt:lpstr>Wingdings 3</vt:lpstr>
      <vt:lpstr>Ion Boardroom</vt:lpstr>
      <vt:lpstr>HR Analytics</vt:lpstr>
      <vt:lpstr>Project description</vt:lpstr>
      <vt:lpstr>Why do we need to analyze attrition rate</vt:lpstr>
      <vt:lpstr>Business Intelligences Tools Used</vt:lpstr>
      <vt:lpstr>KPIs analyzed for this project</vt:lpstr>
      <vt:lpstr>PowerPoint Presentation</vt:lpstr>
      <vt:lpstr>PowerPoint Presentation</vt:lpstr>
      <vt:lpstr>PowerPoint Presentation</vt:lpstr>
      <vt:lpstr>Factors affecting attrition in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Latha Ramesh</dc:creator>
  <cp:lastModifiedBy>Vani Pathakoti</cp:lastModifiedBy>
  <cp:revision>51</cp:revision>
  <dcterms:created xsi:type="dcterms:W3CDTF">2023-12-01T14:22:58Z</dcterms:created>
  <dcterms:modified xsi:type="dcterms:W3CDTF">2023-12-24T06:25:20Z</dcterms:modified>
</cp:coreProperties>
</file>