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97" r:id="rId3"/>
    <p:sldId id="296" r:id="rId4"/>
    <p:sldId id="299" r:id="rId5"/>
    <p:sldId id="300" r:id="rId6"/>
    <p:sldId id="260" r:id="rId7"/>
    <p:sldId id="309" r:id="rId8"/>
    <p:sldId id="301" r:id="rId9"/>
    <p:sldId id="303" r:id="rId10"/>
    <p:sldId id="302" r:id="rId11"/>
    <p:sldId id="263" r:id="rId12"/>
    <p:sldId id="304" r:id="rId13"/>
    <p:sldId id="306" r:id="rId14"/>
    <p:sldId id="266" r:id="rId15"/>
    <p:sldId id="310" r:id="rId16"/>
    <p:sldId id="311" r:id="rId17"/>
    <p:sldId id="317" r:id="rId18"/>
    <p:sldId id="313" r:id="rId19"/>
    <p:sldId id="314" r:id="rId20"/>
    <p:sldId id="315" r:id="rId21"/>
    <p:sldId id="319" r:id="rId22"/>
    <p:sldId id="320" r:id="rId23"/>
  </p:sldIdLst>
  <p:sldSz cx="9144000" cy="5143500" type="screen16x9"/>
  <p:notesSz cx="6858000" cy="9144000"/>
  <p:embeddedFontLst>
    <p:embeddedFont>
      <p:font typeface="Advent Pro" panose="020B0604020202020204" charset="0"/>
      <p:regular r:id="rId25"/>
      <p:bold r:id="rId26"/>
      <p:italic r:id="rId27"/>
      <p:boldItalic r:id="rId28"/>
    </p:embeddedFont>
    <p:embeddedFont>
      <p:font typeface="Advent Pro Medium" panose="020B0604020202020204" charset="0"/>
      <p:regular r:id="rId29"/>
      <p:bold r:id="rId30"/>
      <p:italic r:id="rId31"/>
      <p:boldItalic r:id="rId32"/>
    </p:embeddedFont>
    <p:embeddedFont>
      <p:font typeface="Albert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FDE7EB8-5716-4701-9293-61A704E5AD10}">
          <p14:sldIdLst>
            <p14:sldId id="256"/>
            <p14:sldId id="297"/>
            <p14:sldId id="296"/>
            <p14:sldId id="299"/>
            <p14:sldId id="300"/>
            <p14:sldId id="260"/>
            <p14:sldId id="309"/>
            <p14:sldId id="301"/>
            <p14:sldId id="303"/>
            <p14:sldId id="302"/>
            <p14:sldId id="263"/>
            <p14:sldId id="304"/>
            <p14:sldId id="306"/>
            <p14:sldId id="266"/>
            <p14:sldId id="310"/>
            <p14:sldId id="311"/>
            <p14:sldId id="317"/>
          </p14:sldIdLst>
        </p14:section>
        <p14:section name="Untitled Section" id="{3F786709-45CE-41F0-BE1C-B7E27193BE5C}">
          <p14:sldIdLst>
            <p14:sldId id="313"/>
            <p14:sldId id="314"/>
            <p14:sldId id="315"/>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2CF12C-FA8A-420A-B51E-A31907BFBD36}">
  <a:tblStyle styleId="{BA2CF12C-FA8A-420A-B51E-A31907BFB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B6FCC7-22F5-45BB-A695-F9C088E6F75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p:cViewPr>
        <p:scale>
          <a:sx n="66" d="100"/>
          <a:sy n="66" d="100"/>
        </p:scale>
        <p:origin x="11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988bbd4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988bbd4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2988bbd4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2988bbd4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945350" y="1807650"/>
            <a:ext cx="5253300" cy="11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Medium"/>
                <a:ea typeface="Advent Pro Medium"/>
                <a:cs typeface="Advent Pro Medium"/>
                <a:sym typeface="Advent Pro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1"/>
          <p:cNvSpPr txBox="1">
            <a:spLocks noGrp="1"/>
          </p:cNvSpPr>
          <p:nvPr>
            <p:ph type="subTitle" idx="1"/>
          </p:nvPr>
        </p:nvSpPr>
        <p:spPr>
          <a:xfrm>
            <a:off x="1945350" y="2914350"/>
            <a:ext cx="52533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Albert Sans"/>
                <a:ea typeface="Albert Sans"/>
                <a:cs typeface="Albert Sans"/>
                <a:sym typeface="Albert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1"/>
          <p:cNvSpPr/>
          <p:nvPr/>
        </p:nvSpPr>
        <p:spPr>
          <a:xfrm flipH="1">
            <a:off x="7733707" y="1402400"/>
            <a:ext cx="1626250" cy="3854550"/>
          </a:xfrm>
          <a:custGeom>
            <a:avLst/>
            <a:gdLst/>
            <a:ahLst/>
            <a:cxnLst/>
            <a:rect l="l" t="t" r="r" b="b"/>
            <a:pathLst>
              <a:path w="65050" h="154182" extrusionOk="0">
                <a:moveTo>
                  <a:pt x="3457" y="0"/>
                </a:moveTo>
                <a:lnTo>
                  <a:pt x="0" y="154182"/>
                </a:lnTo>
                <a:lnTo>
                  <a:pt x="65050" y="154182"/>
                </a:lnTo>
                <a:close/>
              </a:path>
            </a:pathLst>
          </a:custGeom>
          <a:solidFill>
            <a:schemeClr val="accent2"/>
          </a:solidFill>
          <a:ln>
            <a:noFill/>
          </a:ln>
          <a:effectLst>
            <a:outerShdw blurRad="214313" dist="76200" dir="10800000" algn="bl" rotWithShape="0">
              <a:srgbClr val="000000">
                <a:alpha val="35000"/>
              </a:srgbClr>
            </a:outerShdw>
          </a:effectLst>
        </p:spPr>
      </p:sp>
      <p:sp>
        <p:nvSpPr>
          <p:cNvPr id="63" name="Google Shape;63;p11"/>
          <p:cNvSpPr/>
          <p:nvPr/>
        </p:nvSpPr>
        <p:spPr>
          <a:xfrm flipH="1">
            <a:off x="7249636" y="3294816"/>
            <a:ext cx="2110321" cy="1954557"/>
          </a:xfrm>
          <a:custGeom>
            <a:avLst/>
            <a:gdLst/>
            <a:ahLst/>
            <a:cxnLst/>
            <a:rect l="l" t="t" r="r" b="b"/>
            <a:pathLst>
              <a:path w="81994" h="75942" extrusionOk="0">
                <a:moveTo>
                  <a:pt x="1816" y="0"/>
                </a:moveTo>
                <a:lnTo>
                  <a:pt x="0" y="75942"/>
                </a:lnTo>
                <a:lnTo>
                  <a:pt x="81994" y="75337"/>
                </a:lnTo>
                <a:close/>
              </a:path>
            </a:pathLst>
          </a:custGeom>
          <a:solidFill>
            <a:schemeClr val="accent4"/>
          </a:solidFill>
          <a:ln>
            <a:noFill/>
          </a:ln>
          <a:effectLst>
            <a:outerShdw blurRad="214313" dist="76200" dir="10800000" algn="bl" rotWithShape="0">
              <a:srgbClr val="000000">
                <a:alpha val="35000"/>
              </a:srgbClr>
            </a:outerShdw>
          </a:effectLst>
        </p:spPr>
      </p:sp>
      <p:sp>
        <p:nvSpPr>
          <p:cNvPr id="64" name="Google Shape;64;p11"/>
          <p:cNvSpPr/>
          <p:nvPr/>
        </p:nvSpPr>
        <p:spPr>
          <a:xfrm flipH="1">
            <a:off x="-49724" y="-90775"/>
            <a:ext cx="3139480" cy="1951566"/>
          </a:xfrm>
          <a:custGeom>
            <a:avLst/>
            <a:gdLst/>
            <a:ahLst/>
            <a:cxnLst/>
            <a:rect l="l" t="t" r="r" b="b"/>
            <a:pathLst>
              <a:path w="123141" h="76547" extrusionOk="0">
                <a:moveTo>
                  <a:pt x="0" y="303"/>
                </a:moveTo>
                <a:lnTo>
                  <a:pt x="121628" y="0"/>
                </a:lnTo>
                <a:lnTo>
                  <a:pt x="123141" y="76547"/>
                </a:lnTo>
                <a:close/>
              </a:path>
            </a:pathLst>
          </a:custGeom>
          <a:solidFill>
            <a:schemeClr val="accent1"/>
          </a:solidFill>
          <a:ln>
            <a:noFill/>
          </a:ln>
          <a:effectLst>
            <a:outerShdw blurRad="214313" dist="76200" dir="3660000" algn="bl" rotWithShape="0">
              <a:srgbClr val="000000">
                <a:alpha val="35000"/>
              </a:srgbClr>
            </a:outerShdw>
          </a:effectLst>
        </p:spPr>
      </p:sp>
      <p:sp>
        <p:nvSpPr>
          <p:cNvPr id="65" name="Google Shape;65;p11"/>
          <p:cNvSpPr/>
          <p:nvPr/>
        </p:nvSpPr>
        <p:spPr>
          <a:xfrm flipH="1">
            <a:off x="-215963" y="-90775"/>
            <a:ext cx="1762344" cy="3687139"/>
          </a:xfrm>
          <a:custGeom>
            <a:avLst/>
            <a:gdLst/>
            <a:ahLst/>
            <a:cxnLst/>
            <a:rect l="l" t="t" r="r" b="b"/>
            <a:pathLst>
              <a:path w="65655" h="137362" extrusionOk="0">
                <a:moveTo>
                  <a:pt x="0" y="605"/>
                </a:moveTo>
                <a:lnTo>
                  <a:pt x="65655" y="0"/>
                </a:lnTo>
                <a:lnTo>
                  <a:pt x="62327" y="137362"/>
                </a:lnTo>
                <a:close/>
              </a:path>
            </a:pathLst>
          </a:custGeom>
          <a:solidFill>
            <a:schemeClr val="accent5"/>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61" r:id="rId8"/>
    <p:sldLayoutId id="2147483666"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tlassian.com/continuous-delivery/principles/continuous-integration-vs-delivery-vs-deploy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atlassian.com/continuous-delivery/principles/continuous-integration-vs-delivery-vs-deploymen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402956" y="721388"/>
            <a:ext cx="4742481" cy="273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4800" dirty="0"/>
              <a:t>Whitebox Testing, Unit Testing, dan CI/CD </a:t>
            </a:r>
            <a:r>
              <a:rPr lang="en-ID" sz="4800" dirty="0" err="1"/>
              <a:t>dalam</a:t>
            </a:r>
            <a:r>
              <a:rPr lang="en-ID" sz="4800" dirty="0"/>
              <a:t> </a:t>
            </a:r>
            <a:r>
              <a:rPr lang="en-ID" sz="4800" dirty="0" err="1"/>
              <a:t>Proyek</a:t>
            </a:r>
            <a:r>
              <a:rPr lang="en-ID" sz="4800" dirty="0"/>
              <a:t> Python</a:t>
            </a:r>
            <a:endParaRPr sz="4800" dirty="0"/>
          </a:p>
        </p:txBody>
      </p:sp>
      <p:pic>
        <p:nvPicPr>
          <p:cNvPr id="9" name="Picture 8">
            <a:extLst>
              <a:ext uri="{FF2B5EF4-FFF2-40B4-BE49-F238E27FC236}">
                <a16:creationId xmlns:a16="http://schemas.microsoft.com/office/drawing/2014/main" id="{356BC159-56D1-AC38-E23A-13BAAC17600F}"/>
              </a:ext>
            </a:extLst>
          </p:cNvPr>
          <p:cNvPicPr>
            <a:picLocks noChangeAspect="1"/>
          </p:cNvPicPr>
          <p:nvPr/>
        </p:nvPicPr>
        <p:blipFill>
          <a:blip r:embed="rId3"/>
          <a:stretch>
            <a:fillRect/>
          </a:stretch>
        </p:blipFill>
        <p:spPr>
          <a:xfrm>
            <a:off x="5285890" y="844658"/>
            <a:ext cx="2928212" cy="31539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E590-13AD-01A9-F126-7B6092E05135}"/>
              </a:ext>
            </a:extLst>
          </p:cNvPr>
          <p:cNvSpPr>
            <a:spLocks noGrp="1"/>
          </p:cNvSpPr>
          <p:nvPr>
            <p:ph type="title"/>
          </p:nvPr>
        </p:nvSpPr>
        <p:spPr>
          <a:xfrm>
            <a:off x="356461" y="573437"/>
            <a:ext cx="8415580" cy="3998563"/>
          </a:xfrm>
        </p:spPr>
        <p:txBody>
          <a:bodyPr/>
          <a:lstStyle/>
          <a:p>
            <a:pPr algn="l"/>
            <a:r>
              <a:rPr lang="en-ID" sz="1400" b="1" dirty="0" err="1">
                <a:effectLst/>
                <a:latin typeface="Times New Roman" panose="02020603050405020304" pitchFamily="18" charset="0"/>
                <a:cs typeface="Times New Roman" panose="02020603050405020304" pitchFamily="18" charset="0"/>
              </a:rPr>
              <a:t>Referensi</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"What is White Box Testing?" Guru99. </a:t>
            </a:r>
            <a:r>
              <a:rPr lang="en-ID" sz="1400" dirty="0" err="1">
                <a:effectLst/>
                <a:latin typeface="Times New Roman" panose="02020603050405020304" pitchFamily="18" charset="0"/>
                <a:cs typeface="Times New Roman" panose="02020603050405020304" pitchFamily="18" charset="0"/>
              </a:rPr>
              <a:t>Diakses</a:t>
            </a:r>
            <a:r>
              <a:rPr lang="en-ID" sz="1400" dirty="0">
                <a:effectLst/>
                <a:latin typeface="Times New Roman" panose="02020603050405020304" pitchFamily="18" charset="0"/>
                <a:cs typeface="Times New Roman" panose="02020603050405020304" pitchFamily="18" charset="0"/>
              </a:rPr>
              <a:t> pada 5 </a:t>
            </a:r>
            <a:r>
              <a:rPr lang="en-ID" sz="1400" dirty="0" err="1">
                <a:effectLst/>
                <a:latin typeface="Times New Roman" panose="02020603050405020304" pitchFamily="18" charset="0"/>
                <a:cs typeface="Times New Roman" panose="02020603050405020304" pitchFamily="18" charset="0"/>
              </a:rPr>
              <a:t>Oktober</a:t>
            </a:r>
            <a:r>
              <a:rPr lang="en-ID" sz="1400" dirty="0">
                <a:effectLst/>
                <a:latin typeface="Times New Roman" panose="02020603050405020304" pitchFamily="18" charset="0"/>
                <a:cs typeface="Times New Roman" panose="02020603050405020304" pitchFamily="18" charset="0"/>
              </a:rPr>
              <a:t> 2021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https://www.guru99.com/white-box-testing.html</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"What is Unit Testing?" Guru99. </a:t>
            </a:r>
            <a:r>
              <a:rPr lang="en-ID" sz="1400" dirty="0" err="1">
                <a:effectLst/>
                <a:latin typeface="Times New Roman" panose="02020603050405020304" pitchFamily="18" charset="0"/>
                <a:cs typeface="Times New Roman" panose="02020603050405020304" pitchFamily="18" charset="0"/>
              </a:rPr>
              <a:t>Diakses</a:t>
            </a:r>
            <a:r>
              <a:rPr lang="en-ID" sz="1400" dirty="0">
                <a:effectLst/>
                <a:latin typeface="Times New Roman" panose="02020603050405020304" pitchFamily="18" charset="0"/>
                <a:cs typeface="Times New Roman" panose="02020603050405020304" pitchFamily="18" charset="0"/>
              </a:rPr>
              <a:t> pada 5 </a:t>
            </a:r>
            <a:r>
              <a:rPr lang="en-ID" sz="1400" dirty="0" err="1">
                <a:effectLst/>
                <a:latin typeface="Times New Roman" panose="02020603050405020304" pitchFamily="18" charset="0"/>
                <a:cs typeface="Times New Roman" panose="02020603050405020304" pitchFamily="18" charset="0"/>
              </a:rPr>
              <a:t>Oktober</a:t>
            </a:r>
            <a:r>
              <a:rPr lang="en-ID" sz="1400" dirty="0">
                <a:effectLst/>
                <a:latin typeface="Times New Roman" panose="02020603050405020304" pitchFamily="18" charset="0"/>
                <a:cs typeface="Times New Roman" panose="02020603050405020304" pitchFamily="18" charset="0"/>
              </a:rPr>
              <a:t> 2021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https://www.guru99.com/unit-testing-guide.html</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"What is CI/CD?" Atlassian. </a:t>
            </a:r>
            <a:r>
              <a:rPr lang="en-ID" sz="1400" dirty="0" err="1">
                <a:effectLst/>
                <a:latin typeface="Times New Roman" panose="02020603050405020304" pitchFamily="18" charset="0"/>
                <a:cs typeface="Times New Roman" panose="02020603050405020304" pitchFamily="18" charset="0"/>
              </a:rPr>
              <a:t>Diakses</a:t>
            </a:r>
            <a:r>
              <a:rPr lang="en-ID" sz="1400" dirty="0">
                <a:effectLst/>
                <a:latin typeface="Times New Roman" panose="02020603050405020304" pitchFamily="18" charset="0"/>
                <a:cs typeface="Times New Roman" panose="02020603050405020304" pitchFamily="18" charset="0"/>
              </a:rPr>
              <a:t> pada 5 </a:t>
            </a:r>
            <a:r>
              <a:rPr lang="en-ID" sz="1400" dirty="0" err="1">
                <a:effectLst/>
                <a:latin typeface="Times New Roman" panose="02020603050405020304" pitchFamily="18" charset="0"/>
                <a:cs typeface="Times New Roman" panose="02020603050405020304" pitchFamily="18" charset="0"/>
              </a:rPr>
              <a:t>Oktober</a:t>
            </a:r>
            <a:r>
              <a:rPr lang="en-ID" sz="1400" dirty="0">
                <a:effectLst/>
                <a:latin typeface="Times New Roman" panose="02020603050405020304" pitchFamily="18" charset="0"/>
                <a:cs typeface="Times New Roman" panose="02020603050405020304" pitchFamily="18" charset="0"/>
              </a:rPr>
              <a:t> 2021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a:t>
            </a:r>
            <a:r>
              <a:rPr lang="en-ID" sz="1400" dirty="0">
                <a:effectLst/>
                <a:latin typeface="Times New Roman" panose="02020603050405020304" pitchFamily="18" charset="0"/>
                <a:cs typeface="Times New Roman" panose="02020603050405020304" pitchFamily="18" charset="0"/>
                <a:hlinkClick r:id="rId2"/>
              </a:rPr>
              <a:t>https://www.atlassian.com/continuous-delivery/principles/continuous-integration-vs-delivery-vs-deployment</a:t>
            </a:r>
            <a:br>
              <a:rPr lang="en-ID" sz="1400" dirty="0">
                <a:effectLst/>
                <a:latin typeface="Times New Roman" panose="02020603050405020304" pitchFamily="18" charset="0"/>
                <a:cs typeface="Times New Roman" panose="02020603050405020304" pitchFamily="18" charset="0"/>
              </a:rPr>
            </a:br>
            <a:br>
              <a:rPr lang="en-ID" sz="1400" dirty="0">
                <a:effectLst/>
                <a:latin typeface="Times New Roman" panose="02020603050405020304" pitchFamily="18" charset="0"/>
                <a:cs typeface="Times New Roman" panose="02020603050405020304" pitchFamily="18" charset="0"/>
              </a:rPr>
            </a:br>
            <a:r>
              <a:rPr lang="en-ID" sz="1400" b="1" dirty="0" err="1">
                <a:effectLst/>
                <a:latin typeface="Times New Roman" panose="02020603050405020304" pitchFamily="18" charset="0"/>
                <a:cs typeface="Times New Roman" panose="02020603050405020304" pitchFamily="18" charset="0"/>
              </a:rPr>
              <a:t>Sumber</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"Python </a:t>
            </a:r>
            <a:r>
              <a:rPr lang="en-ID" sz="1400" dirty="0" err="1">
                <a:effectLst/>
                <a:latin typeface="Times New Roman" panose="02020603050405020304" pitchFamily="18" charset="0"/>
                <a:cs typeface="Times New Roman" panose="02020603050405020304" pitchFamily="18" charset="0"/>
              </a:rPr>
              <a:t>Unittest</a:t>
            </a:r>
            <a:r>
              <a:rPr lang="en-ID" sz="1400" dirty="0">
                <a:effectLst/>
                <a:latin typeface="Times New Roman" panose="02020603050405020304" pitchFamily="18" charset="0"/>
                <a:cs typeface="Times New Roman" panose="02020603050405020304" pitchFamily="18" charset="0"/>
              </a:rPr>
              <a:t> Tutorial: Getting Started with Unit Testing." Real Python. </a:t>
            </a:r>
            <a:r>
              <a:rPr lang="en-ID" sz="1400" dirty="0" err="1">
                <a:effectLst/>
                <a:latin typeface="Times New Roman" panose="02020603050405020304" pitchFamily="18" charset="0"/>
                <a:cs typeface="Times New Roman" panose="02020603050405020304" pitchFamily="18" charset="0"/>
              </a:rPr>
              <a:t>Diakses</a:t>
            </a:r>
            <a:r>
              <a:rPr lang="en-ID" sz="1400" dirty="0">
                <a:effectLst/>
                <a:latin typeface="Times New Roman" panose="02020603050405020304" pitchFamily="18" charset="0"/>
                <a:cs typeface="Times New Roman" panose="02020603050405020304" pitchFamily="18" charset="0"/>
              </a:rPr>
              <a:t> pada 5 </a:t>
            </a:r>
            <a:r>
              <a:rPr lang="en-ID" sz="1400" dirty="0" err="1">
                <a:effectLst/>
                <a:latin typeface="Times New Roman" panose="02020603050405020304" pitchFamily="18" charset="0"/>
                <a:cs typeface="Times New Roman" panose="02020603050405020304" pitchFamily="18" charset="0"/>
              </a:rPr>
              <a:t>Oktober</a:t>
            </a:r>
            <a:r>
              <a:rPr lang="en-ID" sz="1400" dirty="0">
                <a:effectLst/>
                <a:latin typeface="Times New Roman" panose="02020603050405020304" pitchFamily="18" charset="0"/>
                <a:cs typeface="Times New Roman" panose="02020603050405020304" pitchFamily="18" charset="0"/>
              </a:rPr>
              <a:t> 2021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https://realpython.com/python-testing/#unit-tests-vs-integration-tests</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"Getting Started with Continuous Integration for Python with Jenkins." Medium. </a:t>
            </a:r>
            <a:r>
              <a:rPr lang="en-ID" sz="1400" dirty="0" err="1">
                <a:effectLst/>
                <a:latin typeface="Times New Roman" panose="02020603050405020304" pitchFamily="18" charset="0"/>
                <a:cs typeface="Times New Roman" panose="02020603050405020304" pitchFamily="18" charset="0"/>
              </a:rPr>
              <a:t>Diakses</a:t>
            </a:r>
            <a:r>
              <a:rPr lang="en-ID" sz="1400" dirty="0">
                <a:effectLst/>
                <a:latin typeface="Times New Roman" panose="02020603050405020304" pitchFamily="18" charset="0"/>
                <a:cs typeface="Times New Roman" panose="02020603050405020304" pitchFamily="18" charset="0"/>
              </a:rPr>
              <a:t> pada 5 </a:t>
            </a:r>
            <a:r>
              <a:rPr lang="en-ID" sz="1400" dirty="0" err="1">
                <a:effectLst/>
                <a:latin typeface="Times New Roman" panose="02020603050405020304" pitchFamily="18" charset="0"/>
                <a:cs typeface="Times New Roman" panose="02020603050405020304" pitchFamily="18" charset="0"/>
              </a:rPr>
              <a:t>Oktober</a:t>
            </a:r>
            <a:r>
              <a:rPr lang="en-ID" sz="1400" dirty="0">
                <a:effectLst/>
                <a:latin typeface="Times New Roman" panose="02020603050405020304" pitchFamily="18" charset="0"/>
                <a:cs typeface="Times New Roman" panose="02020603050405020304" pitchFamily="18" charset="0"/>
              </a:rPr>
              <a:t> 2021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https://medium.com/@davidstanke/getting-started-with-continuous-integration-for-python-with-jenkins-and-docker-77a7b49dd8d6</a:t>
            </a:r>
            <a:br>
              <a:rPr lang="en-ID" sz="1400" dirty="0">
                <a:effectLst/>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24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35"/>
          <p:cNvSpPr txBox="1">
            <a:spLocks noGrp="1"/>
          </p:cNvSpPr>
          <p:nvPr>
            <p:ph type="subTitle" idx="1"/>
          </p:nvPr>
        </p:nvSpPr>
        <p:spPr>
          <a:xfrm>
            <a:off x="1015018" y="1225775"/>
            <a:ext cx="3174000" cy="311847"/>
          </a:xfrm>
          <a:prstGeom prst="rect">
            <a:avLst/>
          </a:prstGeom>
        </p:spPr>
        <p:txBody>
          <a:bodyPr spcFirstLastPara="1" wrap="square" lIns="91425" tIns="91425" rIns="91425" bIns="91425" anchor="b" anchorCtr="0">
            <a:noAutofit/>
          </a:bodyPr>
          <a:lstStyle/>
          <a:p>
            <a:r>
              <a:rPr lang="en-ID" sz="1400" b="1" dirty="0">
                <a:effectLst/>
                <a:latin typeface="Times New Roman" panose="02020603050405020304" pitchFamily="18" charset="0"/>
                <a:cs typeface="Times New Roman" panose="02020603050405020304" pitchFamily="18" charset="0"/>
              </a:rPr>
              <a:t>CI/CD</a:t>
            </a:r>
            <a:endParaRPr lang="en-ID" sz="1400" b="1" dirty="0">
              <a:latin typeface="Times New Roman" panose="02020603050405020304" pitchFamily="18" charset="0"/>
              <a:cs typeface="Times New Roman" panose="02020603050405020304" pitchFamily="18" charset="0"/>
            </a:endParaRPr>
          </a:p>
        </p:txBody>
      </p:sp>
      <p:sp>
        <p:nvSpPr>
          <p:cNvPr id="244" name="Google Shape;244;p35"/>
          <p:cNvSpPr txBox="1">
            <a:spLocks noGrp="1"/>
          </p:cNvSpPr>
          <p:nvPr>
            <p:ph type="subTitle" idx="2"/>
          </p:nvPr>
        </p:nvSpPr>
        <p:spPr>
          <a:xfrm>
            <a:off x="1015013" y="1537622"/>
            <a:ext cx="3174000" cy="1407056"/>
          </a:xfrm>
          <a:prstGeom prst="rect">
            <a:avLst/>
          </a:prstGeom>
        </p:spPr>
        <p:txBody>
          <a:bodyPr spcFirstLastPara="1" wrap="square" lIns="91425" tIns="91425" rIns="91425" bIns="91425" anchor="t" anchorCtr="0">
            <a:noAutofit/>
          </a:bodyPr>
          <a:lstStyle/>
          <a:p>
            <a:r>
              <a:rPr lang="en-ID" sz="900" dirty="0">
                <a:effectLst/>
              </a:rPr>
              <a:t>Continuous Integration/Continuous Deployment (CI/CD) </a:t>
            </a:r>
            <a:r>
              <a:rPr lang="en-ID" sz="900" dirty="0" err="1">
                <a:effectLst/>
              </a:rPr>
              <a:t>adalah</a:t>
            </a:r>
            <a:r>
              <a:rPr lang="en-ID" sz="900" dirty="0">
                <a:effectLst/>
              </a:rPr>
              <a:t> </a:t>
            </a:r>
            <a:r>
              <a:rPr lang="en-ID" sz="900" dirty="0" err="1">
                <a:effectLst/>
              </a:rPr>
              <a:t>metodologi</a:t>
            </a:r>
            <a:r>
              <a:rPr lang="en-ID" sz="900" dirty="0">
                <a:effectLst/>
              </a:rPr>
              <a:t> </a:t>
            </a:r>
            <a:r>
              <a:rPr lang="en-ID" sz="900" dirty="0" err="1">
                <a:effectLst/>
              </a:rPr>
              <a:t>pengembangan</a:t>
            </a:r>
            <a:r>
              <a:rPr lang="en-ID" sz="900" dirty="0">
                <a:effectLst/>
              </a:rPr>
              <a:t> </a:t>
            </a:r>
            <a:r>
              <a:rPr lang="en-ID" sz="900" dirty="0" err="1">
                <a:effectLst/>
              </a:rPr>
              <a:t>perangkat</a:t>
            </a:r>
            <a:r>
              <a:rPr lang="en-ID" sz="900" dirty="0">
                <a:effectLst/>
              </a:rPr>
              <a:t> </a:t>
            </a:r>
            <a:r>
              <a:rPr lang="en-ID" sz="900" dirty="0" err="1">
                <a:effectLst/>
              </a:rPr>
              <a:t>lunak</a:t>
            </a:r>
            <a:r>
              <a:rPr lang="en-ID" sz="900" dirty="0">
                <a:effectLst/>
              </a:rPr>
              <a:t> yang </a:t>
            </a:r>
            <a:r>
              <a:rPr lang="en-ID" sz="900" dirty="0" err="1">
                <a:effectLst/>
              </a:rPr>
              <a:t>memungkinkan</a:t>
            </a:r>
            <a:r>
              <a:rPr lang="en-ID" sz="900" dirty="0">
                <a:effectLst/>
              </a:rPr>
              <a:t> </a:t>
            </a:r>
            <a:r>
              <a:rPr lang="en-ID" sz="900" dirty="0" err="1">
                <a:effectLst/>
              </a:rPr>
              <a:t>pengembang</a:t>
            </a:r>
            <a:r>
              <a:rPr lang="en-ID" sz="900" dirty="0">
                <a:effectLst/>
              </a:rPr>
              <a:t> </a:t>
            </a:r>
            <a:r>
              <a:rPr lang="en-ID" sz="900" dirty="0" err="1">
                <a:effectLst/>
              </a:rPr>
              <a:t>untuk</a:t>
            </a:r>
            <a:r>
              <a:rPr lang="en-ID" sz="900" dirty="0">
                <a:effectLst/>
              </a:rPr>
              <a:t> </a:t>
            </a:r>
            <a:r>
              <a:rPr lang="en-ID" sz="900" dirty="0" err="1">
                <a:effectLst/>
              </a:rPr>
              <a:t>mengirimkan</a:t>
            </a:r>
            <a:r>
              <a:rPr lang="en-ID" sz="900" dirty="0">
                <a:effectLst/>
              </a:rPr>
              <a:t> </a:t>
            </a:r>
            <a:r>
              <a:rPr lang="en-ID" sz="900" dirty="0" err="1">
                <a:effectLst/>
              </a:rPr>
              <a:t>kode</a:t>
            </a:r>
            <a:r>
              <a:rPr lang="en-ID" sz="900" dirty="0">
                <a:effectLst/>
              </a:rPr>
              <a:t> </a:t>
            </a:r>
            <a:r>
              <a:rPr lang="en-ID" sz="900" dirty="0" err="1">
                <a:effectLst/>
              </a:rPr>
              <a:t>mereka</a:t>
            </a:r>
            <a:r>
              <a:rPr lang="en-ID" sz="900" dirty="0">
                <a:effectLst/>
              </a:rPr>
              <a:t> </a:t>
            </a:r>
            <a:r>
              <a:rPr lang="en-ID" sz="900" dirty="0" err="1">
                <a:effectLst/>
              </a:rPr>
              <a:t>ke</a:t>
            </a:r>
            <a:r>
              <a:rPr lang="en-ID" sz="900" dirty="0">
                <a:effectLst/>
              </a:rPr>
              <a:t> </a:t>
            </a:r>
            <a:r>
              <a:rPr lang="en-ID" sz="900" dirty="0" err="1">
                <a:effectLst/>
              </a:rPr>
              <a:t>repositori</a:t>
            </a:r>
            <a:r>
              <a:rPr lang="en-ID" sz="900" dirty="0">
                <a:effectLst/>
              </a:rPr>
              <a:t> </a:t>
            </a:r>
            <a:r>
              <a:rPr lang="en-ID" sz="900" dirty="0" err="1">
                <a:effectLst/>
              </a:rPr>
              <a:t>lebih</a:t>
            </a:r>
            <a:r>
              <a:rPr lang="en-ID" sz="900" dirty="0">
                <a:effectLst/>
              </a:rPr>
              <a:t> </a:t>
            </a:r>
            <a:r>
              <a:rPr lang="en-ID" sz="900" dirty="0" err="1">
                <a:effectLst/>
              </a:rPr>
              <a:t>cepat</a:t>
            </a:r>
            <a:r>
              <a:rPr lang="en-ID" sz="900" dirty="0">
                <a:effectLst/>
              </a:rPr>
              <a:t> dan </a:t>
            </a:r>
            <a:r>
              <a:rPr lang="en-ID" sz="900" dirty="0" err="1">
                <a:effectLst/>
              </a:rPr>
              <a:t>dengan</a:t>
            </a:r>
            <a:r>
              <a:rPr lang="en-ID" sz="900" dirty="0">
                <a:effectLst/>
              </a:rPr>
              <a:t> </a:t>
            </a:r>
            <a:r>
              <a:rPr lang="en-ID" sz="900" dirty="0" err="1">
                <a:effectLst/>
              </a:rPr>
              <a:t>lebih</a:t>
            </a:r>
            <a:r>
              <a:rPr lang="en-ID" sz="900" dirty="0">
                <a:effectLst/>
              </a:rPr>
              <a:t> </a:t>
            </a:r>
            <a:r>
              <a:rPr lang="en-ID" sz="900" dirty="0" err="1">
                <a:effectLst/>
              </a:rPr>
              <a:t>sedikit</a:t>
            </a:r>
            <a:r>
              <a:rPr lang="en-ID" sz="900" dirty="0">
                <a:effectLst/>
              </a:rPr>
              <a:t> </a:t>
            </a:r>
            <a:r>
              <a:rPr lang="en-ID" sz="900" dirty="0" err="1">
                <a:effectLst/>
              </a:rPr>
              <a:t>kesalahan</a:t>
            </a:r>
            <a:r>
              <a:rPr lang="en-ID" sz="900" dirty="0">
                <a:effectLst/>
              </a:rPr>
              <a:t>. CI/CD </a:t>
            </a:r>
            <a:r>
              <a:rPr lang="en-ID" sz="900" dirty="0" err="1">
                <a:effectLst/>
              </a:rPr>
              <a:t>memungkinkan</a:t>
            </a:r>
            <a:r>
              <a:rPr lang="en-ID" sz="900" dirty="0">
                <a:effectLst/>
              </a:rPr>
              <a:t> </a:t>
            </a:r>
            <a:r>
              <a:rPr lang="en-ID" sz="900" dirty="0" err="1">
                <a:effectLst/>
              </a:rPr>
              <a:t>tim</a:t>
            </a:r>
            <a:r>
              <a:rPr lang="en-ID" sz="900" dirty="0">
                <a:effectLst/>
              </a:rPr>
              <a:t> </a:t>
            </a:r>
            <a:r>
              <a:rPr lang="en-ID" sz="900" dirty="0" err="1">
                <a:effectLst/>
              </a:rPr>
              <a:t>untuk</a:t>
            </a:r>
            <a:r>
              <a:rPr lang="en-ID" sz="900" dirty="0">
                <a:effectLst/>
              </a:rPr>
              <a:t> </a:t>
            </a:r>
            <a:r>
              <a:rPr lang="en-ID" sz="900" dirty="0" err="1">
                <a:effectLst/>
              </a:rPr>
              <a:t>mengotomatiskan</a:t>
            </a:r>
            <a:r>
              <a:rPr lang="en-ID" sz="900" dirty="0">
                <a:effectLst/>
              </a:rPr>
              <a:t> proses </a:t>
            </a:r>
            <a:r>
              <a:rPr lang="en-ID" sz="900" dirty="0" err="1">
                <a:effectLst/>
              </a:rPr>
              <a:t>pengujian</a:t>
            </a:r>
            <a:r>
              <a:rPr lang="en-ID" sz="900" dirty="0">
                <a:effectLst/>
              </a:rPr>
              <a:t> dan </a:t>
            </a:r>
            <a:r>
              <a:rPr lang="en-ID" sz="900" dirty="0" err="1">
                <a:effectLst/>
              </a:rPr>
              <a:t>pengiriman</a:t>
            </a:r>
            <a:r>
              <a:rPr lang="en-ID" sz="900" dirty="0">
                <a:effectLst/>
              </a:rPr>
              <a:t>, </a:t>
            </a:r>
            <a:r>
              <a:rPr lang="en-ID" sz="900" dirty="0" err="1">
                <a:effectLst/>
              </a:rPr>
              <a:t>sehingga</a:t>
            </a:r>
            <a:r>
              <a:rPr lang="en-ID" sz="900" dirty="0">
                <a:effectLst/>
              </a:rPr>
              <a:t> </a:t>
            </a:r>
            <a:r>
              <a:rPr lang="en-ID" sz="900" dirty="0" err="1">
                <a:effectLst/>
              </a:rPr>
              <a:t>mempercepat</a:t>
            </a:r>
            <a:r>
              <a:rPr lang="en-ID" sz="900" dirty="0">
                <a:effectLst/>
              </a:rPr>
              <a:t> </a:t>
            </a:r>
            <a:r>
              <a:rPr lang="en-ID" sz="900" dirty="0" err="1">
                <a:effectLst/>
              </a:rPr>
              <a:t>waktu</a:t>
            </a:r>
            <a:r>
              <a:rPr lang="en-ID" sz="900" dirty="0">
                <a:effectLst/>
              </a:rPr>
              <a:t> </a:t>
            </a:r>
            <a:r>
              <a:rPr lang="en-ID" sz="900" dirty="0" err="1">
                <a:effectLst/>
              </a:rPr>
              <a:t>pembaruan</a:t>
            </a:r>
            <a:r>
              <a:rPr lang="en-ID" sz="900" dirty="0">
                <a:effectLst/>
              </a:rPr>
              <a:t> dan </a:t>
            </a:r>
            <a:r>
              <a:rPr lang="en-ID" sz="900" dirty="0" err="1">
                <a:effectLst/>
              </a:rPr>
              <a:t>meningkatkan</a:t>
            </a:r>
            <a:r>
              <a:rPr lang="en-ID" sz="900" dirty="0">
                <a:effectLst/>
              </a:rPr>
              <a:t> </a:t>
            </a:r>
            <a:r>
              <a:rPr lang="en-ID" sz="900" dirty="0" err="1">
                <a:effectLst/>
              </a:rPr>
              <a:t>kualitas</a:t>
            </a:r>
            <a:r>
              <a:rPr lang="en-ID" sz="900" dirty="0">
                <a:effectLst/>
              </a:rPr>
              <a:t> </a:t>
            </a:r>
            <a:r>
              <a:rPr lang="en-ID" sz="900" dirty="0" err="1">
                <a:effectLst/>
              </a:rPr>
              <a:t>produk</a:t>
            </a:r>
            <a:r>
              <a:rPr lang="en-ID" sz="900" dirty="0">
                <a:effectLst/>
              </a:rPr>
              <a:t>.</a:t>
            </a:r>
            <a:endParaRPr lang="en-ID" sz="900" dirty="0"/>
          </a:p>
        </p:txBody>
      </p:sp>
      <p:sp>
        <p:nvSpPr>
          <p:cNvPr id="245" name="Google Shape;245;p35"/>
          <p:cNvSpPr txBox="1">
            <a:spLocks noGrp="1"/>
          </p:cNvSpPr>
          <p:nvPr>
            <p:ph type="subTitle" idx="3"/>
          </p:nvPr>
        </p:nvSpPr>
        <p:spPr>
          <a:xfrm>
            <a:off x="4954985" y="1425844"/>
            <a:ext cx="3174000" cy="311847"/>
          </a:xfrm>
          <a:prstGeom prst="rect">
            <a:avLst/>
          </a:prstGeom>
        </p:spPr>
        <p:txBody>
          <a:bodyPr spcFirstLastPara="1" wrap="square" lIns="91425" tIns="91425" rIns="91425" bIns="91425" anchor="b" anchorCtr="0">
            <a:noAutofit/>
          </a:bodyPr>
          <a:lstStyle/>
          <a:p>
            <a:endParaRPr lang="en-ID" sz="1200" b="1" dirty="0">
              <a:effectLst/>
              <a:latin typeface="Times New Roman" panose="02020603050405020304" pitchFamily="18" charset="0"/>
              <a:cs typeface="Times New Roman" panose="02020603050405020304" pitchFamily="18" charset="0"/>
            </a:endParaRPr>
          </a:p>
          <a:p>
            <a:endParaRPr lang="en-ID" sz="1200" b="1" dirty="0">
              <a:latin typeface="Times New Roman" panose="02020603050405020304" pitchFamily="18" charset="0"/>
              <a:cs typeface="Times New Roman" panose="02020603050405020304" pitchFamily="18" charset="0"/>
            </a:endParaRPr>
          </a:p>
          <a:p>
            <a:endParaRPr lang="en-ID" sz="1200" b="1" dirty="0">
              <a:effectLst/>
              <a:latin typeface="Times New Roman" panose="02020603050405020304" pitchFamily="18" charset="0"/>
              <a:cs typeface="Times New Roman" panose="02020603050405020304" pitchFamily="18" charset="0"/>
            </a:endParaRPr>
          </a:p>
          <a:p>
            <a:r>
              <a:rPr lang="en-ID" sz="1200" b="1" dirty="0" err="1">
                <a:effectLst/>
                <a:latin typeface="Times New Roman" panose="02020603050405020304" pitchFamily="18" charset="0"/>
                <a:cs typeface="Times New Roman" panose="02020603050405020304" pitchFamily="18" charset="0"/>
              </a:rPr>
              <a:t>Konfigurasi</a:t>
            </a:r>
            <a:r>
              <a:rPr lang="en-ID" sz="1200" b="1" dirty="0">
                <a:effectLst/>
                <a:latin typeface="Times New Roman" panose="02020603050405020304" pitchFamily="18" charset="0"/>
                <a:cs typeface="Times New Roman" panose="02020603050405020304" pitchFamily="18" charset="0"/>
              </a:rPr>
              <a:t> CI/CD pada </a:t>
            </a:r>
            <a:r>
              <a:rPr lang="en-ID" sz="1200" b="1" dirty="0" err="1">
                <a:effectLst/>
                <a:latin typeface="Times New Roman" panose="02020603050405020304" pitchFamily="18" charset="0"/>
                <a:cs typeface="Times New Roman" panose="02020603050405020304" pitchFamily="18" charset="0"/>
              </a:rPr>
              <a:t>Proyek</a:t>
            </a:r>
            <a:r>
              <a:rPr lang="en-ID" sz="1200" b="1" dirty="0">
                <a:effectLst/>
                <a:latin typeface="Times New Roman" panose="02020603050405020304" pitchFamily="18" charset="0"/>
                <a:cs typeface="Times New Roman" panose="02020603050405020304" pitchFamily="18" charset="0"/>
              </a:rPr>
              <a:t> Python</a:t>
            </a:r>
            <a:endParaRPr lang="en-ID" sz="12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246" name="Google Shape;246;p35"/>
          <p:cNvSpPr txBox="1">
            <a:spLocks noGrp="1"/>
          </p:cNvSpPr>
          <p:nvPr>
            <p:ph type="subTitle" idx="4"/>
          </p:nvPr>
        </p:nvSpPr>
        <p:spPr>
          <a:xfrm>
            <a:off x="4954986" y="1605955"/>
            <a:ext cx="3174000" cy="1261120"/>
          </a:xfrm>
          <a:prstGeom prst="rect">
            <a:avLst/>
          </a:prstGeom>
        </p:spPr>
        <p:txBody>
          <a:bodyPr spcFirstLastPara="1" wrap="square" lIns="91425" tIns="91425" rIns="91425" bIns="91425" anchor="t" anchorCtr="0">
            <a:noAutofit/>
          </a:bodyPr>
          <a:lstStyle/>
          <a:p>
            <a:r>
              <a:rPr lang="en-ID" sz="1050" dirty="0">
                <a:effectLst/>
              </a:rPr>
              <a:t>Ada </a:t>
            </a:r>
            <a:r>
              <a:rPr lang="en-ID" sz="1050" dirty="0" err="1">
                <a:effectLst/>
              </a:rPr>
              <a:t>beberapa</a:t>
            </a:r>
            <a:r>
              <a:rPr lang="en-ID" sz="1050" dirty="0">
                <a:effectLst/>
              </a:rPr>
              <a:t> </a:t>
            </a:r>
            <a:r>
              <a:rPr lang="en-ID" sz="1050" dirty="0" err="1">
                <a:effectLst/>
              </a:rPr>
              <a:t>alat</a:t>
            </a:r>
            <a:r>
              <a:rPr lang="en-ID" sz="1050" dirty="0">
                <a:effectLst/>
              </a:rPr>
              <a:t> yang </a:t>
            </a:r>
            <a:r>
              <a:rPr lang="en-ID" sz="1050" dirty="0" err="1">
                <a:effectLst/>
              </a:rPr>
              <a:t>dapat</a:t>
            </a:r>
            <a:r>
              <a:rPr lang="en-ID" sz="1050" dirty="0">
                <a:effectLst/>
              </a:rPr>
              <a:t> </a:t>
            </a:r>
            <a:r>
              <a:rPr lang="en-ID" sz="1050" dirty="0" err="1">
                <a:effectLst/>
              </a:rPr>
              <a:t>digunakan</a:t>
            </a:r>
            <a:r>
              <a:rPr lang="en-ID" sz="1050" dirty="0">
                <a:effectLst/>
              </a:rPr>
              <a:t> </a:t>
            </a:r>
            <a:r>
              <a:rPr lang="en-ID" sz="1050" dirty="0" err="1">
                <a:effectLst/>
              </a:rPr>
              <a:t>untuk</a:t>
            </a:r>
            <a:r>
              <a:rPr lang="en-ID" sz="1050" dirty="0">
                <a:effectLst/>
              </a:rPr>
              <a:t> </a:t>
            </a:r>
            <a:r>
              <a:rPr lang="en-ID" sz="1050" dirty="0" err="1">
                <a:effectLst/>
              </a:rPr>
              <a:t>mengkonfigurasi</a:t>
            </a:r>
            <a:r>
              <a:rPr lang="en-ID" sz="1050" dirty="0">
                <a:effectLst/>
              </a:rPr>
              <a:t> CI/CD pada </a:t>
            </a:r>
            <a:r>
              <a:rPr lang="en-ID" sz="1050" dirty="0" err="1">
                <a:effectLst/>
              </a:rPr>
              <a:t>proyek</a:t>
            </a:r>
            <a:r>
              <a:rPr lang="en-ID" sz="1050" dirty="0">
                <a:effectLst/>
              </a:rPr>
              <a:t> Python, </a:t>
            </a:r>
            <a:r>
              <a:rPr lang="en-ID" sz="1050" dirty="0" err="1">
                <a:effectLst/>
              </a:rPr>
              <a:t>seperti</a:t>
            </a:r>
            <a:r>
              <a:rPr lang="en-ID" sz="1050" dirty="0">
                <a:effectLst/>
              </a:rPr>
              <a:t> Jenkins, Travis CI, </a:t>
            </a:r>
            <a:r>
              <a:rPr lang="en-ID" sz="1050" u="sng" dirty="0">
                <a:effectLst/>
              </a:rPr>
              <a:t>dan</a:t>
            </a:r>
            <a:r>
              <a:rPr lang="en-ID" sz="1050" dirty="0">
                <a:effectLst/>
              </a:rPr>
              <a:t> </a:t>
            </a:r>
            <a:r>
              <a:rPr lang="en-ID" sz="1050" dirty="0" err="1">
                <a:effectLst/>
              </a:rPr>
              <a:t>CircleCI</a:t>
            </a:r>
            <a:r>
              <a:rPr lang="en-ID" sz="1050" dirty="0">
                <a:effectLst/>
              </a:rPr>
              <a:t>. </a:t>
            </a:r>
            <a:r>
              <a:rPr lang="en-ID" sz="1050" dirty="0" err="1">
                <a:effectLst/>
              </a:rPr>
              <a:t>Setiap</a:t>
            </a:r>
            <a:r>
              <a:rPr lang="en-ID" sz="1050" dirty="0">
                <a:effectLst/>
              </a:rPr>
              <a:t> </a:t>
            </a:r>
            <a:r>
              <a:rPr lang="en-ID" sz="1050" dirty="0" err="1">
                <a:effectLst/>
              </a:rPr>
              <a:t>alat</a:t>
            </a:r>
            <a:r>
              <a:rPr lang="en-ID" sz="1050" dirty="0">
                <a:effectLst/>
              </a:rPr>
              <a:t> </a:t>
            </a:r>
            <a:r>
              <a:rPr lang="en-ID" sz="1050" dirty="0" err="1">
                <a:effectLst/>
              </a:rPr>
              <a:t>memiliki</a:t>
            </a:r>
            <a:r>
              <a:rPr lang="en-ID" sz="1050" dirty="0">
                <a:effectLst/>
              </a:rPr>
              <a:t> </a:t>
            </a:r>
            <a:r>
              <a:rPr lang="en-ID" sz="1050" dirty="0" err="1">
                <a:effectLst/>
              </a:rPr>
              <a:t>kelebihan</a:t>
            </a:r>
            <a:r>
              <a:rPr lang="en-ID" sz="1050" dirty="0">
                <a:effectLst/>
              </a:rPr>
              <a:t> dan </a:t>
            </a:r>
            <a:r>
              <a:rPr lang="en-ID" sz="1050" dirty="0" err="1">
                <a:effectLst/>
              </a:rPr>
              <a:t>kekurangan</a:t>
            </a:r>
            <a:r>
              <a:rPr lang="en-ID" sz="1050" dirty="0">
                <a:effectLst/>
              </a:rPr>
              <a:t> masing-masing, </a:t>
            </a:r>
            <a:r>
              <a:rPr lang="en-ID" sz="1050" dirty="0" err="1">
                <a:effectLst/>
              </a:rPr>
              <a:t>namun</a:t>
            </a:r>
            <a:r>
              <a:rPr lang="en-ID" sz="1050" dirty="0">
                <a:effectLst/>
              </a:rPr>
              <a:t> pada </a:t>
            </a:r>
            <a:r>
              <a:rPr lang="en-ID" sz="1050" dirty="0" err="1">
                <a:effectLst/>
              </a:rPr>
              <a:t>umumnya</a:t>
            </a:r>
            <a:r>
              <a:rPr lang="en-ID" sz="1050" dirty="0">
                <a:effectLst/>
              </a:rPr>
              <a:t>, </a:t>
            </a:r>
            <a:r>
              <a:rPr lang="en-ID" sz="1050" dirty="0" err="1">
                <a:effectLst/>
              </a:rPr>
              <a:t>alat-alat</a:t>
            </a:r>
            <a:r>
              <a:rPr lang="en-ID" sz="1050" dirty="0">
                <a:effectLst/>
              </a:rPr>
              <a:t> </a:t>
            </a:r>
            <a:r>
              <a:rPr lang="en-ID" sz="1050" dirty="0" err="1">
                <a:effectLst/>
              </a:rPr>
              <a:t>ini</a:t>
            </a:r>
            <a:r>
              <a:rPr lang="en-ID" sz="1050" dirty="0">
                <a:effectLst/>
              </a:rPr>
              <a:t> </a:t>
            </a:r>
            <a:r>
              <a:rPr lang="en-ID" sz="1050" dirty="0" err="1">
                <a:effectLst/>
              </a:rPr>
              <a:t>dapat</a:t>
            </a:r>
            <a:r>
              <a:rPr lang="en-ID" sz="1050" dirty="0">
                <a:effectLst/>
              </a:rPr>
              <a:t> </a:t>
            </a:r>
            <a:r>
              <a:rPr lang="en-ID" sz="1050" dirty="0" err="1">
                <a:effectLst/>
              </a:rPr>
              <a:t>digunakan</a:t>
            </a:r>
            <a:r>
              <a:rPr lang="en-ID" sz="1050" dirty="0">
                <a:effectLst/>
              </a:rPr>
              <a:t> </a:t>
            </a:r>
            <a:r>
              <a:rPr lang="en-ID" sz="1050" dirty="0" err="1">
                <a:effectLst/>
              </a:rPr>
              <a:t>untuk</a:t>
            </a:r>
            <a:r>
              <a:rPr lang="en-ID" sz="1050" dirty="0">
                <a:effectLst/>
              </a:rPr>
              <a:t> </a:t>
            </a:r>
            <a:r>
              <a:rPr lang="en-ID" sz="1050" dirty="0" err="1">
                <a:effectLst/>
              </a:rPr>
              <a:t>mengotomatiskan</a:t>
            </a:r>
            <a:r>
              <a:rPr lang="en-ID" sz="1050" dirty="0">
                <a:effectLst/>
              </a:rPr>
              <a:t> proses </a:t>
            </a:r>
            <a:r>
              <a:rPr lang="en-ID" sz="1050" dirty="0" err="1">
                <a:effectLst/>
              </a:rPr>
              <a:t>pengujian</a:t>
            </a:r>
            <a:r>
              <a:rPr lang="en-ID" sz="1050" dirty="0">
                <a:effectLst/>
              </a:rPr>
              <a:t> dan </a:t>
            </a:r>
            <a:r>
              <a:rPr lang="en-ID" sz="1050" dirty="0" err="1">
                <a:effectLst/>
              </a:rPr>
              <a:t>pengiriman</a:t>
            </a:r>
            <a:r>
              <a:rPr lang="en-ID" sz="1050" dirty="0">
                <a:effectLst/>
              </a:rPr>
              <a:t> </a:t>
            </a:r>
            <a:r>
              <a:rPr lang="en-ID" sz="1050" dirty="0" err="1">
                <a:effectLst/>
              </a:rPr>
              <a:t>kode</a:t>
            </a:r>
            <a:r>
              <a:rPr lang="en-ID" sz="1050" dirty="0">
                <a:effectLst/>
              </a:rPr>
              <a:t>.</a:t>
            </a:r>
            <a:endParaRPr lang="en-ID" sz="1050" dirty="0"/>
          </a:p>
        </p:txBody>
      </p:sp>
      <p:sp>
        <p:nvSpPr>
          <p:cNvPr id="247" name="Google Shape;247;p35"/>
          <p:cNvSpPr txBox="1">
            <a:spLocks noGrp="1"/>
          </p:cNvSpPr>
          <p:nvPr>
            <p:ph type="subTitle" idx="5"/>
          </p:nvPr>
        </p:nvSpPr>
        <p:spPr>
          <a:xfrm>
            <a:off x="1015017" y="2851827"/>
            <a:ext cx="6524907" cy="1065897"/>
          </a:xfrm>
          <a:prstGeom prst="rect">
            <a:avLst/>
          </a:prstGeom>
        </p:spPr>
        <p:txBody>
          <a:bodyPr spcFirstLastPara="1" wrap="square" lIns="91425" tIns="91425" rIns="91425" bIns="91425" anchor="b" anchorCtr="0">
            <a:noAutofit/>
          </a:bodyPr>
          <a:lstStyle/>
          <a:p>
            <a:r>
              <a:rPr lang="en-ID" sz="1400" b="1" dirty="0" err="1">
                <a:effectLst/>
                <a:latin typeface="Times New Roman" panose="02020603050405020304" pitchFamily="18" charset="0"/>
                <a:cs typeface="Times New Roman" panose="02020603050405020304" pitchFamily="18" charset="0"/>
              </a:rPr>
              <a:t>Contoh</a:t>
            </a:r>
            <a:r>
              <a:rPr lang="en-ID" sz="1400" b="1" dirty="0">
                <a:effectLst/>
                <a:latin typeface="Times New Roman" panose="02020603050405020304" pitchFamily="18" charset="0"/>
                <a:cs typeface="Times New Roman" panose="02020603050405020304" pitchFamily="18" charset="0"/>
              </a:rPr>
              <a:t> Langkah-</a:t>
            </a:r>
            <a:r>
              <a:rPr lang="en-ID" sz="1400" b="1" dirty="0" err="1">
                <a:effectLst/>
                <a:latin typeface="Times New Roman" panose="02020603050405020304" pitchFamily="18" charset="0"/>
                <a:cs typeface="Times New Roman" panose="02020603050405020304" pitchFamily="18" charset="0"/>
              </a:rPr>
              <a:t>langkah</a:t>
            </a:r>
            <a:r>
              <a:rPr lang="en-ID" sz="1400" b="1" dirty="0">
                <a:effectLst/>
                <a:latin typeface="Times New Roman" panose="02020603050405020304" pitchFamily="18" charset="0"/>
                <a:cs typeface="Times New Roman" panose="02020603050405020304" pitchFamily="18" charset="0"/>
              </a:rPr>
              <a:t> </a:t>
            </a:r>
            <a:r>
              <a:rPr lang="en-ID" sz="1400" b="1" dirty="0" err="1">
                <a:effectLst/>
                <a:latin typeface="Times New Roman" panose="02020603050405020304" pitchFamily="18" charset="0"/>
                <a:cs typeface="Times New Roman" panose="02020603050405020304" pitchFamily="18" charset="0"/>
              </a:rPr>
              <a:t>Konfigurasi</a:t>
            </a:r>
            <a:r>
              <a:rPr lang="en-ID" sz="1400" b="1" dirty="0">
                <a:effectLst/>
                <a:latin typeface="Times New Roman" panose="02020603050405020304" pitchFamily="18" charset="0"/>
                <a:cs typeface="Times New Roman" panose="02020603050405020304" pitchFamily="18" charset="0"/>
              </a:rPr>
              <a:t> CI/CD pada </a:t>
            </a:r>
            <a:r>
              <a:rPr lang="en-ID" sz="1400" b="1" dirty="0" err="1">
                <a:effectLst/>
                <a:latin typeface="Times New Roman" panose="02020603050405020304" pitchFamily="18" charset="0"/>
                <a:cs typeface="Times New Roman" panose="02020603050405020304" pitchFamily="18" charset="0"/>
              </a:rPr>
              <a:t>Proyek</a:t>
            </a:r>
            <a:r>
              <a:rPr lang="en-ID" sz="1400" b="1" dirty="0">
                <a:effectLst/>
                <a:latin typeface="Times New Roman" panose="02020603050405020304" pitchFamily="18" charset="0"/>
                <a:cs typeface="Times New Roman" panose="02020603050405020304" pitchFamily="18" charset="0"/>
              </a:rPr>
              <a:t> Python</a:t>
            </a:r>
            <a:endParaRPr lang="en-ID" sz="14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400" dirty="0">
              <a:latin typeface="Times New Roman" panose="02020603050405020304" pitchFamily="18" charset="0"/>
              <a:cs typeface="Times New Roman" panose="02020603050405020304" pitchFamily="18" charset="0"/>
            </a:endParaRPr>
          </a:p>
        </p:txBody>
      </p:sp>
      <p:sp>
        <p:nvSpPr>
          <p:cNvPr id="248" name="Google Shape;248;p35"/>
          <p:cNvSpPr txBox="1">
            <a:spLocks noGrp="1"/>
          </p:cNvSpPr>
          <p:nvPr>
            <p:ph type="subTitle" idx="6"/>
          </p:nvPr>
        </p:nvSpPr>
        <p:spPr>
          <a:xfrm>
            <a:off x="1015013" y="3640608"/>
            <a:ext cx="6912369" cy="1261120"/>
          </a:xfrm>
          <a:prstGeom prst="rect">
            <a:avLst/>
          </a:prstGeom>
        </p:spPr>
        <p:txBody>
          <a:bodyPr spcFirstLastPara="1" wrap="square" lIns="91425" tIns="91425" rIns="91425" bIns="91425" anchor="t" anchorCtr="0">
            <a:noAutofit/>
          </a:bodyPr>
          <a:lstStyle/>
          <a:p>
            <a:r>
              <a:rPr lang="en-ID" dirty="0">
                <a:effectLst/>
                <a:latin typeface="Times New Roman" panose="02020603050405020304" pitchFamily="18" charset="0"/>
                <a:cs typeface="Times New Roman" panose="02020603050405020304" pitchFamily="18" charset="0"/>
              </a:rPr>
              <a:t>1. </a:t>
            </a:r>
            <a:r>
              <a:rPr lang="en-ID" dirty="0" err="1">
                <a:effectLst/>
                <a:latin typeface="Times New Roman" panose="02020603050405020304" pitchFamily="18" charset="0"/>
                <a:cs typeface="Times New Roman" panose="02020603050405020304" pitchFamily="18" charset="0"/>
              </a:rPr>
              <a:t>Pilih</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alat</a:t>
            </a:r>
            <a:r>
              <a:rPr lang="en-ID" dirty="0">
                <a:effectLst/>
                <a:latin typeface="Times New Roman" panose="02020603050405020304" pitchFamily="18" charset="0"/>
                <a:cs typeface="Times New Roman" panose="02020603050405020304" pitchFamily="18" charset="0"/>
              </a:rPr>
              <a:t> CI/CD yang </a:t>
            </a:r>
            <a:r>
              <a:rPr lang="en-ID" dirty="0" err="1">
                <a:effectLst/>
                <a:latin typeface="Times New Roman" panose="02020603050405020304" pitchFamily="18" charset="0"/>
                <a:cs typeface="Times New Roman" panose="02020603050405020304" pitchFamily="18" charset="0"/>
              </a:rPr>
              <a:t>sesuai</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dengan</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kebutuhan</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proyek</a:t>
            </a:r>
            <a:r>
              <a:rPr lang="en-ID" dirty="0">
                <a:effectLst/>
                <a:latin typeface="Times New Roman" panose="02020603050405020304" pitchFamily="18" charset="0"/>
                <a:cs typeface="Times New Roman" panose="02020603050405020304" pitchFamily="18" charset="0"/>
              </a:rPr>
              <a:t>.</a:t>
            </a:r>
          </a:p>
          <a:p>
            <a:r>
              <a:rPr lang="en-ID" dirty="0">
                <a:effectLst/>
                <a:latin typeface="Times New Roman" panose="02020603050405020304" pitchFamily="18" charset="0"/>
                <a:cs typeface="Times New Roman" panose="02020603050405020304" pitchFamily="18" charset="0"/>
              </a:rPr>
              <a:t>2. </a:t>
            </a:r>
            <a:r>
              <a:rPr lang="en-ID" dirty="0" err="1">
                <a:effectLst/>
                <a:latin typeface="Times New Roman" panose="02020603050405020304" pitchFamily="18" charset="0"/>
                <a:cs typeface="Times New Roman" panose="02020603050405020304" pitchFamily="18" charset="0"/>
              </a:rPr>
              <a:t>Konfigurasi</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alat</a:t>
            </a:r>
            <a:r>
              <a:rPr lang="en-ID" dirty="0">
                <a:effectLst/>
                <a:latin typeface="Times New Roman" panose="02020603050405020304" pitchFamily="18" charset="0"/>
                <a:cs typeface="Times New Roman" panose="02020603050405020304" pitchFamily="18" charset="0"/>
              </a:rPr>
              <a:t> CI/CD </a:t>
            </a:r>
            <a:r>
              <a:rPr lang="en-ID" dirty="0" err="1">
                <a:effectLst/>
                <a:latin typeface="Times New Roman" panose="02020603050405020304" pitchFamily="18" charset="0"/>
                <a:cs typeface="Times New Roman" panose="02020603050405020304" pitchFamily="18" charset="0"/>
              </a:rPr>
              <a:t>untuk</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mengambil</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kode</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dari</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repositori</a:t>
            </a:r>
            <a:r>
              <a:rPr lang="en-ID" dirty="0">
                <a:effectLst/>
                <a:latin typeface="Times New Roman" panose="02020603050405020304" pitchFamily="18" charset="0"/>
                <a:cs typeface="Times New Roman" panose="02020603050405020304" pitchFamily="18" charset="0"/>
              </a:rPr>
              <a:t> dan </a:t>
            </a:r>
            <a:r>
              <a:rPr lang="en-ID" dirty="0" err="1">
                <a:effectLst/>
                <a:latin typeface="Times New Roman" panose="02020603050405020304" pitchFamily="18" charset="0"/>
                <a:cs typeface="Times New Roman" panose="02020603050405020304" pitchFamily="18" charset="0"/>
              </a:rPr>
              <a:t>menjalankan</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pengujian</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otomatis</a:t>
            </a:r>
            <a:r>
              <a:rPr lang="en-ID" dirty="0">
                <a:effectLst/>
                <a:latin typeface="Times New Roman" panose="02020603050405020304" pitchFamily="18" charset="0"/>
                <a:cs typeface="Times New Roman" panose="02020603050405020304" pitchFamily="18" charset="0"/>
              </a:rPr>
              <a:t>.</a:t>
            </a:r>
          </a:p>
          <a:p>
            <a:r>
              <a:rPr lang="en-ID" dirty="0">
                <a:effectLst/>
                <a:latin typeface="Times New Roman" panose="02020603050405020304" pitchFamily="18" charset="0"/>
                <a:cs typeface="Times New Roman" panose="02020603050405020304" pitchFamily="18" charset="0"/>
              </a:rPr>
              <a:t>3. </a:t>
            </a:r>
            <a:r>
              <a:rPr lang="en-ID" dirty="0" err="1">
                <a:effectLst/>
                <a:latin typeface="Times New Roman" panose="02020603050405020304" pitchFamily="18" charset="0"/>
                <a:cs typeface="Times New Roman" panose="02020603050405020304" pitchFamily="18" charset="0"/>
              </a:rPr>
              <a:t>Konfigurasi</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alat</a:t>
            </a:r>
            <a:r>
              <a:rPr lang="en-ID" dirty="0">
                <a:effectLst/>
                <a:latin typeface="Times New Roman" panose="02020603050405020304" pitchFamily="18" charset="0"/>
                <a:cs typeface="Times New Roman" panose="02020603050405020304" pitchFamily="18" charset="0"/>
              </a:rPr>
              <a:t> CI/CD </a:t>
            </a:r>
            <a:r>
              <a:rPr lang="en-ID" dirty="0" err="1">
                <a:effectLst/>
                <a:latin typeface="Times New Roman" panose="02020603050405020304" pitchFamily="18" charset="0"/>
                <a:cs typeface="Times New Roman" panose="02020603050405020304" pitchFamily="18" charset="0"/>
              </a:rPr>
              <a:t>untuk</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mengirimkan</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kode</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ke</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lingkungan</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produksi</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setelah</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pengujian</a:t>
            </a:r>
            <a:r>
              <a:rPr lang="en-ID" dirty="0">
                <a:effectLst/>
                <a:latin typeface="Times New Roman" panose="02020603050405020304" pitchFamily="18" charset="0"/>
                <a:cs typeface="Times New Roman" panose="02020603050405020304" pitchFamily="18" charset="0"/>
              </a:rPr>
              <a:t> </a:t>
            </a:r>
            <a:r>
              <a:rPr lang="en-ID" dirty="0" err="1">
                <a:effectLst/>
                <a:latin typeface="Times New Roman" panose="02020603050405020304" pitchFamily="18" charset="0"/>
                <a:cs typeface="Times New Roman" panose="02020603050405020304" pitchFamily="18" charset="0"/>
              </a:rPr>
              <a:t>berhasil</a:t>
            </a:r>
            <a:r>
              <a:rPr lang="en-ID" dirty="0">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49D0-CB2D-BFEA-AA6C-6E61F31EB4F6}"/>
              </a:ext>
            </a:extLst>
          </p:cNvPr>
          <p:cNvSpPr>
            <a:spLocks noGrp="1"/>
          </p:cNvSpPr>
          <p:nvPr>
            <p:ph type="title"/>
          </p:nvPr>
        </p:nvSpPr>
        <p:spPr>
          <a:xfrm>
            <a:off x="1388100" y="526942"/>
            <a:ext cx="6367800" cy="3534908"/>
          </a:xfrm>
        </p:spPr>
        <p:txBody>
          <a:bodyPr/>
          <a:lstStyle/>
          <a:p>
            <a:r>
              <a:rPr lang="en-ID" sz="1400" b="1" dirty="0" err="1">
                <a:effectLst/>
                <a:latin typeface="Times New Roman" panose="02020603050405020304" pitchFamily="18" charset="0"/>
                <a:cs typeface="Times New Roman" panose="02020603050405020304" pitchFamily="18" charset="0"/>
              </a:rPr>
              <a:t>Referensi</a:t>
            </a: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Continuous Integration, Delivery, and Deployment. (2021). Atlassian. </a:t>
            </a:r>
            <a:r>
              <a:rPr lang="en-ID" sz="1400" dirty="0" err="1">
                <a:effectLst/>
                <a:latin typeface="Times New Roman" panose="02020603050405020304" pitchFamily="18" charset="0"/>
                <a:cs typeface="Times New Roman" panose="02020603050405020304" pitchFamily="18" charset="0"/>
              </a:rPr>
              <a:t>Diakses</a:t>
            </a:r>
            <a:r>
              <a:rPr lang="en-ID" sz="1400" dirty="0">
                <a:effectLst/>
                <a:latin typeface="Times New Roman" panose="02020603050405020304" pitchFamily="18" charset="0"/>
                <a:cs typeface="Times New Roman" panose="02020603050405020304" pitchFamily="18" charset="0"/>
              </a:rPr>
              <a:t> pada 15 </a:t>
            </a:r>
            <a:r>
              <a:rPr lang="en-ID" sz="1400" dirty="0" err="1">
                <a:effectLst/>
                <a:latin typeface="Times New Roman" panose="02020603050405020304" pitchFamily="18" charset="0"/>
                <a:cs typeface="Times New Roman" panose="02020603050405020304" pitchFamily="18" charset="0"/>
              </a:rPr>
              <a:t>Oktober</a:t>
            </a:r>
            <a:r>
              <a:rPr lang="en-ID" sz="1400" dirty="0">
                <a:effectLst/>
                <a:latin typeface="Times New Roman" panose="02020603050405020304" pitchFamily="18" charset="0"/>
                <a:cs typeface="Times New Roman" panose="02020603050405020304" pitchFamily="18" charset="0"/>
              </a:rPr>
              <a:t> 2021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a:t>
            </a:r>
            <a:r>
              <a:rPr lang="en-ID" sz="1400" dirty="0">
                <a:effectLst/>
                <a:latin typeface="Times New Roman" panose="02020603050405020304" pitchFamily="18" charset="0"/>
                <a:cs typeface="Times New Roman" panose="02020603050405020304" pitchFamily="18" charset="0"/>
                <a:hlinkClick r:id="rId2"/>
              </a:rPr>
              <a:t>https://www.atlassian.com/continuous-delivery/principles/continuous-integration-vs-delivery-vs-deployment</a:t>
            </a:r>
            <a:br>
              <a:rPr lang="en-ID" sz="1400" dirty="0">
                <a:effectLst/>
                <a:latin typeface="Times New Roman" panose="02020603050405020304" pitchFamily="18" charset="0"/>
                <a:cs typeface="Times New Roman" panose="02020603050405020304" pitchFamily="18" charset="0"/>
              </a:rPr>
            </a:br>
            <a:br>
              <a:rPr lang="en-ID" sz="1400" dirty="0">
                <a:effectLst/>
                <a:latin typeface="Times New Roman" panose="02020603050405020304" pitchFamily="18" charset="0"/>
                <a:cs typeface="Times New Roman" panose="02020603050405020304" pitchFamily="18" charset="0"/>
              </a:rPr>
            </a:br>
            <a:r>
              <a:rPr lang="en-ID" sz="1400" b="1" dirty="0" err="1">
                <a:effectLst/>
                <a:latin typeface="Times New Roman" panose="02020603050405020304" pitchFamily="18" charset="0"/>
                <a:cs typeface="Times New Roman" panose="02020603050405020304" pitchFamily="18" charset="0"/>
              </a:rPr>
              <a:t>Sumber</a:t>
            </a: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Python Continuous Integration and Delivery. (2021). Real Python. </a:t>
            </a:r>
            <a:r>
              <a:rPr lang="en-ID" sz="1400" dirty="0" err="1">
                <a:effectLst/>
                <a:latin typeface="Times New Roman" panose="02020603050405020304" pitchFamily="18" charset="0"/>
                <a:cs typeface="Times New Roman" panose="02020603050405020304" pitchFamily="18" charset="0"/>
              </a:rPr>
              <a:t>Diakses</a:t>
            </a:r>
            <a:r>
              <a:rPr lang="en-ID" sz="1400" dirty="0">
                <a:effectLst/>
                <a:latin typeface="Times New Roman" panose="02020603050405020304" pitchFamily="18" charset="0"/>
                <a:cs typeface="Times New Roman" panose="02020603050405020304" pitchFamily="18" charset="0"/>
              </a:rPr>
              <a:t> pada 15 </a:t>
            </a:r>
            <a:r>
              <a:rPr lang="en-ID" sz="1400" dirty="0" err="1">
                <a:effectLst/>
                <a:latin typeface="Times New Roman" panose="02020603050405020304" pitchFamily="18" charset="0"/>
                <a:cs typeface="Times New Roman" panose="02020603050405020304" pitchFamily="18" charset="0"/>
              </a:rPr>
              <a:t>Oktober</a:t>
            </a:r>
            <a:r>
              <a:rPr lang="en-ID" sz="1400" dirty="0">
                <a:effectLst/>
                <a:latin typeface="Times New Roman" panose="02020603050405020304" pitchFamily="18" charset="0"/>
                <a:cs typeface="Times New Roman" panose="02020603050405020304" pitchFamily="18" charset="0"/>
              </a:rPr>
              <a:t> 2021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https://realpython.com/python-continuous-integration/</a:t>
            </a:r>
            <a:br>
              <a:rPr lang="en-ID" sz="1400" dirty="0">
                <a:effectLst/>
                <a:latin typeface="Times New Roman" panose="02020603050405020304" pitchFamily="18" charset="0"/>
                <a:cs typeface="Times New Roman" panose="02020603050405020304" pitchFamily="18" charset="0"/>
              </a:rPr>
            </a:br>
            <a:br>
              <a:rPr lang="en-ID" sz="1400" dirty="0">
                <a:effectLst/>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192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88F2-3AE6-A816-9F5B-F4E3E6D16A83}"/>
              </a:ext>
            </a:extLst>
          </p:cNvPr>
          <p:cNvSpPr>
            <a:spLocks noGrp="1"/>
          </p:cNvSpPr>
          <p:nvPr>
            <p:ph type="title"/>
          </p:nvPr>
        </p:nvSpPr>
        <p:spPr/>
        <p:txBody>
          <a:bodyPr/>
          <a:lstStyle/>
          <a:p>
            <a:r>
              <a:rPr lang="it-IT" sz="2000" b="1" dirty="0">
                <a:latin typeface="Times New Roman" panose="02020603050405020304" pitchFamily="18" charset="0"/>
                <a:cs typeface="Times New Roman" panose="02020603050405020304" pitchFamily="18" charset="0"/>
              </a:rPr>
              <a:t>Konfigurasi CI/CD pada Proyek Python</a:t>
            </a:r>
            <a:endParaRPr lang="en-ID"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BB6B760-58D1-46ED-848C-1381D7207353}"/>
              </a:ext>
            </a:extLst>
          </p:cNvPr>
          <p:cNvSpPr>
            <a:spLocks noGrp="1"/>
          </p:cNvSpPr>
          <p:nvPr>
            <p:ph type="subTitle" idx="1"/>
          </p:nvPr>
        </p:nvSpPr>
        <p:spPr/>
        <p:txBody>
          <a:bodyPr/>
          <a:lstStyle/>
          <a:p>
            <a:r>
              <a:rPr lang="pl-PL" sz="2000" b="1" dirty="0"/>
              <a:t>CI/CD pada Proyek Python</a:t>
            </a:r>
            <a:endParaRPr lang="en-ID" sz="2000" b="1" dirty="0"/>
          </a:p>
        </p:txBody>
      </p:sp>
      <p:sp>
        <p:nvSpPr>
          <p:cNvPr id="4" name="Subtitle 3">
            <a:extLst>
              <a:ext uri="{FF2B5EF4-FFF2-40B4-BE49-F238E27FC236}">
                <a16:creationId xmlns:a16="http://schemas.microsoft.com/office/drawing/2014/main" id="{7913F8B1-2B11-0ED0-D022-CF619CEEE1D7}"/>
              </a:ext>
            </a:extLst>
          </p:cNvPr>
          <p:cNvSpPr>
            <a:spLocks noGrp="1"/>
          </p:cNvSpPr>
          <p:nvPr>
            <p:ph type="subTitle" idx="2"/>
          </p:nvPr>
        </p:nvSpPr>
        <p:spPr>
          <a:xfrm>
            <a:off x="1015013" y="1627322"/>
            <a:ext cx="3174000" cy="1239753"/>
          </a:xfrm>
        </p:spPr>
        <p:txBody>
          <a:bodyPr/>
          <a:lstStyle/>
          <a:p>
            <a:r>
              <a:rPr lang="en-ID" sz="900" dirty="0"/>
              <a:t>Continuous Integration (CI) dan Continuous Deployment (CD) </a:t>
            </a:r>
            <a:r>
              <a:rPr lang="en-ID" sz="900" dirty="0" err="1"/>
              <a:t>adalah</a:t>
            </a:r>
            <a:r>
              <a:rPr lang="en-ID" sz="900" dirty="0"/>
              <a:t> </a:t>
            </a:r>
            <a:r>
              <a:rPr lang="en-ID" sz="900" dirty="0" err="1"/>
              <a:t>praktik</a:t>
            </a:r>
            <a:r>
              <a:rPr lang="en-ID" sz="900" dirty="0"/>
              <a:t> </a:t>
            </a:r>
            <a:r>
              <a:rPr lang="en-ID" sz="900" dirty="0" err="1"/>
              <a:t>pengembangan</a:t>
            </a:r>
            <a:r>
              <a:rPr lang="en-ID" sz="900" dirty="0"/>
              <a:t> </a:t>
            </a:r>
            <a:r>
              <a:rPr lang="en-ID" sz="900" dirty="0" err="1"/>
              <a:t>perangkat</a:t>
            </a:r>
            <a:r>
              <a:rPr lang="en-ID" sz="900" dirty="0"/>
              <a:t> </a:t>
            </a:r>
            <a:r>
              <a:rPr lang="en-ID" sz="900" dirty="0" err="1"/>
              <a:t>lunak</a:t>
            </a:r>
            <a:r>
              <a:rPr lang="en-ID" sz="900" dirty="0"/>
              <a:t> yang </a:t>
            </a:r>
            <a:r>
              <a:rPr lang="en-ID" sz="900" dirty="0" err="1"/>
              <a:t>memungkinkan</a:t>
            </a:r>
            <a:r>
              <a:rPr lang="en-ID" sz="900" dirty="0"/>
              <a:t> </a:t>
            </a:r>
            <a:r>
              <a:rPr lang="en-ID" sz="900" dirty="0" err="1"/>
              <a:t>tim</a:t>
            </a:r>
            <a:r>
              <a:rPr lang="en-ID" sz="900" dirty="0"/>
              <a:t> </a:t>
            </a:r>
            <a:r>
              <a:rPr lang="en-ID" sz="900" dirty="0" err="1"/>
              <a:t>pengembang</a:t>
            </a:r>
            <a:r>
              <a:rPr lang="en-ID" sz="900" dirty="0"/>
              <a:t> </a:t>
            </a:r>
            <a:r>
              <a:rPr lang="en-ID" sz="900" dirty="0" err="1"/>
              <a:t>untuk</a:t>
            </a:r>
            <a:r>
              <a:rPr lang="en-ID" sz="900" dirty="0"/>
              <a:t> </a:t>
            </a:r>
            <a:r>
              <a:rPr lang="en-ID" sz="900" dirty="0" err="1"/>
              <a:t>mengintegrasikan</a:t>
            </a:r>
            <a:r>
              <a:rPr lang="en-ID" sz="900" dirty="0"/>
              <a:t> </a:t>
            </a:r>
            <a:r>
              <a:rPr lang="en-ID" sz="900" dirty="0" err="1"/>
              <a:t>kode</a:t>
            </a:r>
            <a:r>
              <a:rPr lang="en-ID" sz="900" dirty="0"/>
              <a:t> </a:t>
            </a:r>
            <a:r>
              <a:rPr lang="en-ID" sz="900" dirty="0" err="1"/>
              <a:t>mereka</a:t>
            </a:r>
            <a:r>
              <a:rPr lang="en-ID" sz="900" dirty="0"/>
              <a:t> </a:t>
            </a:r>
            <a:r>
              <a:rPr lang="en-ID" sz="900" dirty="0" err="1"/>
              <a:t>ke</a:t>
            </a:r>
            <a:r>
              <a:rPr lang="en-ID" sz="900" dirty="0"/>
              <a:t> </a:t>
            </a:r>
            <a:r>
              <a:rPr lang="en-ID" sz="900" dirty="0" err="1"/>
              <a:t>dalam</a:t>
            </a:r>
            <a:r>
              <a:rPr lang="en-ID" sz="900" dirty="0"/>
              <a:t> </a:t>
            </a:r>
            <a:r>
              <a:rPr lang="en-ID" sz="900" dirty="0" err="1"/>
              <a:t>repositori</a:t>
            </a:r>
            <a:r>
              <a:rPr lang="en-ID" sz="900" dirty="0"/>
              <a:t> </a:t>
            </a:r>
            <a:r>
              <a:rPr lang="en-ID" sz="900" dirty="0" err="1"/>
              <a:t>bersama</a:t>
            </a:r>
            <a:r>
              <a:rPr lang="en-ID" sz="900" dirty="0"/>
              <a:t> </a:t>
            </a:r>
            <a:r>
              <a:rPr lang="en-ID" sz="900" dirty="0" err="1"/>
              <a:t>secara</a:t>
            </a:r>
            <a:r>
              <a:rPr lang="en-ID" sz="900" dirty="0"/>
              <a:t> </a:t>
            </a:r>
            <a:r>
              <a:rPr lang="en-ID" sz="900" dirty="0" err="1"/>
              <a:t>teratur</a:t>
            </a:r>
            <a:r>
              <a:rPr lang="en-ID" sz="900" dirty="0"/>
              <a:t> dan </a:t>
            </a:r>
            <a:r>
              <a:rPr lang="en-ID" sz="900" dirty="0" err="1"/>
              <a:t>otomatis</a:t>
            </a:r>
            <a:r>
              <a:rPr lang="en-ID" sz="900" dirty="0"/>
              <a:t>. </a:t>
            </a:r>
            <a:r>
              <a:rPr lang="en-ID" sz="900" dirty="0" err="1"/>
              <a:t>Dalam</a:t>
            </a:r>
            <a:r>
              <a:rPr lang="en-ID" sz="900" dirty="0"/>
              <a:t> </a:t>
            </a:r>
            <a:r>
              <a:rPr lang="en-ID" sz="900" dirty="0" err="1"/>
              <a:t>proyek</a:t>
            </a:r>
            <a:r>
              <a:rPr lang="en-ID" sz="900" dirty="0"/>
              <a:t> Python, CI/CD </a:t>
            </a:r>
            <a:r>
              <a:rPr lang="en-ID" sz="900" dirty="0" err="1"/>
              <a:t>dapat</a:t>
            </a:r>
            <a:r>
              <a:rPr lang="en-ID" sz="900" dirty="0"/>
              <a:t> </a:t>
            </a:r>
            <a:r>
              <a:rPr lang="en-ID" sz="900" dirty="0" err="1"/>
              <a:t>diimplementasikan</a:t>
            </a:r>
            <a:r>
              <a:rPr lang="en-ID" sz="900" dirty="0"/>
              <a:t> </a:t>
            </a:r>
            <a:r>
              <a:rPr lang="en-ID" sz="900" dirty="0" err="1"/>
              <a:t>dengan</a:t>
            </a:r>
            <a:r>
              <a:rPr lang="en-ID" sz="900" dirty="0"/>
              <a:t> </a:t>
            </a:r>
            <a:r>
              <a:rPr lang="en-ID" sz="900" dirty="0" err="1"/>
              <a:t>menggunakan</a:t>
            </a:r>
            <a:r>
              <a:rPr lang="en-ID" sz="900" dirty="0"/>
              <a:t> </a:t>
            </a:r>
            <a:r>
              <a:rPr lang="en-ID" sz="900" dirty="0" err="1"/>
              <a:t>alat</a:t>
            </a:r>
            <a:r>
              <a:rPr lang="en-ID" sz="900" dirty="0"/>
              <a:t> </a:t>
            </a:r>
            <a:r>
              <a:rPr lang="en-ID" sz="900" dirty="0" err="1"/>
              <a:t>seperti</a:t>
            </a:r>
            <a:r>
              <a:rPr lang="en-ID" sz="900" dirty="0"/>
              <a:t> Jenkins, Travis CI, </a:t>
            </a:r>
            <a:r>
              <a:rPr lang="en-ID" sz="900" dirty="0" err="1"/>
              <a:t>atau</a:t>
            </a:r>
            <a:r>
              <a:rPr lang="en-ID" sz="900" dirty="0"/>
              <a:t> </a:t>
            </a:r>
            <a:r>
              <a:rPr lang="en-ID" sz="900" dirty="0" err="1"/>
              <a:t>CircleCI</a:t>
            </a:r>
            <a:r>
              <a:rPr lang="en-ID" sz="900" dirty="0"/>
              <a:t>.</a:t>
            </a:r>
          </a:p>
        </p:txBody>
      </p:sp>
      <p:sp>
        <p:nvSpPr>
          <p:cNvPr id="5" name="Subtitle 4">
            <a:extLst>
              <a:ext uri="{FF2B5EF4-FFF2-40B4-BE49-F238E27FC236}">
                <a16:creationId xmlns:a16="http://schemas.microsoft.com/office/drawing/2014/main" id="{F38F08B1-14B4-6EA3-0FBF-DAF537879272}"/>
              </a:ext>
            </a:extLst>
          </p:cNvPr>
          <p:cNvSpPr>
            <a:spLocks noGrp="1"/>
          </p:cNvSpPr>
          <p:nvPr>
            <p:ph type="subTitle" idx="3"/>
          </p:nvPr>
        </p:nvSpPr>
        <p:spPr/>
        <p:txBody>
          <a:bodyPr/>
          <a:lstStyle/>
          <a:p>
            <a:r>
              <a:rPr lang="it-IT" sz="1600" b="1" dirty="0"/>
              <a:t>Konfigurasi CI/CD pada Proyek Python</a:t>
            </a:r>
            <a:endParaRPr lang="en-ID" sz="1600" b="1" dirty="0"/>
          </a:p>
        </p:txBody>
      </p:sp>
      <p:sp>
        <p:nvSpPr>
          <p:cNvPr id="6" name="Subtitle 5">
            <a:extLst>
              <a:ext uri="{FF2B5EF4-FFF2-40B4-BE49-F238E27FC236}">
                <a16:creationId xmlns:a16="http://schemas.microsoft.com/office/drawing/2014/main" id="{FCF61B1D-F09B-EE60-FF7A-1C0E98C0B459}"/>
              </a:ext>
            </a:extLst>
          </p:cNvPr>
          <p:cNvSpPr>
            <a:spLocks noGrp="1"/>
          </p:cNvSpPr>
          <p:nvPr>
            <p:ph type="subTitle" idx="4"/>
          </p:nvPr>
        </p:nvSpPr>
        <p:spPr>
          <a:xfrm>
            <a:off x="4954986" y="1627322"/>
            <a:ext cx="3383102" cy="1239753"/>
          </a:xfrm>
        </p:spPr>
        <p:txBody>
          <a:bodyPr/>
          <a:lstStyle/>
          <a:p>
            <a:r>
              <a:rPr lang="en-ID" sz="800" dirty="0" err="1">
                <a:effectLst/>
                <a:latin typeface="Times New Roman" panose="02020603050405020304" pitchFamily="18" charset="0"/>
                <a:cs typeface="Times New Roman" panose="02020603050405020304" pitchFamily="18" charset="0"/>
              </a:rPr>
              <a:t>Untuk</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mengkonfigurasi</a:t>
            </a:r>
            <a:r>
              <a:rPr lang="en-ID" sz="800" dirty="0">
                <a:effectLst/>
                <a:latin typeface="Times New Roman" panose="02020603050405020304" pitchFamily="18" charset="0"/>
                <a:cs typeface="Times New Roman" panose="02020603050405020304" pitchFamily="18" charset="0"/>
              </a:rPr>
              <a:t> CI/CD pada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 </a:t>
            </a:r>
            <a:r>
              <a:rPr lang="en-ID" sz="800" dirty="0" err="1">
                <a:effectLst/>
                <a:latin typeface="Times New Roman" panose="02020603050405020304" pitchFamily="18" charset="0"/>
                <a:cs typeface="Times New Roman" panose="02020603050405020304" pitchFamily="18" charset="0"/>
              </a:rPr>
              <a:t>langkah-langkah</a:t>
            </a:r>
            <a:r>
              <a:rPr lang="en-ID" sz="800" dirty="0">
                <a:effectLst/>
                <a:latin typeface="Times New Roman" panose="02020603050405020304" pitchFamily="18" charset="0"/>
                <a:cs typeface="Times New Roman" panose="02020603050405020304" pitchFamily="18" charset="0"/>
              </a:rPr>
              <a:t> yang </a:t>
            </a:r>
            <a:r>
              <a:rPr lang="en-ID" sz="800" dirty="0" err="1">
                <a:effectLst/>
                <a:latin typeface="Times New Roman" panose="02020603050405020304" pitchFamily="18" charset="0"/>
                <a:cs typeface="Times New Roman" panose="02020603050405020304" pitchFamily="18" charset="0"/>
              </a:rPr>
              <a:t>dapat</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diikuti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antara</a:t>
            </a:r>
            <a:r>
              <a:rPr lang="en-ID" sz="800" dirty="0">
                <a:effectLst/>
                <a:latin typeface="Times New Roman" panose="02020603050405020304" pitchFamily="18" charset="0"/>
                <a:cs typeface="Times New Roman" panose="02020603050405020304" pitchFamily="18" charset="0"/>
              </a:rPr>
              <a:t> lain:</a:t>
            </a:r>
            <a:endParaRPr lang="en-ID" sz="800" dirty="0">
              <a:latin typeface="Times New Roman" panose="02020603050405020304" pitchFamily="18" charset="0"/>
              <a:cs typeface="Times New Roman" panose="02020603050405020304" pitchFamily="18" charset="0"/>
            </a:endParaRPr>
          </a:p>
          <a:p>
            <a:r>
              <a:rPr lang="en-ID" sz="800" dirty="0">
                <a:effectLst/>
                <a:latin typeface="Times New Roman" panose="02020603050405020304" pitchFamily="18" charset="0"/>
                <a:cs typeface="Times New Roman" panose="02020603050405020304" pitchFamily="18" charset="0"/>
              </a:rPr>
              <a:t>1. </a:t>
            </a:r>
            <a:r>
              <a:rPr lang="en-ID" sz="800" dirty="0" err="1">
                <a:effectLst/>
                <a:latin typeface="Times New Roman" panose="02020603050405020304" pitchFamily="18" charset="0"/>
                <a:cs typeface="Times New Roman" panose="02020603050405020304" pitchFamily="18" charset="0"/>
              </a:rPr>
              <a:t>Membuat</a:t>
            </a:r>
            <a:r>
              <a:rPr lang="en-ID" sz="800" dirty="0">
                <a:effectLst/>
                <a:latin typeface="Times New Roman" panose="02020603050405020304" pitchFamily="18" charset="0"/>
                <a:cs typeface="Times New Roman" panose="02020603050405020304" pitchFamily="18" charset="0"/>
              </a:rPr>
              <a:t> file </a:t>
            </a:r>
            <a:r>
              <a:rPr lang="en-ID" sz="800" dirty="0" err="1">
                <a:effectLst/>
                <a:latin typeface="Times New Roman" panose="02020603050405020304" pitchFamily="18" charset="0"/>
                <a:cs typeface="Times New Roman" panose="02020603050405020304" pitchFamily="18" charset="0"/>
              </a:rPr>
              <a:t>konfigurasi</a:t>
            </a:r>
            <a:r>
              <a:rPr lang="en-ID" sz="800" dirty="0">
                <a:effectLst/>
                <a:latin typeface="Times New Roman" panose="02020603050405020304" pitchFamily="18" charset="0"/>
                <a:cs typeface="Times New Roman" panose="02020603050405020304" pitchFamily="18" charset="0"/>
              </a:rPr>
              <a:t> CI/CD, </a:t>
            </a:r>
            <a:r>
              <a:rPr lang="en-ID" sz="800" dirty="0" err="1">
                <a:effectLst/>
                <a:latin typeface="Times New Roman" panose="02020603050405020304" pitchFamily="18" charset="0"/>
                <a:cs typeface="Times New Roman" panose="02020603050405020304" pitchFamily="18" charset="0"/>
              </a:rPr>
              <a:t>seperti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travis.yml</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atau</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Jenkinsfile</a:t>
            </a:r>
            <a:r>
              <a:rPr lang="en-ID" sz="800" dirty="0">
                <a:effectLst/>
                <a:latin typeface="Times New Roman" panose="02020603050405020304" pitchFamily="18" charset="0"/>
                <a:cs typeface="Times New Roman" panose="02020603050405020304" pitchFamily="18" charset="0"/>
              </a:rPr>
              <a:t>, yang </a:t>
            </a:r>
            <a:r>
              <a:rPr lang="en-ID" sz="800" dirty="0" err="1">
                <a:effectLst/>
                <a:latin typeface="Times New Roman" panose="02020603050405020304" pitchFamily="18" charset="0"/>
                <a:cs typeface="Times New Roman" panose="02020603050405020304" pitchFamily="18" charset="0"/>
              </a:rPr>
              <a:t>berisi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instruksi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untuk</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melakukan</a:t>
            </a:r>
            <a:r>
              <a:rPr lang="en-ID" sz="800" dirty="0">
                <a:effectLst/>
                <a:latin typeface="Times New Roman" panose="02020603050405020304" pitchFamily="18" charset="0"/>
                <a:cs typeface="Times New Roman" panose="02020603050405020304" pitchFamily="18" charset="0"/>
              </a:rPr>
              <a:t> build, test, dan deployment.</a:t>
            </a:r>
          </a:p>
          <a:p>
            <a:r>
              <a:rPr lang="en-ID" sz="800" dirty="0">
                <a:effectLst/>
                <a:latin typeface="Times New Roman" panose="02020603050405020304" pitchFamily="18" charset="0"/>
                <a:cs typeface="Times New Roman" panose="02020603050405020304" pitchFamily="18" charset="0"/>
              </a:rPr>
              <a:t>2. </a:t>
            </a:r>
            <a:r>
              <a:rPr lang="en-ID" sz="800" dirty="0" err="1">
                <a:effectLst/>
                <a:latin typeface="Times New Roman" panose="02020603050405020304" pitchFamily="18" charset="0"/>
                <a:cs typeface="Times New Roman" panose="02020603050405020304" pitchFamily="18" charset="0"/>
              </a:rPr>
              <a:t>Menentukan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alat</a:t>
            </a:r>
            <a:r>
              <a:rPr lang="en-ID" sz="800" dirty="0">
                <a:effectLst/>
                <a:latin typeface="Times New Roman" panose="02020603050405020304" pitchFamily="18" charset="0"/>
                <a:cs typeface="Times New Roman" panose="02020603050405020304" pitchFamily="18" charset="0"/>
              </a:rPr>
              <a:t> CI/CD yang </a:t>
            </a:r>
            <a:r>
              <a:rPr lang="en-ID" sz="800" dirty="0" err="1">
                <a:effectLst/>
                <a:latin typeface="Times New Roman" panose="02020603050405020304" pitchFamily="18" charset="0"/>
                <a:cs typeface="Times New Roman" panose="02020603050405020304" pitchFamily="18" charset="0"/>
              </a:rPr>
              <a:t>akan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digunakan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seperti</a:t>
            </a:r>
            <a:r>
              <a:rPr lang="en-ID" sz="800" dirty="0">
                <a:effectLst/>
                <a:latin typeface="Times New Roman" panose="02020603050405020304" pitchFamily="18" charset="0"/>
                <a:cs typeface="Times New Roman" panose="02020603050405020304" pitchFamily="18" charset="0"/>
              </a:rPr>
              <a:t> Jenkins </a:t>
            </a:r>
            <a:r>
              <a:rPr lang="en-ID" sz="800" dirty="0" err="1">
                <a:effectLst/>
                <a:latin typeface="Times New Roman" panose="02020603050405020304" pitchFamily="18" charset="0"/>
                <a:cs typeface="Times New Roman" panose="02020603050405020304" pitchFamily="18" charset="0"/>
              </a:rPr>
              <a:t>atau</a:t>
            </a:r>
            <a:r>
              <a:rPr lang="en-ID" sz="800" dirty="0">
                <a:effectLst/>
                <a:latin typeface="Times New Roman" panose="02020603050405020304" pitchFamily="18" charset="0"/>
                <a:cs typeface="Times New Roman" panose="02020603050405020304" pitchFamily="18" charset="0"/>
              </a:rPr>
              <a:t> Travis CI.</a:t>
            </a:r>
          </a:p>
          <a:p>
            <a:r>
              <a:rPr lang="en-ID" sz="800" dirty="0">
                <a:effectLst/>
                <a:latin typeface="Times New Roman" panose="02020603050405020304" pitchFamily="18" charset="0"/>
                <a:cs typeface="Times New Roman" panose="02020603050405020304" pitchFamily="18" charset="0"/>
              </a:rPr>
              <a:t>3. </a:t>
            </a:r>
            <a:r>
              <a:rPr lang="en-ID" sz="800" dirty="0" err="1">
                <a:effectLst/>
                <a:latin typeface="Times New Roman" panose="02020603050405020304" pitchFamily="18" charset="0"/>
                <a:cs typeface="Times New Roman" panose="02020603050405020304" pitchFamily="18" charset="0"/>
              </a:rPr>
              <a:t>Mengintegrasikan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alat</a:t>
            </a:r>
            <a:r>
              <a:rPr lang="en-ID" sz="800" dirty="0">
                <a:effectLst/>
                <a:latin typeface="Times New Roman" panose="02020603050405020304" pitchFamily="18" charset="0"/>
                <a:cs typeface="Times New Roman" panose="02020603050405020304" pitchFamily="18" charset="0"/>
              </a:rPr>
              <a:t> CI/CD </a:t>
            </a:r>
            <a:r>
              <a:rPr lang="en-ID" sz="800" dirty="0" err="1">
                <a:effectLst/>
                <a:latin typeface="Times New Roman" panose="02020603050405020304" pitchFamily="18" charset="0"/>
                <a:cs typeface="Times New Roman" panose="02020603050405020304" pitchFamily="18" charset="0"/>
              </a:rPr>
              <a:t>dengan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repositori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a:t>
            </a:r>
          </a:p>
          <a:p>
            <a:r>
              <a:rPr lang="en-ID" sz="800" dirty="0">
                <a:effectLst/>
                <a:latin typeface="Times New Roman" panose="02020603050405020304" pitchFamily="18" charset="0"/>
                <a:cs typeface="Times New Roman" panose="02020603050405020304" pitchFamily="18" charset="0"/>
              </a:rPr>
              <a:t>4. </a:t>
            </a:r>
            <a:r>
              <a:rPr lang="en-ID" sz="800" dirty="0" err="1">
                <a:effectLst/>
                <a:latin typeface="Times New Roman" panose="02020603050405020304" pitchFamily="18" charset="0"/>
                <a:cs typeface="Times New Roman" panose="02020603050405020304" pitchFamily="18" charset="0"/>
              </a:rPr>
              <a:t>Menjalankan</a:t>
            </a:r>
            <a:r>
              <a:rPr lang="en-ID" sz="800" dirty="0">
                <a:effectLst/>
                <a:latin typeface="Times New Roman" panose="02020603050405020304" pitchFamily="18" charset="0"/>
                <a:cs typeface="Times New Roman" panose="02020603050405020304" pitchFamily="18" charset="0"/>
              </a:rPr>
              <a:t> proses CI/CD </a:t>
            </a:r>
            <a:r>
              <a:rPr lang="en-ID" sz="800" dirty="0" err="1">
                <a:effectLst/>
                <a:latin typeface="Times New Roman" panose="02020603050405020304" pitchFamily="18" charset="0"/>
                <a:cs typeface="Times New Roman" panose="02020603050405020304" pitchFamily="18" charset="0"/>
              </a:rPr>
              <a:t>secara</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otomatis</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setiap</a:t>
            </a:r>
            <a:r>
              <a:rPr lang="en-ID" sz="800" dirty="0">
                <a:effectLst/>
                <a:latin typeface="Times New Roman" panose="02020603050405020304" pitchFamily="18" charset="0"/>
                <a:cs typeface="Times New Roman" panose="02020603050405020304" pitchFamily="18" charset="0"/>
              </a:rPr>
              <a:t> kali </a:t>
            </a:r>
            <a:r>
              <a:rPr lang="en-ID" sz="800" dirty="0" err="1">
                <a:effectLst/>
                <a:latin typeface="Times New Roman" panose="02020603050405020304" pitchFamily="18" charset="0"/>
                <a:cs typeface="Times New Roman" panose="02020603050405020304" pitchFamily="18" charset="0"/>
              </a:rPr>
              <a:t>ada</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perubahan</a:t>
            </a:r>
            <a:r>
              <a:rPr lang="en-ID" sz="800" dirty="0">
                <a:effectLst/>
                <a:latin typeface="Times New Roman" panose="02020603050405020304" pitchFamily="18" charset="0"/>
                <a:cs typeface="Times New Roman" panose="02020603050405020304" pitchFamily="18" charset="0"/>
              </a:rPr>
              <a:t> pada </a:t>
            </a:r>
            <a:r>
              <a:rPr lang="en-ID" sz="800" dirty="0" err="1">
                <a:effectLst/>
                <a:latin typeface="Times New Roman" panose="02020603050405020304" pitchFamily="18" charset="0"/>
                <a:cs typeface="Times New Roman" panose="02020603050405020304" pitchFamily="18" charset="0"/>
              </a:rPr>
              <a:t>repositori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a:t>
            </a:r>
          </a:p>
          <a:p>
            <a:endParaRPr lang="en-ID" sz="8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A7D42EDB-6DAF-4BE0-9DFA-A023012610E0}"/>
              </a:ext>
            </a:extLst>
          </p:cNvPr>
          <p:cNvSpPr>
            <a:spLocks noGrp="1"/>
          </p:cNvSpPr>
          <p:nvPr>
            <p:ph type="subTitle" idx="5"/>
          </p:nvPr>
        </p:nvSpPr>
        <p:spPr/>
        <p:txBody>
          <a:bodyPr/>
          <a:lstStyle/>
          <a:p>
            <a:r>
              <a:rPr lang="en-ID" sz="1100" b="1" dirty="0" err="1"/>
              <a:t>Contoh</a:t>
            </a:r>
            <a:r>
              <a:rPr lang="en-ID" sz="1100" b="1" dirty="0"/>
              <a:t> Langkah-</a:t>
            </a:r>
            <a:r>
              <a:rPr lang="en-ID" sz="1100" b="1" dirty="0" err="1"/>
              <a:t>langkah</a:t>
            </a:r>
            <a:r>
              <a:rPr lang="en-ID" sz="1100" b="1" dirty="0"/>
              <a:t> </a:t>
            </a:r>
            <a:r>
              <a:rPr lang="en-ID" sz="1100" b="1" dirty="0" err="1"/>
              <a:t>Konfigurasi</a:t>
            </a:r>
            <a:r>
              <a:rPr lang="en-ID" sz="1100" b="1" dirty="0"/>
              <a:t> CI/CD pada </a:t>
            </a:r>
            <a:r>
              <a:rPr lang="en-ID" sz="1100" b="1" dirty="0" err="1"/>
              <a:t>Proyek</a:t>
            </a:r>
            <a:r>
              <a:rPr lang="en-ID" sz="1100" b="1" dirty="0"/>
              <a:t> Python</a:t>
            </a:r>
          </a:p>
        </p:txBody>
      </p:sp>
      <p:sp>
        <p:nvSpPr>
          <p:cNvPr id="8" name="Subtitle 7">
            <a:extLst>
              <a:ext uri="{FF2B5EF4-FFF2-40B4-BE49-F238E27FC236}">
                <a16:creationId xmlns:a16="http://schemas.microsoft.com/office/drawing/2014/main" id="{28A4C49C-B7F6-43B8-812A-FEC6A97D0248}"/>
              </a:ext>
            </a:extLst>
          </p:cNvPr>
          <p:cNvSpPr>
            <a:spLocks noGrp="1"/>
          </p:cNvSpPr>
          <p:nvPr>
            <p:ph type="subTitle" idx="6"/>
          </p:nvPr>
        </p:nvSpPr>
        <p:spPr>
          <a:xfrm>
            <a:off x="1015014" y="3371725"/>
            <a:ext cx="3448498" cy="1486994"/>
          </a:xfrm>
        </p:spPr>
        <p:txBody>
          <a:bodyPr/>
          <a:lstStyle/>
          <a:p>
            <a:pPr algn="l"/>
            <a:r>
              <a:rPr lang="en-ID" sz="800" dirty="0">
                <a:effectLst/>
                <a:latin typeface="Times New Roman" panose="02020603050405020304" pitchFamily="18" charset="0"/>
                <a:cs typeface="Times New Roman" panose="02020603050405020304" pitchFamily="18" charset="0"/>
              </a:rPr>
              <a:t>1. </a:t>
            </a:r>
            <a:r>
              <a:rPr lang="en-ID" sz="800" dirty="0" err="1">
                <a:effectLst/>
                <a:latin typeface="Times New Roman" panose="02020603050405020304" pitchFamily="18" charset="0"/>
                <a:cs typeface="Times New Roman" panose="02020603050405020304" pitchFamily="18" charset="0"/>
              </a:rPr>
              <a:t>Membuat</a:t>
            </a:r>
            <a:r>
              <a:rPr lang="en-ID" sz="800" dirty="0">
                <a:effectLst/>
                <a:latin typeface="Times New Roman" panose="02020603050405020304" pitchFamily="18" charset="0"/>
                <a:cs typeface="Times New Roman" panose="02020603050405020304" pitchFamily="18" charset="0"/>
              </a:rPr>
              <a:t> file .</a:t>
            </a:r>
            <a:r>
              <a:rPr lang="en-ID" sz="800" dirty="0" err="1">
                <a:effectLst/>
                <a:latin typeface="Times New Roman" panose="02020603050405020304" pitchFamily="18" charset="0"/>
                <a:cs typeface="Times New Roman" panose="02020603050405020304" pitchFamily="18" charset="0"/>
              </a:rPr>
              <a:t>travis.yml</a:t>
            </a:r>
            <a:r>
              <a:rPr lang="en-ID" sz="800" dirty="0">
                <a:effectLst/>
                <a:latin typeface="Times New Roman" panose="02020603050405020304" pitchFamily="18" charset="0"/>
                <a:cs typeface="Times New Roman" panose="02020603050405020304" pitchFamily="18" charset="0"/>
              </a:rPr>
              <a:t> pada </a:t>
            </a:r>
            <a:r>
              <a:rPr lang="en-ID" sz="800" dirty="0" err="1">
                <a:effectLst/>
                <a:latin typeface="Times New Roman" panose="02020603050405020304" pitchFamily="18" charset="0"/>
                <a:cs typeface="Times New Roman" panose="02020603050405020304" pitchFamily="18" charset="0"/>
              </a:rPr>
              <a:t>repositori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a:t>
            </a:r>
          </a:p>
          <a:p>
            <a:pPr algn="l"/>
            <a:r>
              <a:rPr lang="en-ID" sz="800" dirty="0">
                <a:effectLst/>
                <a:latin typeface="Times New Roman" panose="02020603050405020304" pitchFamily="18" charset="0"/>
                <a:cs typeface="Times New Roman" panose="02020603050405020304" pitchFamily="18" charset="0"/>
              </a:rPr>
              <a:t>2. </a:t>
            </a:r>
            <a:r>
              <a:rPr lang="en-ID" sz="800" dirty="0" err="1">
                <a:effectLst/>
                <a:latin typeface="Times New Roman" panose="02020603050405020304" pitchFamily="18" charset="0"/>
                <a:cs typeface="Times New Roman" panose="02020603050405020304" pitchFamily="18" charset="0"/>
              </a:rPr>
              <a:t>Menentukan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bahasa</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pemrograman</a:t>
            </a:r>
            <a:r>
              <a:rPr lang="en-ID" sz="800" dirty="0">
                <a:effectLst/>
                <a:latin typeface="Times New Roman" panose="02020603050405020304" pitchFamily="18" charset="0"/>
                <a:cs typeface="Times New Roman" panose="02020603050405020304" pitchFamily="18" charset="0"/>
              </a:rPr>
              <a:t> yang </a:t>
            </a:r>
            <a:r>
              <a:rPr lang="en-ID" sz="800" dirty="0" err="1">
                <a:effectLst/>
                <a:latin typeface="Times New Roman" panose="02020603050405020304" pitchFamily="18" charset="0"/>
                <a:cs typeface="Times New Roman" panose="02020603050405020304" pitchFamily="18" charset="0"/>
              </a:rPr>
              <a:t>digunakan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dalam</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a:t>
            </a:r>
          </a:p>
          <a:p>
            <a:pPr algn="l"/>
            <a:r>
              <a:rPr lang="en-ID" sz="800" dirty="0">
                <a:effectLst/>
                <a:latin typeface="Times New Roman" panose="02020603050405020304" pitchFamily="18" charset="0"/>
                <a:cs typeface="Times New Roman" panose="02020603050405020304" pitchFamily="18" charset="0"/>
              </a:rPr>
              <a:t>3. </a:t>
            </a:r>
            <a:r>
              <a:rPr lang="en-ID" sz="800" dirty="0" err="1">
                <a:effectLst/>
                <a:latin typeface="Times New Roman" panose="02020603050405020304" pitchFamily="18" charset="0"/>
                <a:cs typeface="Times New Roman" panose="02020603050405020304" pitchFamily="18" charset="0"/>
              </a:rPr>
              <a:t>Menentukan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versi</a:t>
            </a:r>
            <a:r>
              <a:rPr lang="en-ID" sz="800" dirty="0">
                <a:effectLst/>
                <a:latin typeface="Times New Roman" panose="02020603050405020304" pitchFamily="18" charset="0"/>
                <a:cs typeface="Times New Roman" panose="02020603050405020304" pitchFamily="18" charset="0"/>
              </a:rPr>
              <a:t> Python yang </a:t>
            </a:r>
            <a:r>
              <a:rPr lang="en-ID" sz="800" dirty="0" err="1">
                <a:effectLst/>
                <a:latin typeface="Times New Roman" panose="02020603050405020304" pitchFamily="18" charset="0"/>
                <a:cs typeface="Times New Roman" panose="02020603050405020304" pitchFamily="18" charset="0"/>
              </a:rPr>
              <a:t>digunakan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dalam</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a:t>
            </a:r>
          </a:p>
          <a:p>
            <a:pPr algn="l"/>
            <a:r>
              <a:rPr lang="en-ID" sz="800" dirty="0">
                <a:effectLst/>
                <a:latin typeface="Times New Roman" panose="02020603050405020304" pitchFamily="18" charset="0"/>
                <a:cs typeface="Times New Roman" panose="02020603050405020304" pitchFamily="18" charset="0"/>
              </a:rPr>
              <a:t>4. </a:t>
            </a:r>
            <a:r>
              <a:rPr lang="en-ID" sz="800" dirty="0" err="1">
                <a:effectLst/>
                <a:latin typeface="Times New Roman" panose="02020603050405020304" pitchFamily="18" charset="0"/>
                <a:cs typeface="Times New Roman" panose="02020603050405020304" pitchFamily="18" charset="0"/>
              </a:rPr>
              <a:t>Menentukan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dependensi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atau</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modul</a:t>
            </a:r>
            <a:r>
              <a:rPr lang="en-ID" sz="800" dirty="0">
                <a:effectLst/>
                <a:latin typeface="Times New Roman" panose="02020603050405020304" pitchFamily="18" charset="0"/>
                <a:cs typeface="Times New Roman" panose="02020603050405020304" pitchFamily="18" charset="0"/>
              </a:rPr>
              <a:t> Python yang </a:t>
            </a:r>
            <a:r>
              <a:rPr lang="en-ID" sz="800" dirty="0" err="1">
                <a:effectLst/>
                <a:latin typeface="Times New Roman" panose="02020603050405020304" pitchFamily="18" charset="0"/>
                <a:cs typeface="Times New Roman" panose="02020603050405020304" pitchFamily="18" charset="0"/>
              </a:rPr>
              <a:t>diperlukan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dalam</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a:t>
            </a:r>
          </a:p>
          <a:p>
            <a:pPr algn="l"/>
            <a:r>
              <a:rPr lang="en-ID" sz="800" dirty="0">
                <a:effectLst/>
                <a:latin typeface="Times New Roman" panose="02020603050405020304" pitchFamily="18" charset="0"/>
                <a:cs typeface="Times New Roman" panose="02020603050405020304" pitchFamily="18" charset="0"/>
              </a:rPr>
              <a:t>5. </a:t>
            </a:r>
            <a:r>
              <a:rPr lang="en-ID" sz="800" dirty="0" err="1">
                <a:effectLst/>
                <a:latin typeface="Times New Roman" panose="02020603050405020304" pitchFamily="18" charset="0"/>
                <a:cs typeface="Times New Roman" panose="02020603050405020304" pitchFamily="18" charset="0"/>
              </a:rPr>
              <a:t>Menentukan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instruksi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untuk</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melakukan</a:t>
            </a:r>
            <a:r>
              <a:rPr lang="en-ID" sz="800" dirty="0">
                <a:effectLst/>
                <a:latin typeface="Times New Roman" panose="02020603050405020304" pitchFamily="18" charset="0"/>
                <a:cs typeface="Times New Roman" panose="02020603050405020304" pitchFamily="18" charset="0"/>
              </a:rPr>
              <a:t> test pada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a:t>
            </a:r>
          </a:p>
          <a:p>
            <a:pPr algn="l"/>
            <a:r>
              <a:rPr lang="en-ID" sz="800" dirty="0">
                <a:effectLst/>
                <a:latin typeface="Times New Roman" panose="02020603050405020304" pitchFamily="18" charset="0"/>
                <a:cs typeface="Times New Roman" panose="02020603050405020304" pitchFamily="18" charset="0"/>
              </a:rPr>
              <a:t>6. </a:t>
            </a:r>
            <a:r>
              <a:rPr lang="en-ID" sz="800" dirty="0" err="1">
                <a:effectLst/>
                <a:latin typeface="Times New Roman" panose="02020603050405020304" pitchFamily="18" charset="0"/>
                <a:cs typeface="Times New Roman" panose="02020603050405020304" pitchFamily="18" charset="0"/>
              </a:rPr>
              <a:t>Mengintegrasikan</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repositori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 </a:t>
            </a:r>
            <a:r>
              <a:rPr lang="en-ID" sz="800" dirty="0" err="1">
                <a:effectLst/>
                <a:latin typeface="Times New Roman" panose="02020603050405020304" pitchFamily="18" charset="0"/>
                <a:cs typeface="Times New Roman" panose="02020603050405020304" pitchFamily="18" charset="0"/>
              </a:rPr>
              <a:t>dengan</a:t>
            </a:r>
            <a:r>
              <a:rPr lang="en-ID" sz="800" dirty="0">
                <a:effectLst/>
                <a:latin typeface="Times New Roman" panose="02020603050405020304" pitchFamily="18" charset="0"/>
                <a:cs typeface="Times New Roman" panose="02020603050405020304" pitchFamily="18" charset="0"/>
              </a:rPr>
              <a:t> Travis CI.</a:t>
            </a:r>
          </a:p>
          <a:p>
            <a:pPr algn="l"/>
            <a:r>
              <a:rPr lang="en-ID" sz="800" dirty="0">
                <a:effectLst/>
                <a:latin typeface="Times New Roman" panose="02020603050405020304" pitchFamily="18" charset="0"/>
                <a:cs typeface="Times New Roman" panose="02020603050405020304" pitchFamily="18" charset="0"/>
              </a:rPr>
              <a:t>7. </a:t>
            </a:r>
            <a:r>
              <a:rPr lang="en-ID" sz="800" dirty="0" err="1">
                <a:effectLst/>
                <a:latin typeface="Times New Roman" panose="02020603050405020304" pitchFamily="18" charset="0"/>
                <a:cs typeface="Times New Roman" panose="02020603050405020304" pitchFamily="18" charset="0"/>
              </a:rPr>
              <a:t>Menjalankan</a:t>
            </a:r>
            <a:r>
              <a:rPr lang="en-ID" sz="800" dirty="0">
                <a:effectLst/>
                <a:latin typeface="Times New Roman" panose="02020603050405020304" pitchFamily="18" charset="0"/>
                <a:cs typeface="Times New Roman" panose="02020603050405020304" pitchFamily="18" charset="0"/>
              </a:rPr>
              <a:t> proses CI/CD </a:t>
            </a:r>
            <a:r>
              <a:rPr lang="en-ID" sz="800" dirty="0" err="1">
                <a:effectLst/>
                <a:latin typeface="Times New Roman" panose="02020603050405020304" pitchFamily="18" charset="0"/>
                <a:cs typeface="Times New Roman" panose="02020603050405020304" pitchFamily="18" charset="0"/>
              </a:rPr>
              <a:t>secara</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otomatis</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setiap</a:t>
            </a:r>
            <a:r>
              <a:rPr lang="en-ID" sz="800" dirty="0">
                <a:effectLst/>
                <a:latin typeface="Times New Roman" panose="02020603050405020304" pitchFamily="18" charset="0"/>
                <a:cs typeface="Times New Roman" panose="02020603050405020304" pitchFamily="18" charset="0"/>
              </a:rPr>
              <a:t> kali </a:t>
            </a:r>
            <a:r>
              <a:rPr lang="en-ID" sz="800" dirty="0" err="1">
                <a:effectLst/>
                <a:latin typeface="Times New Roman" panose="02020603050405020304" pitchFamily="18" charset="0"/>
                <a:cs typeface="Times New Roman" panose="02020603050405020304" pitchFamily="18" charset="0"/>
              </a:rPr>
              <a:t>ada</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perubahan</a:t>
            </a:r>
            <a:r>
              <a:rPr lang="en-ID" sz="800" dirty="0">
                <a:effectLst/>
                <a:latin typeface="Times New Roman" panose="02020603050405020304" pitchFamily="18" charset="0"/>
                <a:cs typeface="Times New Roman" panose="02020603050405020304" pitchFamily="18" charset="0"/>
              </a:rPr>
              <a:t> pada </a:t>
            </a:r>
            <a:r>
              <a:rPr lang="en-ID" sz="800" dirty="0" err="1">
                <a:effectLst/>
                <a:latin typeface="Times New Roman" panose="02020603050405020304" pitchFamily="18" charset="0"/>
                <a:cs typeface="Times New Roman" panose="02020603050405020304" pitchFamily="18" charset="0"/>
              </a:rPr>
              <a:t>repositori</a:t>
            </a:r>
            <a:r>
              <a:rPr lang="en-ID" sz="800" dirty="0">
                <a:effectLst/>
                <a:latin typeface="Times New Roman" panose="02020603050405020304" pitchFamily="18" charset="0"/>
                <a:cs typeface="Times New Roman" panose="02020603050405020304" pitchFamily="18" charset="0"/>
              </a:rPr>
              <a:t> </a:t>
            </a:r>
            <a:r>
              <a:rPr lang="en-ID" sz="800" dirty="0" err="1">
                <a:effectLst/>
                <a:latin typeface="Times New Roman" panose="02020603050405020304" pitchFamily="18" charset="0"/>
                <a:cs typeface="Times New Roman" panose="02020603050405020304" pitchFamily="18" charset="0"/>
              </a:rPr>
              <a:t>proyek</a:t>
            </a:r>
            <a:r>
              <a:rPr lang="en-ID" sz="800" dirty="0">
                <a:effectLst/>
                <a:latin typeface="Times New Roman" panose="02020603050405020304" pitchFamily="18" charset="0"/>
                <a:cs typeface="Times New Roman" panose="02020603050405020304" pitchFamily="18" charset="0"/>
              </a:rPr>
              <a:t> Python.</a:t>
            </a:r>
          </a:p>
          <a:p>
            <a:pPr algn="l"/>
            <a:endParaRPr lang="en-ID" sz="800"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0787EDF7-6581-3E0D-3F82-C2BF67C4DF60}"/>
              </a:ext>
            </a:extLst>
          </p:cNvPr>
          <p:cNvSpPr>
            <a:spLocks noGrp="1"/>
          </p:cNvSpPr>
          <p:nvPr>
            <p:ph type="subTitle" idx="7"/>
          </p:nvPr>
        </p:nvSpPr>
        <p:spPr>
          <a:xfrm>
            <a:off x="4954985" y="3268622"/>
            <a:ext cx="3448498" cy="649103"/>
          </a:xfrm>
        </p:spPr>
        <p:txBody>
          <a:bodyPr/>
          <a:lstStyle/>
          <a:p>
            <a:r>
              <a:rPr lang="en-ID" sz="800" b="1" dirty="0" err="1">
                <a:effectLst/>
                <a:latin typeface="Times New Roman" panose="02020603050405020304" pitchFamily="18" charset="0"/>
                <a:cs typeface="Times New Roman" panose="02020603050405020304" pitchFamily="18" charset="0"/>
              </a:rPr>
              <a:t>Referensi</a:t>
            </a:r>
            <a:endParaRPr lang="en-ID" sz="800" b="1" dirty="0">
              <a:latin typeface="Times New Roman" panose="02020603050405020304" pitchFamily="18" charset="0"/>
              <a:cs typeface="Times New Roman" panose="02020603050405020304" pitchFamily="18" charset="0"/>
            </a:endParaRPr>
          </a:p>
          <a:p>
            <a:r>
              <a:rPr lang="en-ID" sz="800" dirty="0">
                <a:effectLst/>
                <a:latin typeface="Times New Roman" panose="02020603050405020304" pitchFamily="18" charset="0"/>
                <a:cs typeface="Times New Roman" panose="02020603050405020304" pitchFamily="18" charset="0"/>
              </a:rPr>
              <a:t>https://docs.travis-ci.com/user/languages/python/https://jenkins.io/doc/tutorials/build-a-python-app-with-pyinstaller/https://circleci.com/docs/2.0/language-python/</a:t>
            </a:r>
            <a:endParaRPr lang="en-ID" sz="800" dirty="0">
              <a:latin typeface="Times New Roman" panose="02020603050405020304" pitchFamily="18" charset="0"/>
              <a:cs typeface="Times New Roman" panose="02020603050405020304" pitchFamily="18" charset="0"/>
            </a:endParaRPr>
          </a:p>
          <a:p>
            <a:endParaRPr lang="en-ID" sz="800" dirty="0">
              <a:latin typeface="Times New Roman" panose="02020603050405020304" pitchFamily="18" charset="0"/>
              <a:cs typeface="Times New Roman" panose="02020603050405020304" pitchFamily="18" charset="0"/>
            </a:endParaRPr>
          </a:p>
        </p:txBody>
      </p:sp>
      <p:sp>
        <p:nvSpPr>
          <p:cNvPr id="10" name="Subtitle 9">
            <a:extLst>
              <a:ext uri="{FF2B5EF4-FFF2-40B4-BE49-F238E27FC236}">
                <a16:creationId xmlns:a16="http://schemas.microsoft.com/office/drawing/2014/main" id="{F6C8AA5E-A440-1C76-674A-95D05410D957}"/>
              </a:ext>
            </a:extLst>
          </p:cNvPr>
          <p:cNvSpPr>
            <a:spLocks noGrp="1"/>
          </p:cNvSpPr>
          <p:nvPr>
            <p:ph type="subTitle" idx="8"/>
          </p:nvPr>
        </p:nvSpPr>
        <p:spPr>
          <a:xfrm>
            <a:off x="4954986" y="3758339"/>
            <a:ext cx="3545834" cy="940136"/>
          </a:xfrm>
        </p:spPr>
        <p:txBody>
          <a:bodyPr/>
          <a:lstStyle/>
          <a:p>
            <a:r>
              <a:rPr lang="en-ID" sz="900" b="1" dirty="0" err="1">
                <a:effectLst/>
                <a:latin typeface="Times New Roman" panose="02020603050405020304" pitchFamily="18" charset="0"/>
                <a:cs typeface="Times New Roman" panose="02020603050405020304" pitchFamily="18" charset="0"/>
              </a:rPr>
              <a:t>Sumber</a:t>
            </a:r>
            <a:endParaRPr lang="en-ID" sz="900" b="1" dirty="0">
              <a:latin typeface="Times New Roman" panose="02020603050405020304" pitchFamily="18" charset="0"/>
              <a:cs typeface="Times New Roman" panose="02020603050405020304" pitchFamily="18" charset="0"/>
            </a:endParaRPr>
          </a:p>
          <a:p>
            <a:r>
              <a:rPr lang="en-ID" sz="900" dirty="0">
                <a:effectLst/>
                <a:latin typeface="Times New Roman" panose="02020603050405020304" pitchFamily="18" charset="0"/>
                <a:cs typeface="Times New Roman" panose="02020603050405020304" pitchFamily="18" charset="0"/>
              </a:rPr>
              <a:t>https://www.toptal.com/python/continuous-integration-and-deployment-with-pythonhttps://medium.com/faun/how-to-set-up-continuous-integration-and-deployment-for-a-python-project-aa8a49d8f6f2https://realpython.com/python-continuous-integration/</a:t>
            </a:r>
            <a:endParaRPr lang="en-ID" sz="900" dirty="0">
              <a:latin typeface="Times New Roman" panose="02020603050405020304" pitchFamily="18" charset="0"/>
              <a:cs typeface="Times New Roman" panose="02020603050405020304" pitchFamily="18" charset="0"/>
            </a:endParaRPr>
          </a:p>
          <a:p>
            <a:endParaRPr lang="en-ID"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22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867905" y="240224"/>
            <a:ext cx="7392692" cy="3022169"/>
          </a:xfrm>
          <a:prstGeom prst="rect">
            <a:avLst/>
          </a:prstGeom>
        </p:spPr>
        <p:txBody>
          <a:bodyPr spcFirstLastPara="1" wrap="square" lIns="91425" tIns="91425" rIns="91425" bIns="91425" anchor="b" anchorCtr="0">
            <a:noAutofit/>
          </a:bodyPr>
          <a:lstStyle/>
          <a:p>
            <a:pPr algn="l"/>
            <a:r>
              <a:rPr lang="en-ID" sz="1400" b="1" dirty="0" err="1">
                <a:effectLst/>
                <a:latin typeface="Times New Roman" panose="02020603050405020304" pitchFamily="18" charset="0"/>
                <a:cs typeface="Times New Roman" panose="02020603050405020304" pitchFamily="18" charset="0"/>
              </a:rPr>
              <a:t>Contoh</a:t>
            </a:r>
            <a:r>
              <a:rPr lang="en-ID" sz="1400" b="1" dirty="0">
                <a:effectLst/>
                <a:latin typeface="Times New Roman" panose="02020603050405020304" pitchFamily="18" charset="0"/>
                <a:cs typeface="Times New Roman" panose="02020603050405020304" pitchFamily="18" charset="0"/>
              </a:rPr>
              <a:t> Langkah-</a:t>
            </a:r>
            <a:r>
              <a:rPr lang="en-ID" sz="1400" b="1" dirty="0" err="1">
                <a:effectLst/>
                <a:latin typeface="Times New Roman" panose="02020603050405020304" pitchFamily="18" charset="0"/>
                <a:cs typeface="Times New Roman" panose="02020603050405020304" pitchFamily="18" charset="0"/>
              </a:rPr>
              <a:t>langkah</a:t>
            </a:r>
            <a:r>
              <a:rPr lang="en-ID" sz="1400" b="1" dirty="0">
                <a:effectLst/>
                <a:latin typeface="Times New Roman" panose="02020603050405020304" pitchFamily="18" charset="0"/>
                <a:cs typeface="Times New Roman" panose="02020603050405020304" pitchFamily="18" charset="0"/>
              </a:rPr>
              <a:t> </a:t>
            </a:r>
            <a:r>
              <a:rPr lang="en-ID" sz="1400" b="1" dirty="0" err="1">
                <a:effectLst/>
                <a:latin typeface="Times New Roman" panose="02020603050405020304" pitchFamily="18" charset="0"/>
                <a:cs typeface="Times New Roman" panose="02020603050405020304" pitchFamily="18" charset="0"/>
              </a:rPr>
              <a:t>Konfigurasi</a:t>
            </a:r>
            <a:r>
              <a:rPr lang="en-ID" sz="1400" b="1" dirty="0">
                <a:effectLst/>
                <a:latin typeface="Times New Roman" panose="02020603050405020304" pitchFamily="18" charset="0"/>
                <a:cs typeface="Times New Roman" panose="02020603050405020304" pitchFamily="18" charset="0"/>
              </a:rPr>
              <a:t> CI/CD pada </a:t>
            </a:r>
            <a:r>
              <a:rPr lang="en-ID" sz="1400" b="1" dirty="0" err="1">
                <a:effectLst/>
                <a:latin typeface="Times New Roman" panose="02020603050405020304" pitchFamily="18" charset="0"/>
                <a:cs typeface="Times New Roman" panose="02020603050405020304" pitchFamily="18" charset="0"/>
              </a:rPr>
              <a:t>Proyek</a:t>
            </a:r>
            <a:r>
              <a:rPr lang="en-ID" sz="1400" b="1" dirty="0">
                <a:effectLst/>
                <a:latin typeface="Times New Roman" panose="02020603050405020304" pitchFamily="18" charset="0"/>
                <a:cs typeface="Times New Roman" panose="02020603050405020304" pitchFamily="18" charset="0"/>
              </a:rPr>
              <a:t> Python</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Berikut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contoh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langkah-langkah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CI/CD pada </a:t>
            </a:r>
            <a:r>
              <a:rPr lang="en-ID" sz="1400" dirty="0" err="1">
                <a:effectLst/>
                <a:latin typeface="Times New Roman" panose="02020603050405020304" pitchFamily="18" charset="0"/>
                <a:cs typeface="Times New Roman" panose="02020603050405020304" pitchFamily="18" charset="0"/>
              </a:rPr>
              <a:t>proyek</a:t>
            </a:r>
            <a:r>
              <a:rPr lang="en-ID" sz="1400" dirty="0">
                <a:effectLst/>
                <a:latin typeface="Times New Roman" panose="02020603050405020304" pitchFamily="18" charset="0"/>
                <a:cs typeface="Times New Roman" panose="02020603050405020304" pitchFamily="18" charset="0"/>
              </a:rPr>
              <a:t> Python:</a:t>
            </a:r>
            <a:br>
              <a:rPr lang="en-ID" sz="1400"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Buat file .</a:t>
            </a:r>
            <a:r>
              <a:rPr lang="en-ID" sz="1400" dirty="0" err="1">
                <a:effectLst/>
                <a:latin typeface="Times New Roman" panose="02020603050405020304" pitchFamily="18" charset="0"/>
                <a:cs typeface="Times New Roman" panose="02020603050405020304" pitchFamily="18" charset="0"/>
              </a:rPr>
              <a:t>gitlab-ci.yml</a:t>
            </a:r>
            <a:r>
              <a:rPr lang="en-ID" sz="1400" dirty="0">
                <a:effectLst/>
                <a:latin typeface="Times New Roman" panose="02020603050405020304" pitchFamily="18" charset="0"/>
                <a:cs typeface="Times New Roman" panose="02020603050405020304" pitchFamily="18" charset="0"/>
              </a:rPr>
              <a:t> pada root </a:t>
            </a:r>
            <a:r>
              <a:rPr lang="en-ID" sz="1400" dirty="0" err="1">
                <a:effectLst/>
                <a:latin typeface="Times New Roman" panose="02020603050405020304" pitchFamily="18" charset="0"/>
                <a:cs typeface="Times New Roman" panose="02020603050405020304" pitchFamily="18" charset="0"/>
              </a:rPr>
              <a:t>direktori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proyek</a:t>
            </a:r>
            <a:r>
              <a:rPr lang="en-ID" sz="1400" dirty="0">
                <a:effectLst/>
                <a:latin typeface="Times New Roman" panose="02020603050405020304" pitchFamily="18" charset="0"/>
                <a:cs typeface="Times New Roman" panose="02020603050405020304" pitchFamily="18" charset="0"/>
              </a:rPr>
              <a:t> Python.</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1. Isi file .</a:t>
            </a:r>
            <a:r>
              <a:rPr lang="en-ID" sz="1400" dirty="0" err="1">
                <a:effectLst/>
                <a:latin typeface="Times New Roman" panose="02020603050405020304" pitchFamily="18" charset="0"/>
                <a:cs typeface="Times New Roman" panose="02020603050405020304" pitchFamily="18" charset="0"/>
              </a:rPr>
              <a:t>gitlab-ci.yml</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CI/CD yang </a:t>
            </a:r>
            <a:r>
              <a:rPr lang="en-ID" sz="1400" dirty="0" err="1">
                <a:effectLst/>
                <a:latin typeface="Times New Roman" panose="02020603050405020304" pitchFamily="18" charset="0"/>
                <a:cs typeface="Times New Roman" panose="02020603050405020304" pitchFamily="18" charset="0"/>
              </a:rPr>
              <a:t>sesuai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proyek</a:t>
            </a:r>
            <a:r>
              <a:rPr lang="en-ID" sz="1400" dirty="0">
                <a:effectLst/>
                <a:latin typeface="Times New Roman" panose="02020603050405020304" pitchFamily="18" charset="0"/>
                <a:cs typeface="Times New Roman" panose="02020603050405020304" pitchFamily="18" charset="0"/>
              </a:rPr>
              <a:t> Python. </a:t>
            </a:r>
            <a:r>
              <a:rPr lang="en-ID" sz="1400" dirty="0" err="1">
                <a:effectLst/>
                <a:latin typeface="Times New Roman" panose="02020603050405020304" pitchFamily="18" charset="0"/>
                <a:cs typeface="Times New Roman" panose="02020603050405020304" pitchFamily="18" charset="0"/>
              </a:rPr>
              <a:t>Contoh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bisa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dilihat</a:t>
            </a:r>
            <a:r>
              <a:rPr lang="en-ID" sz="1400" dirty="0">
                <a:effectLst/>
                <a:latin typeface="Times New Roman" panose="02020603050405020304" pitchFamily="18" charset="0"/>
                <a:cs typeface="Times New Roman" panose="02020603050405020304" pitchFamily="18" charset="0"/>
              </a:rPr>
              <a:t> pada </a:t>
            </a:r>
            <a:r>
              <a:rPr lang="en-ID" sz="1400" dirty="0" err="1">
                <a:effectLst/>
                <a:latin typeface="Times New Roman" panose="02020603050405020304" pitchFamily="18" charset="0"/>
                <a:cs typeface="Times New Roman" panose="02020603050405020304" pitchFamily="18" charset="0"/>
              </a:rPr>
              <a:t>referensi</a:t>
            </a:r>
            <a:r>
              <a:rPr lang="en-ID" sz="1400" dirty="0">
                <a:effectLst/>
                <a:latin typeface="Times New Roman" panose="02020603050405020304" pitchFamily="18" charset="0"/>
                <a:cs typeface="Times New Roman" panose="02020603050405020304" pitchFamily="18" charset="0"/>
              </a:rPr>
              <a:t> di </a:t>
            </a:r>
            <a:r>
              <a:rPr lang="en-ID" sz="1400" dirty="0" err="1">
                <a:effectLst/>
                <a:latin typeface="Times New Roman" panose="02020603050405020304" pitchFamily="18" charset="0"/>
                <a:cs typeface="Times New Roman" panose="02020603050405020304" pitchFamily="18" charset="0"/>
              </a:rPr>
              <a:t>bawah</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2. Push file .</a:t>
            </a:r>
            <a:r>
              <a:rPr lang="en-ID" sz="1400" dirty="0" err="1">
                <a:effectLst/>
                <a:latin typeface="Times New Roman" panose="02020603050405020304" pitchFamily="18" charset="0"/>
                <a:cs typeface="Times New Roman" panose="02020603050405020304" pitchFamily="18" charset="0"/>
              </a:rPr>
              <a:t>gitlab-ci.yml</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a:t>
            </a:r>
            <a:r>
              <a:rPr lang="en-ID" sz="1400" dirty="0">
                <a:effectLst/>
                <a:latin typeface="Times New Roman" panose="02020603050405020304" pitchFamily="18" charset="0"/>
                <a:cs typeface="Times New Roman" panose="02020603050405020304" pitchFamily="18" charset="0"/>
              </a:rPr>
              <a:t> repository GitLab.</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3. GitLab </a:t>
            </a:r>
            <a:r>
              <a:rPr lang="en-ID" sz="1400" dirty="0" err="1">
                <a:effectLst/>
                <a:latin typeface="Times New Roman" panose="02020603050405020304" pitchFamily="18" charset="0"/>
                <a:cs typeface="Times New Roman" panose="02020603050405020304" pitchFamily="18" charset="0"/>
              </a:rPr>
              <a:t>akan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menjalankan</a:t>
            </a:r>
            <a:r>
              <a:rPr lang="en-ID" sz="1400" dirty="0">
                <a:effectLst/>
                <a:latin typeface="Times New Roman" panose="02020603050405020304" pitchFamily="18" charset="0"/>
                <a:cs typeface="Times New Roman" panose="02020603050405020304" pitchFamily="18" charset="0"/>
              </a:rPr>
              <a:t> CI/CD pada </a:t>
            </a:r>
            <a:r>
              <a:rPr lang="en-ID" sz="1400" dirty="0" err="1">
                <a:effectLst/>
                <a:latin typeface="Times New Roman" panose="02020603050405020304" pitchFamily="18" charset="0"/>
                <a:cs typeface="Times New Roman" panose="02020603050405020304" pitchFamily="18" charset="0"/>
              </a:rPr>
              <a:t>setiap</a:t>
            </a:r>
            <a:r>
              <a:rPr lang="en-ID" sz="1400" dirty="0">
                <a:effectLst/>
                <a:latin typeface="Times New Roman" panose="02020603050405020304" pitchFamily="18" charset="0"/>
                <a:cs typeface="Times New Roman" panose="02020603050405020304" pitchFamily="18" charset="0"/>
              </a:rPr>
              <a:t> push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merge request </a:t>
            </a:r>
            <a:r>
              <a:rPr lang="en-ID" sz="1400" dirty="0" err="1">
                <a:effectLst/>
                <a:latin typeface="Times New Roman" panose="02020603050405020304" pitchFamily="18" charset="0"/>
                <a:cs typeface="Times New Roman" panose="02020603050405020304" pitchFamily="18" charset="0"/>
              </a:rPr>
              <a:t>ke</a:t>
            </a:r>
            <a:r>
              <a:rPr lang="en-ID" sz="1400" dirty="0">
                <a:effectLst/>
                <a:latin typeface="Times New Roman" panose="02020603050405020304" pitchFamily="18" charset="0"/>
                <a:cs typeface="Times New Roman" panose="02020603050405020304" pitchFamily="18" charset="0"/>
              </a:rPr>
              <a:t> branch </a:t>
            </a:r>
            <a:r>
              <a:rPr lang="en-ID" sz="1400" dirty="0" err="1">
                <a:effectLst/>
                <a:latin typeface="Times New Roman" panose="02020603050405020304" pitchFamily="18" charset="0"/>
                <a:cs typeface="Times New Roman" panose="02020603050405020304" pitchFamily="18" charset="0"/>
              </a:rPr>
              <a:t>tertentu</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sesuai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telah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dibuat</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9DEFD3-1B13-F259-A387-B53919F843A0}"/>
              </a:ext>
            </a:extLst>
          </p:cNvPr>
          <p:cNvSpPr>
            <a:spLocks noGrp="1"/>
          </p:cNvSpPr>
          <p:nvPr>
            <p:ph type="title" idx="2"/>
          </p:nvPr>
        </p:nvSpPr>
        <p:spPr>
          <a:xfrm>
            <a:off x="2395050" y="511444"/>
            <a:ext cx="4129736" cy="674176"/>
          </a:xfrm>
        </p:spPr>
        <p:txBody>
          <a:bodyPr/>
          <a:lstStyle/>
          <a:p>
            <a:r>
              <a:rPr lang="en-US" sz="2400" b="1" dirty="0"/>
              <a:t>CREATE REPOSITARY</a:t>
            </a:r>
            <a:endParaRPr lang="en-ID" sz="2400" b="1" dirty="0"/>
          </a:p>
        </p:txBody>
      </p:sp>
      <p:pic>
        <p:nvPicPr>
          <p:cNvPr id="5" name="Picture 4">
            <a:extLst>
              <a:ext uri="{FF2B5EF4-FFF2-40B4-BE49-F238E27FC236}">
                <a16:creationId xmlns:a16="http://schemas.microsoft.com/office/drawing/2014/main" id="{76B2FBC6-5353-97F1-7B08-28E386D56853}"/>
              </a:ext>
            </a:extLst>
          </p:cNvPr>
          <p:cNvPicPr>
            <a:picLocks noChangeAspect="1"/>
          </p:cNvPicPr>
          <p:nvPr/>
        </p:nvPicPr>
        <p:blipFill>
          <a:blip r:embed="rId2"/>
          <a:stretch>
            <a:fillRect/>
          </a:stretch>
        </p:blipFill>
        <p:spPr>
          <a:xfrm>
            <a:off x="1557580" y="1317780"/>
            <a:ext cx="6183824" cy="2818998"/>
          </a:xfrm>
          <a:prstGeom prst="rect">
            <a:avLst/>
          </a:prstGeom>
        </p:spPr>
      </p:pic>
    </p:spTree>
    <p:extLst>
      <p:ext uri="{BB962C8B-B14F-4D97-AF65-F5344CB8AC3E}">
        <p14:creationId xmlns:p14="http://schemas.microsoft.com/office/powerpoint/2010/main" val="129244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667E-61BF-986E-50E9-CBFAB338D380}"/>
              </a:ext>
            </a:extLst>
          </p:cNvPr>
          <p:cNvSpPr>
            <a:spLocks noGrp="1"/>
          </p:cNvSpPr>
          <p:nvPr>
            <p:ph type="title"/>
          </p:nvPr>
        </p:nvSpPr>
        <p:spPr>
          <a:xfrm>
            <a:off x="1256365" y="322234"/>
            <a:ext cx="6367800" cy="824641"/>
          </a:xfrm>
        </p:spPr>
        <p:txBody>
          <a:bodyPr/>
          <a:lstStyle/>
          <a:p>
            <a:r>
              <a:rPr lang="en-US" sz="2800" b="1" dirty="0"/>
              <a:t>UPLOAD PROYEK PYTHON</a:t>
            </a:r>
            <a:endParaRPr lang="en-ID" sz="2800" b="1" dirty="0"/>
          </a:p>
        </p:txBody>
      </p:sp>
      <p:pic>
        <p:nvPicPr>
          <p:cNvPr id="4" name="Picture 3">
            <a:extLst>
              <a:ext uri="{FF2B5EF4-FFF2-40B4-BE49-F238E27FC236}">
                <a16:creationId xmlns:a16="http://schemas.microsoft.com/office/drawing/2014/main" id="{5C03C944-D144-6EEF-88C1-59FAFEE800EF}"/>
              </a:ext>
            </a:extLst>
          </p:cNvPr>
          <p:cNvPicPr>
            <a:picLocks noChangeAspect="1"/>
          </p:cNvPicPr>
          <p:nvPr/>
        </p:nvPicPr>
        <p:blipFill>
          <a:blip r:embed="rId2"/>
          <a:stretch>
            <a:fillRect/>
          </a:stretch>
        </p:blipFill>
        <p:spPr>
          <a:xfrm>
            <a:off x="891152" y="1218924"/>
            <a:ext cx="7361695" cy="3140522"/>
          </a:xfrm>
          <a:prstGeom prst="rect">
            <a:avLst/>
          </a:prstGeom>
        </p:spPr>
      </p:pic>
    </p:spTree>
    <p:extLst>
      <p:ext uri="{BB962C8B-B14F-4D97-AF65-F5344CB8AC3E}">
        <p14:creationId xmlns:p14="http://schemas.microsoft.com/office/powerpoint/2010/main" val="65470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AB449-2DC6-1CC4-BB93-C9863FE033ED}"/>
              </a:ext>
            </a:extLst>
          </p:cNvPr>
          <p:cNvSpPr>
            <a:spLocks noGrp="1"/>
          </p:cNvSpPr>
          <p:nvPr>
            <p:ph type="body" idx="1"/>
          </p:nvPr>
        </p:nvSpPr>
        <p:spPr>
          <a:xfrm>
            <a:off x="2045776" y="829159"/>
            <a:ext cx="5711126" cy="2936929"/>
          </a:xfrm>
        </p:spPr>
        <p:txBody>
          <a:bodyPr/>
          <a:lstStyle/>
          <a:p>
            <a:r>
              <a:rPr lang="en-US" sz="5400" b="1" dirty="0"/>
              <a:t>KLICK PYTHON APPLICATION</a:t>
            </a:r>
            <a:endParaRPr lang="en-ID" sz="5400" b="1" dirty="0"/>
          </a:p>
        </p:txBody>
      </p:sp>
      <p:sp>
        <p:nvSpPr>
          <p:cNvPr id="3" name="Arrow: Down 2">
            <a:extLst>
              <a:ext uri="{FF2B5EF4-FFF2-40B4-BE49-F238E27FC236}">
                <a16:creationId xmlns:a16="http://schemas.microsoft.com/office/drawing/2014/main" id="{6C5CF6D6-B7D7-7BAF-B9DD-D4B993BDD512}"/>
              </a:ext>
            </a:extLst>
          </p:cNvPr>
          <p:cNvSpPr/>
          <p:nvPr/>
        </p:nvSpPr>
        <p:spPr>
          <a:xfrm>
            <a:off x="4424766" y="3169403"/>
            <a:ext cx="650929" cy="1144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8413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E159-C1A0-F048-834F-883144A0EE00}"/>
              </a:ext>
            </a:extLst>
          </p:cNvPr>
          <p:cNvSpPr>
            <a:spLocks noGrp="1"/>
          </p:cNvSpPr>
          <p:nvPr>
            <p:ph type="title"/>
          </p:nvPr>
        </p:nvSpPr>
        <p:spPr/>
        <p:txBody>
          <a:bodyPr/>
          <a:lstStyle/>
          <a:p>
            <a:endParaRPr lang="en-ID" dirty="0"/>
          </a:p>
        </p:txBody>
      </p:sp>
      <p:pic>
        <p:nvPicPr>
          <p:cNvPr id="6" name="Picture 5">
            <a:extLst>
              <a:ext uri="{FF2B5EF4-FFF2-40B4-BE49-F238E27FC236}">
                <a16:creationId xmlns:a16="http://schemas.microsoft.com/office/drawing/2014/main" id="{00413DCD-DEA1-4862-A3B5-6039A14A775F}"/>
              </a:ext>
            </a:extLst>
          </p:cNvPr>
          <p:cNvPicPr>
            <a:picLocks noChangeAspect="1"/>
          </p:cNvPicPr>
          <p:nvPr/>
        </p:nvPicPr>
        <p:blipFill>
          <a:blip r:embed="rId2"/>
          <a:stretch>
            <a:fillRect/>
          </a:stretch>
        </p:blipFill>
        <p:spPr>
          <a:xfrm>
            <a:off x="255579" y="821409"/>
            <a:ext cx="4505995" cy="2683329"/>
          </a:xfrm>
          <a:prstGeom prst="rect">
            <a:avLst/>
          </a:prstGeom>
        </p:spPr>
      </p:pic>
      <p:sp>
        <p:nvSpPr>
          <p:cNvPr id="7" name="Arrow: Down 6">
            <a:extLst>
              <a:ext uri="{FF2B5EF4-FFF2-40B4-BE49-F238E27FC236}">
                <a16:creationId xmlns:a16="http://schemas.microsoft.com/office/drawing/2014/main" id="{FE103A15-D7B0-8E60-AC33-66D9A3D6ABCF}"/>
              </a:ext>
            </a:extLst>
          </p:cNvPr>
          <p:cNvSpPr/>
          <p:nvPr/>
        </p:nvSpPr>
        <p:spPr>
          <a:xfrm rot="1137653">
            <a:off x="2103707" y="317274"/>
            <a:ext cx="219859"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Picture 8">
            <a:extLst>
              <a:ext uri="{FF2B5EF4-FFF2-40B4-BE49-F238E27FC236}">
                <a16:creationId xmlns:a16="http://schemas.microsoft.com/office/drawing/2014/main" id="{A3904F3C-E8F9-026F-5D1C-FB3D41C67393}"/>
              </a:ext>
            </a:extLst>
          </p:cNvPr>
          <p:cNvPicPr>
            <a:picLocks noChangeAspect="1"/>
          </p:cNvPicPr>
          <p:nvPr/>
        </p:nvPicPr>
        <p:blipFill>
          <a:blip r:embed="rId3"/>
          <a:stretch>
            <a:fillRect/>
          </a:stretch>
        </p:blipFill>
        <p:spPr>
          <a:xfrm>
            <a:off x="2985672" y="1834584"/>
            <a:ext cx="5893829" cy="2900148"/>
          </a:xfrm>
          <a:prstGeom prst="rect">
            <a:avLst/>
          </a:prstGeom>
        </p:spPr>
      </p:pic>
      <p:sp>
        <p:nvSpPr>
          <p:cNvPr id="10" name="Arrow: Down 9">
            <a:extLst>
              <a:ext uri="{FF2B5EF4-FFF2-40B4-BE49-F238E27FC236}">
                <a16:creationId xmlns:a16="http://schemas.microsoft.com/office/drawing/2014/main" id="{D6DDF04B-16E3-5249-1D32-7021ABF21FD5}"/>
              </a:ext>
            </a:extLst>
          </p:cNvPr>
          <p:cNvSpPr/>
          <p:nvPr/>
        </p:nvSpPr>
        <p:spPr>
          <a:xfrm rot="3520718">
            <a:off x="5833434" y="3156469"/>
            <a:ext cx="198305" cy="41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91645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1DF84D-BE6D-FD69-CEBA-98F7F47FA989}"/>
              </a:ext>
            </a:extLst>
          </p:cNvPr>
          <p:cNvSpPr>
            <a:spLocks noGrp="1"/>
          </p:cNvSpPr>
          <p:nvPr>
            <p:ph type="body" idx="1"/>
          </p:nvPr>
        </p:nvSpPr>
        <p:spPr>
          <a:xfrm>
            <a:off x="850100" y="953146"/>
            <a:ext cx="6852558" cy="441701"/>
          </a:xfrm>
        </p:spPr>
        <p:txBody>
          <a:bodyPr/>
          <a:lstStyle/>
          <a:p>
            <a:r>
              <a:rPr lang="en-US" sz="2800" b="1" dirty="0"/>
              <a:t>COMMIT FILE PROYEK PYTHON</a:t>
            </a:r>
            <a:endParaRPr lang="en-ID" sz="2800" b="1" dirty="0"/>
          </a:p>
        </p:txBody>
      </p:sp>
      <p:pic>
        <p:nvPicPr>
          <p:cNvPr id="4" name="Picture 3">
            <a:extLst>
              <a:ext uri="{FF2B5EF4-FFF2-40B4-BE49-F238E27FC236}">
                <a16:creationId xmlns:a16="http://schemas.microsoft.com/office/drawing/2014/main" id="{3145D03D-4CCB-8593-CFC9-D7A25D75AB56}"/>
              </a:ext>
            </a:extLst>
          </p:cNvPr>
          <p:cNvPicPr>
            <a:picLocks noChangeAspect="1"/>
          </p:cNvPicPr>
          <p:nvPr/>
        </p:nvPicPr>
        <p:blipFill>
          <a:blip r:embed="rId2"/>
          <a:stretch>
            <a:fillRect/>
          </a:stretch>
        </p:blipFill>
        <p:spPr>
          <a:xfrm>
            <a:off x="1494234" y="1720979"/>
            <a:ext cx="5766721" cy="2936262"/>
          </a:xfrm>
          <a:prstGeom prst="rect">
            <a:avLst/>
          </a:prstGeom>
        </p:spPr>
      </p:pic>
      <p:sp>
        <p:nvSpPr>
          <p:cNvPr id="5" name="Arrow: Right 4">
            <a:extLst>
              <a:ext uri="{FF2B5EF4-FFF2-40B4-BE49-F238E27FC236}">
                <a16:creationId xmlns:a16="http://schemas.microsoft.com/office/drawing/2014/main" id="{86DEA67F-6867-6FB4-F917-DEE1D2E4CEAC}"/>
              </a:ext>
            </a:extLst>
          </p:cNvPr>
          <p:cNvSpPr/>
          <p:nvPr/>
        </p:nvSpPr>
        <p:spPr>
          <a:xfrm rot="9128108">
            <a:off x="6865750" y="2270501"/>
            <a:ext cx="999641" cy="247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32823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BAD7-F113-8C73-E7E3-1E8296FA789B}"/>
              </a:ext>
            </a:extLst>
          </p:cNvPr>
          <p:cNvSpPr>
            <a:spLocks noGrp="1"/>
          </p:cNvSpPr>
          <p:nvPr>
            <p:ph type="ctrTitle"/>
          </p:nvPr>
        </p:nvSpPr>
        <p:spPr>
          <a:xfrm>
            <a:off x="1480088" y="721388"/>
            <a:ext cx="6276814" cy="2738400"/>
          </a:xfrm>
        </p:spPr>
        <p:txBody>
          <a:bodyPr/>
          <a:lstStyle/>
          <a:p>
            <a:r>
              <a:rPr lang="en-ID" sz="2800" b="1" dirty="0" err="1">
                <a:effectLst/>
                <a:latin typeface="Times New Roman" panose="02020603050405020304" pitchFamily="18" charset="0"/>
                <a:cs typeface="Times New Roman" panose="02020603050405020304" pitchFamily="18" charset="0"/>
              </a:rPr>
              <a:t>Pendahuluan</a:t>
            </a:r>
            <a:br>
              <a:rPr lang="en-ID" sz="2800" b="1" dirty="0">
                <a:effectLst/>
                <a:latin typeface="Times New Roman" panose="02020603050405020304" pitchFamily="18" charset="0"/>
                <a:cs typeface="Times New Roman" panose="02020603050405020304" pitchFamily="18" charset="0"/>
              </a:rPr>
            </a:br>
            <a:br>
              <a:rPr lang="en-ID" sz="1800" b="1" dirty="0">
                <a:latin typeface="Times New Roman" panose="02020603050405020304" pitchFamily="18" charset="0"/>
                <a:cs typeface="Times New Roman" panose="02020603050405020304" pitchFamily="18" charset="0"/>
              </a:rPr>
            </a:br>
            <a:r>
              <a:rPr lang="en-ID" sz="1800" dirty="0">
                <a:effectLst/>
                <a:latin typeface="Times New Roman" panose="02020603050405020304" pitchFamily="18" charset="0"/>
                <a:cs typeface="Times New Roman" panose="02020603050405020304" pitchFamily="18" charset="0"/>
              </a:rPr>
              <a:t>Whitebox testing, unit testing, dan CI/CD </a:t>
            </a:r>
            <a:r>
              <a:rPr lang="en-ID" sz="1800" dirty="0" err="1">
                <a:effectLst/>
                <a:latin typeface="Times New Roman" panose="02020603050405020304" pitchFamily="18" charset="0"/>
                <a:cs typeface="Times New Roman" panose="02020603050405020304" pitchFamily="18" charset="0"/>
              </a:rPr>
              <a:t>adalah</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konsep</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penting</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dalam</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pengembangan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perangkat</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lunak</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Dalam</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proyek</a:t>
            </a:r>
            <a:r>
              <a:rPr lang="en-ID" sz="1800" dirty="0">
                <a:effectLst/>
                <a:latin typeface="Times New Roman" panose="02020603050405020304" pitchFamily="18" charset="0"/>
                <a:cs typeface="Times New Roman" panose="02020603050405020304" pitchFamily="18" charset="0"/>
              </a:rPr>
              <a:t> Python, </a:t>
            </a:r>
            <a:r>
              <a:rPr lang="en-ID" sz="1800" dirty="0" err="1">
                <a:effectLst/>
                <a:latin typeface="Times New Roman" panose="02020603050405020304" pitchFamily="18" charset="0"/>
                <a:cs typeface="Times New Roman" panose="02020603050405020304" pitchFamily="18" charset="0"/>
              </a:rPr>
              <a:t>konsep-konsep</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ini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dapat</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diimplementasikan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untuk</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memastikan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kualitas</a:t>
            </a:r>
            <a:r>
              <a:rPr lang="en-ID" sz="1800" dirty="0">
                <a:effectLst/>
                <a:latin typeface="Times New Roman" panose="02020603050405020304" pitchFamily="18" charset="0"/>
                <a:cs typeface="Times New Roman" panose="02020603050405020304" pitchFamily="18" charset="0"/>
              </a:rPr>
              <a:t> dan </a:t>
            </a:r>
            <a:r>
              <a:rPr lang="en-ID" sz="1800" dirty="0" err="1">
                <a:effectLst/>
                <a:latin typeface="Times New Roman" panose="02020603050405020304" pitchFamily="18" charset="0"/>
                <a:cs typeface="Times New Roman" panose="02020603050405020304" pitchFamily="18" charset="0"/>
              </a:rPr>
              <a:t>keandalan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kode</a:t>
            </a:r>
            <a:r>
              <a:rPr lang="en-ID" sz="1800" dirty="0">
                <a:effectLst/>
                <a:latin typeface="Times New Roman" panose="02020603050405020304" pitchFamily="18" charset="0"/>
                <a:cs typeface="Times New Roman" panose="02020603050405020304" pitchFamily="18" charset="0"/>
              </a:rPr>
              <a:t>. Pada </a:t>
            </a:r>
            <a:r>
              <a:rPr lang="en-ID" sz="1800" dirty="0" err="1">
                <a:effectLst/>
                <a:latin typeface="Times New Roman" panose="02020603050405020304" pitchFamily="18" charset="0"/>
                <a:cs typeface="Times New Roman" panose="02020603050405020304" pitchFamily="18" charset="0"/>
              </a:rPr>
              <a:t>halaman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ini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akan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dibahas</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tentang</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pengertian</a:t>
            </a:r>
            <a:r>
              <a:rPr lang="en-ID" sz="1800" dirty="0">
                <a:effectLst/>
                <a:latin typeface="Times New Roman" panose="02020603050405020304" pitchFamily="18" charset="0"/>
                <a:cs typeface="Times New Roman" panose="02020603050405020304" pitchFamily="18" charset="0"/>
              </a:rPr>
              <a:t> dan </a:t>
            </a:r>
            <a:r>
              <a:rPr lang="en-ID" sz="1800" dirty="0" err="1">
                <a:effectLst/>
                <a:latin typeface="Times New Roman" panose="02020603050405020304" pitchFamily="18" charset="0"/>
                <a:cs typeface="Times New Roman" panose="02020603050405020304" pitchFamily="18" charset="0"/>
              </a:rPr>
              <a:t>manfaat</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dari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whitebox</a:t>
            </a:r>
            <a:r>
              <a:rPr lang="en-ID" sz="1800" dirty="0">
                <a:effectLst/>
                <a:latin typeface="Times New Roman" panose="02020603050405020304" pitchFamily="18" charset="0"/>
                <a:cs typeface="Times New Roman" panose="02020603050405020304" pitchFamily="18" charset="0"/>
              </a:rPr>
              <a:t> testing, unit testing, dan CI/CD, </a:t>
            </a:r>
            <a:r>
              <a:rPr lang="en-ID" sz="1800" dirty="0" err="1">
                <a:effectLst/>
                <a:latin typeface="Times New Roman" panose="02020603050405020304" pitchFamily="18" charset="0"/>
                <a:cs typeface="Times New Roman" panose="02020603050405020304" pitchFamily="18" charset="0"/>
              </a:rPr>
              <a:t>serta</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contoh</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implementasi</a:t>
            </a:r>
            <a:r>
              <a:rPr lang="en-ID" sz="1800" dirty="0">
                <a:effectLst/>
                <a:latin typeface="Times New Roman" panose="02020603050405020304" pitchFamily="18" charset="0"/>
                <a:cs typeface="Times New Roman" panose="02020603050405020304" pitchFamily="18" charset="0"/>
              </a:rPr>
              <a:t> dan </a:t>
            </a:r>
            <a:r>
              <a:rPr lang="en-ID" sz="1800" dirty="0" err="1">
                <a:effectLst/>
                <a:latin typeface="Times New Roman" panose="02020603050405020304" pitchFamily="18" charset="0"/>
                <a:cs typeface="Times New Roman" panose="02020603050405020304" pitchFamily="18" charset="0"/>
              </a:rPr>
              <a:t>konfigurasi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beserta</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referensi</a:t>
            </a:r>
            <a:r>
              <a:rPr lang="en-ID" sz="1800" dirty="0">
                <a:effectLst/>
                <a:latin typeface="Times New Roman" panose="02020603050405020304" pitchFamily="18" charset="0"/>
                <a:cs typeface="Times New Roman" panose="02020603050405020304" pitchFamily="18" charset="0"/>
              </a:rPr>
              <a:t> dan </a:t>
            </a:r>
            <a:r>
              <a:rPr lang="en-ID" sz="1800" dirty="0" err="1">
                <a:effectLst/>
                <a:latin typeface="Times New Roman" panose="02020603050405020304" pitchFamily="18" charset="0"/>
                <a:cs typeface="Times New Roman" panose="02020603050405020304" pitchFamily="18" charset="0"/>
              </a:rPr>
              <a:t>sumber</a:t>
            </a:r>
            <a:r>
              <a:rPr lang="en-ID" sz="1800" dirty="0">
                <a:effectLst/>
                <a:latin typeface="Times New Roman" panose="02020603050405020304" pitchFamily="18" charset="0"/>
                <a:cs typeface="Times New Roman" panose="02020603050405020304" pitchFamily="18" charset="0"/>
              </a:rPr>
              <a:t> yang </a:t>
            </a:r>
            <a:r>
              <a:rPr lang="en-ID" sz="1800" dirty="0" err="1">
                <a:effectLst/>
                <a:latin typeface="Times New Roman" panose="02020603050405020304" pitchFamily="18" charset="0"/>
                <a:cs typeface="Times New Roman" panose="02020603050405020304" pitchFamily="18" charset="0"/>
              </a:rPr>
              <a:t>dapat</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digunakan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dalam</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proyek</a:t>
            </a:r>
            <a:r>
              <a:rPr lang="en-ID" sz="1800" dirty="0">
                <a:effectLst/>
                <a:latin typeface="Times New Roman" panose="02020603050405020304" pitchFamily="18" charset="0"/>
                <a:cs typeface="Times New Roman" panose="02020603050405020304" pitchFamily="18" charset="0"/>
              </a:rPr>
              <a:t> Python.</a:t>
            </a:r>
            <a:br>
              <a:rPr lang="en-ID" sz="1800" dirty="0">
                <a:latin typeface="Times New Roman" panose="02020603050405020304" pitchFamily="18" charset="0"/>
                <a:cs typeface="Times New Roman" panose="02020603050405020304" pitchFamily="18" charset="0"/>
              </a:rPr>
            </a:br>
            <a:endParaRPr lang="en-I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45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0D94D9-D9B2-23AC-EEBA-5C17707F44F6}"/>
              </a:ext>
            </a:extLst>
          </p:cNvPr>
          <p:cNvSpPr>
            <a:spLocks noGrp="1"/>
          </p:cNvSpPr>
          <p:nvPr>
            <p:ph type="body" idx="1"/>
          </p:nvPr>
        </p:nvSpPr>
        <p:spPr>
          <a:xfrm>
            <a:off x="850100" y="442762"/>
            <a:ext cx="7294258" cy="683394"/>
          </a:xfrm>
        </p:spPr>
        <p:txBody>
          <a:bodyPr/>
          <a:lstStyle/>
          <a:p>
            <a:r>
              <a:rPr lang="en-US" sz="2800" b="1" dirty="0">
                <a:latin typeface="Times New Roman" panose="02020603050405020304" pitchFamily="18" charset="0"/>
                <a:cs typeface="Times New Roman" panose="02020603050405020304" pitchFamily="18" charset="0"/>
              </a:rPr>
              <a:t>BUILD FILE PROYEK PYTHON SELESAI</a:t>
            </a:r>
            <a:endParaRPr lang="en-ID"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EDB22F-64F9-3DAC-7C68-102FFE72CD80}"/>
              </a:ext>
            </a:extLst>
          </p:cNvPr>
          <p:cNvPicPr>
            <a:picLocks noChangeAspect="1"/>
          </p:cNvPicPr>
          <p:nvPr/>
        </p:nvPicPr>
        <p:blipFill>
          <a:blip r:embed="rId2"/>
          <a:stretch>
            <a:fillRect/>
          </a:stretch>
        </p:blipFill>
        <p:spPr>
          <a:xfrm>
            <a:off x="1597795" y="1126156"/>
            <a:ext cx="6546564" cy="3257927"/>
          </a:xfrm>
          <a:prstGeom prst="rect">
            <a:avLst/>
          </a:prstGeom>
        </p:spPr>
      </p:pic>
    </p:spTree>
    <p:extLst>
      <p:ext uri="{BB962C8B-B14F-4D97-AF65-F5344CB8AC3E}">
        <p14:creationId xmlns:p14="http://schemas.microsoft.com/office/powerpoint/2010/main" val="125404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F982-4448-69C7-0F60-24CE72725339}"/>
              </a:ext>
            </a:extLst>
          </p:cNvPr>
          <p:cNvSpPr>
            <a:spLocks noGrp="1"/>
          </p:cNvSpPr>
          <p:nvPr>
            <p:ph type="title"/>
          </p:nvPr>
        </p:nvSpPr>
        <p:spPr>
          <a:xfrm>
            <a:off x="638884" y="367533"/>
            <a:ext cx="7711200" cy="4103728"/>
          </a:xfrm>
        </p:spPr>
        <p:txBody>
          <a:bodyPr/>
          <a:lstStyle/>
          <a:p>
            <a:r>
              <a:rPr lang="en-ID" sz="1600" b="1" dirty="0" err="1">
                <a:effectLst/>
                <a:latin typeface="Times New Roman" panose="02020603050405020304" pitchFamily="18" charset="0"/>
                <a:cs typeface="Times New Roman" panose="02020603050405020304" pitchFamily="18" charset="0"/>
              </a:rPr>
              <a:t>Referensi</a:t>
            </a:r>
            <a:br>
              <a:rPr lang="en-ID" sz="1600" b="1" dirty="0">
                <a:effectLst/>
                <a:latin typeface="Times New Roman" panose="02020603050405020304" pitchFamily="18" charset="0"/>
                <a:cs typeface="Times New Roman" panose="02020603050405020304" pitchFamily="18" charset="0"/>
              </a:rPr>
            </a:br>
            <a:br>
              <a:rPr lang="en-ID" sz="1600" b="1" dirty="0">
                <a:latin typeface="Times New Roman" panose="02020603050405020304" pitchFamily="18" charset="0"/>
                <a:cs typeface="Times New Roman" panose="02020603050405020304" pitchFamily="18" charset="0"/>
              </a:rPr>
            </a:br>
            <a:r>
              <a:rPr lang="en-ID" sz="1200" dirty="0" err="1">
                <a:effectLst/>
                <a:latin typeface="Times New Roman" panose="02020603050405020304" pitchFamily="18" charset="0"/>
                <a:cs typeface="Times New Roman" panose="02020603050405020304" pitchFamily="18" charset="0"/>
              </a:rPr>
              <a:t>Berikut</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adalah</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beberapa</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referensi</a:t>
            </a:r>
            <a:r>
              <a:rPr lang="en-ID" sz="1200" dirty="0">
                <a:effectLst/>
                <a:latin typeface="Times New Roman" panose="02020603050405020304" pitchFamily="18" charset="0"/>
                <a:cs typeface="Times New Roman" panose="02020603050405020304" pitchFamily="18" charset="0"/>
              </a:rPr>
              <a:t> yang </a:t>
            </a:r>
            <a:r>
              <a:rPr lang="en-ID" sz="1200" dirty="0" err="1">
                <a:effectLst/>
                <a:latin typeface="Times New Roman" panose="02020603050405020304" pitchFamily="18" charset="0"/>
                <a:cs typeface="Times New Roman" panose="02020603050405020304" pitchFamily="18" charset="0"/>
              </a:rPr>
              <a:t>dapat</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digunakan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untuk</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mempelajari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whitebox</a:t>
            </a:r>
            <a:r>
              <a:rPr lang="en-ID" sz="1200" dirty="0">
                <a:effectLst/>
                <a:latin typeface="Times New Roman" panose="02020603050405020304" pitchFamily="18" charset="0"/>
                <a:cs typeface="Times New Roman" panose="02020603050405020304" pitchFamily="18" charset="0"/>
              </a:rPr>
              <a:t> testing, unit testing, dan CI/CD pada </a:t>
            </a:r>
            <a:r>
              <a:rPr lang="en-ID" sz="1200" dirty="0" err="1">
                <a:effectLst/>
                <a:latin typeface="Times New Roman" panose="02020603050405020304" pitchFamily="18" charset="0"/>
                <a:cs typeface="Times New Roman" panose="02020603050405020304" pitchFamily="18" charset="0"/>
              </a:rPr>
              <a:t>proyek</a:t>
            </a:r>
            <a:r>
              <a:rPr lang="en-ID" sz="1200" dirty="0">
                <a:effectLst/>
                <a:latin typeface="Times New Roman" panose="02020603050405020304" pitchFamily="18" charset="0"/>
                <a:cs typeface="Times New Roman" panose="02020603050405020304" pitchFamily="18" charset="0"/>
              </a:rPr>
              <a:t> Python:</a:t>
            </a:r>
            <a:br>
              <a:rPr lang="en-ID" sz="1200" dirty="0">
                <a:latin typeface="Times New Roman" panose="02020603050405020304" pitchFamily="18" charset="0"/>
                <a:cs typeface="Times New Roman" panose="02020603050405020304" pitchFamily="18" charset="0"/>
              </a:rPr>
            </a:br>
            <a:r>
              <a:rPr lang="en-ID" sz="1200" dirty="0">
                <a:effectLst/>
                <a:latin typeface="Times New Roman" panose="02020603050405020304" pitchFamily="18" charset="0"/>
                <a:cs typeface="Times New Roman" panose="02020603050405020304" pitchFamily="18" charset="0"/>
              </a:rPr>
              <a:t>"Python Testing with </a:t>
            </a:r>
            <a:r>
              <a:rPr lang="en-ID" sz="1200" dirty="0" err="1">
                <a:effectLst/>
                <a:latin typeface="Times New Roman" panose="02020603050405020304" pitchFamily="18" charset="0"/>
                <a:cs typeface="Times New Roman" panose="02020603050405020304" pitchFamily="18" charset="0"/>
              </a:rPr>
              <a:t>pytest</a:t>
            </a:r>
            <a:r>
              <a:rPr lang="en-ID" sz="1200" dirty="0">
                <a:effectLst/>
                <a:latin typeface="Times New Roman" panose="02020603050405020304" pitchFamily="18" charset="0"/>
                <a:cs typeface="Times New Roman" panose="02020603050405020304" pitchFamily="18" charset="0"/>
              </a:rPr>
              <a:t>" oleh Brian </a:t>
            </a:r>
            <a:r>
              <a:rPr lang="en-ID" sz="1200" dirty="0" err="1">
                <a:effectLst/>
                <a:latin typeface="Times New Roman" panose="02020603050405020304" pitchFamily="18" charset="0"/>
                <a:cs typeface="Times New Roman" panose="02020603050405020304" pitchFamily="18" charset="0"/>
              </a:rPr>
              <a:t>Okken</a:t>
            </a:r>
            <a:br>
              <a:rPr lang="en-ID" sz="1200" dirty="0">
                <a:effectLst/>
                <a:latin typeface="Times New Roman" panose="02020603050405020304" pitchFamily="18" charset="0"/>
                <a:cs typeface="Times New Roman" panose="02020603050405020304" pitchFamily="18" charset="0"/>
              </a:rPr>
            </a:br>
            <a:r>
              <a:rPr lang="en-ID" sz="1200" dirty="0">
                <a:effectLst/>
                <a:latin typeface="Times New Roman" panose="02020603050405020304" pitchFamily="18" charset="0"/>
                <a:cs typeface="Times New Roman" panose="02020603050405020304" pitchFamily="18" charset="0"/>
              </a:rPr>
              <a:t>"Test-Driven Development with Python" oleh Harry J.W. Percival</a:t>
            </a:r>
            <a:br>
              <a:rPr lang="en-ID" sz="1200" dirty="0">
                <a:effectLst/>
                <a:latin typeface="Times New Roman" panose="02020603050405020304" pitchFamily="18" charset="0"/>
                <a:cs typeface="Times New Roman" panose="02020603050405020304" pitchFamily="18" charset="0"/>
              </a:rPr>
            </a:br>
            <a:r>
              <a:rPr lang="en-ID" sz="1200" dirty="0">
                <a:effectLst/>
                <a:latin typeface="Times New Roman" panose="02020603050405020304" pitchFamily="18" charset="0"/>
                <a:cs typeface="Times New Roman" panose="02020603050405020304" pitchFamily="18" charset="0"/>
              </a:rPr>
              <a:t>"Continuous Integration and Delivery for Python" oleh </a:t>
            </a:r>
            <a:r>
              <a:rPr lang="en-ID" sz="1200" dirty="0" err="1">
                <a:effectLst/>
                <a:latin typeface="Times New Roman" panose="02020603050405020304" pitchFamily="18" charset="0"/>
                <a:cs typeface="Times New Roman" panose="02020603050405020304" pitchFamily="18" charset="0"/>
              </a:rPr>
              <a:t>Michał</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Karzyński</a:t>
            </a:r>
            <a:br>
              <a:rPr lang="en-ID" sz="1200" dirty="0">
                <a:effectLst/>
                <a:latin typeface="Times New Roman" panose="02020603050405020304" pitchFamily="18" charset="0"/>
                <a:cs typeface="Times New Roman" panose="02020603050405020304" pitchFamily="18" charset="0"/>
              </a:rPr>
            </a:br>
            <a:r>
              <a:rPr lang="en-ID" sz="1200" dirty="0" err="1">
                <a:effectLst/>
                <a:latin typeface="Times New Roman" panose="02020603050405020304" pitchFamily="18" charset="0"/>
                <a:cs typeface="Times New Roman" panose="02020603050405020304" pitchFamily="18" charset="0"/>
              </a:rPr>
              <a:t>Dokumentasi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resmi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pytest</a:t>
            </a:r>
            <a:r>
              <a:rPr lang="en-ID" sz="1200" dirty="0">
                <a:effectLst/>
                <a:latin typeface="Times New Roman" panose="02020603050405020304" pitchFamily="18" charset="0"/>
                <a:cs typeface="Times New Roman" panose="02020603050405020304" pitchFamily="18" charset="0"/>
              </a:rPr>
              <a:t>: https://docs.pytest.org/en/latest/</a:t>
            </a:r>
            <a:br>
              <a:rPr lang="en-ID" sz="1200" dirty="0">
                <a:effectLst/>
                <a:latin typeface="Times New Roman" panose="02020603050405020304" pitchFamily="18" charset="0"/>
                <a:cs typeface="Times New Roman" panose="02020603050405020304" pitchFamily="18" charset="0"/>
              </a:rPr>
            </a:br>
            <a:r>
              <a:rPr lang="en-ID" sz="1200" dirty="0">
                <a:effectLst/>
                <a:latin typeface="Times New Roman" panose="02020603050405020304" pitchFamily="18" charset="0"/>
                <a:cs typeface="Times New Roman" panose="02020603050405020304" pitchFamily="18" charset="0"/>
              </a:rPr>
              <a:t>﻿</a:t>
            </a:r>
            <a:br>
              <a:rPr lang="en-ID" sz="1200" dirty="0">
                <a:effectLst/>
                <a:latin typeface="Times New Roman" panose="02020603050405020304" pitchFamily="18" charset="0"/>
                <a:cs typeface="Times New Roman" panose="02020603050405020304" pitchFamily="18" charset="0"/>
              </a:rPr>
            </a:br>
            <a:br>
              <a:rPr lang="en-ID" sz="1200" dirty="0">
                <a:latin typeface="Times New Roman" panose="02020603050405020304" pitchFamily="18" charset="0"/>
                <a:cs typeface="Times New Roman" panose="02020603050405020304" pitchFamily="18" charset="0"/>
              </a:rPr>
            </a:br>
            <a:r>
              <a:rPr lang="en-ID" sz="1200" dirty="0">
                <a:effectLst/>
                <a:latin typeface="Times New Roman" panose="02020603050405020304" pitchFamily="18" charset="0"/>
                <a:cs typeface="Times New Roman" panose="02020603050405020304" pitchFamily="18" charset="0"/>
              </a:rPr>
              <a:t>"Continuous Delivery: Reliable Software Releases through Build, Test, and Deployment Automation" oleh Jez Humble dan David Farley</a:t>
            </a:r>
            <a:br>
              <a:rPr lang="en-ID" sz="1200" dirty="0">
                <a:effectLst/>
                <a:latin typeface="Times New Roman" panose="02020603050405020304" pitchFamily="18" charset="0"/>
                <a:cs typeface="Times New Roman" panose="02020603050405020304" pitchFamily="18" charset="0"/>
              </a:rPr>
            </a:br>
            <a:br>
              <a:rPr lang="en-ID" sz="1200" dirty="0">
                <a:effectLst/>
                <a:latin typeface="Times New Roman" panose="02020603050405020304" pitchFamily="18" charset="0"/>
                <a:cs typeface="Times New Roman" panose="02020603050405020304" pitchFamily="18" charset="0"/>
              </a:rPr>
            </a:br>
            <a:br>
              <a:rPr lang="en-ID" sz="1200" dirty="0">
                <a:effectLst/>
                <a:latin typeface="Times New Roman" panose="02020603050405020304" pitchFamily="18" charset="0"/>
                <a:cs typeface="Times New Roman" panose="02020603050405020304" pitchFamily="18" charset="0"/>
              </a:rPr>
            </a:br>
            <a:r>
              <a:rPr lang="en-ID" sz="1400" b="1" dirty="0" err="1">
                <a:latin typeface="Times New Roman" panose="02020603050405020304" pitchFamily="18" charset="0"/>
                <a:cs typeface="Times New Roman" panose="02020603050405020304" pitchFamily="18" charset="0"/>
              </a:rPr>
              <a:t>Sumber</a:t>
            </a:r>
            <a:br>
              <a:rPr lang="en-ID" sz="1400" b="1" dirty="0">
                <a:latin typeface="Times New Roman" panose="02020603050405020304" pitchFamily="18" charset="0"/>
                <a:cs typeface="Times New Roman" panose="02020603050405020304" pitchFamily="18" charset="0"/>
              </a:rPr>
            </a:br>
            <a:r>
              <a:rPr lang="en-ID" sz="900" dirty="0">
                <a:effectLst/>
                <a:latin typeface="Times New Roman" panose="02020603050405020304" pitchFamily="18" charset="0"/>
                <a:cs typeface="Times New Roman" panose="02020603050405020304" pitchFamily="18" charset="0"/>
              </a:rPr>
              <a:t>Python Software Foundation. (2021). Python 3.10.0 documentation. https://docs.python.org/3/index.html</a:t>
            </a:r>
            <a:br>
              <a:rPr lang="en-ID" sz="900" dirty="0">
                <a:latin typeface="Times New Roman" panose="02020603050405020304" pitchFamily="18" charset="0"/>
                <a:cs typeface="Times New Roman" panose="02020603050405020304" pitchFamily="18" charset="0"/>
              </a:rPr>
            </a:br>
            <a:r>
              <a:rPr lang="en-ID" sz="900" dirty="0">
                <a:effectLst/>
                <a:latin typeface="Times New Roman" panose="02020603050405020304" pitchFamily="18" charset="0"/>
                <a:cs typeface="Times New Roman" panose="02020603050405020304" pitchFamily="18" charset="0"/>
              </a:rPr>
              <a:t>Real Python. (n.d.). Python Unit Testing: Getting Started. Retrieved October 20, 2021, from https://realpython.com/python-testing/</a:t>
            </a:r>
            <a:br>
              <a:rPr lang="en-ID" sz="900" dirty="0">
                <a:latin typeface="Times New Roman" panose="02020603050405020304" pitchFamily="18" charset="0"/>
                <a:cs typeface="Times New Roman" panose="02020603050405020304" pitchFamily="18" charset="0"/>
              </a:rPr>
            </a:br>
            <a:r>
              <a:rPr lang="en-ID" sz="900" dirty="0">
                <a:effectLst/>
                <a:latin typeface="Times New Roman" panose="02020603050405020304" pitchFamily="18" charset="0"/>
                <a:cs typeface="Times New Roman" panose="02020603050405020304" pitchFamily="18" charset="0"/>
              </a:rPr>
              <a:t>Red Hat. (n.d.). What is continuous integration? | Red Hat Developer. Retrieved October 20, 2021, from https://developers.redhat.com/topics/continuous-integration</a:t>
            </a:r>
            <a:br>
              <a:rPr lang="en-ID" sz="900" dirty="0">
                <a:latin typeface="Times New Roman" panose="02020603050405020304" pitchFamily="18" charset="0"/>
                <a:cs typeface="Times New Roman" panose="02020603050405020304" pitchFamily="18" charset="0"/>
              </a:rPr>
            </a:br>
            <a:r>
              <a:rPr lang="en-ID" sz="900" dirty="0">
                <a:effectLst/>
                <a:latin typeface="Times New Roman" panose="02020603050405020304" pitchFamily="18" charset="0"/>
                <a:cs typeface="Times New Roman" panose="02020603050405020304" pitchFamily="18" charset="0"/>
              </a:rPr>
              <a:t>Travis CI. (n.d.). Python. Retrieved October 20, 2021, from https://docs.travis-ci.com/user/languages/python/</a:t>
            </a:r>
            <a:br>
              <a:rPr lang="en-ID" sz="900" dirty="0">
                <a:latin typeface="Times New Roman" panose="02020603050405020304" pitchFamily="18" charset="0"/>
                <a:cs typeface="Times New Roman" panose="02020603050405020304" pitchFamily="18" charset="0"/>
              </a:rPr>
            </a:br>
            <a:endParaRPr lang="en-ID"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12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6BCF-8116-D0C5-ECD9-F3FCD1208F9E}"/>
              </a:ext>
            </a:extLst>
          </p:cNvPr>
          <p:cNvSpPr>
            <a:spLocks noGrp="1"/>
          </p:cNvSpPr>
          <p:nvPr>
            <p:ph type="title"/>
          </p:nvPr>
        </p:nvSpPr>
        <p:spPr/>
        <p:txBody>
          <a:bodyPr/>
          <a:lstStyle/>
          <a:p>
            <a:r>
              <a:rPr lang="en-US" sz="6600" b="1" dirty="0"/>
              <a:t>THANK YOU</a:t>
            </a:r>
            <a:endParaRPr lang="en-ID" sz="6600" b="1" dirty="0"/>
          </a:p>
        </p:txBody>
      </p:sp>
    </p:spTree>
    <p:extLst>
      <p:ext uri="{BB962C8B-B14F-4D97-AF65-F5344CB8AC3E}">
        <p14:creationId xmlns:p14="http://schemas.microsoft.com/office/powerpoint/2010/main" val="89760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7F3F-82D8-1E40-5D6E-476D711A4402}"/>
              </a:ext>
            </a:extLst>
          </p:cNvPr>
          <p:cNvSpPr>
            <a:spLocks noGrp="1"/>
          </p:cNvSpPr>
          <p:nvPr>
            <p:ph type="ctrTitle"/>
          </p:nvPr>
        </p:nvSpPr>
        <p:spPr>
          <a:xfrm>
            <a:off x="2186250" y="721388"/>
            <a:ext cx="4771500" cy="1850362"/>
          </a:xfrm>
        </p:spPr>
        <p:txBody>
          <a:bodyPr/>
          <a:lstStyle/>
          <a:p>
            <a:r>
              <a:rPr lang="en-ID" sz="1400" b="1" dirty="0">
                <a:latin typeface="Times New Roman" panose="02020603050405020304" pitchFamily="18" charset="0"/>
                <a:cs typeface="Times New Roman" panose="02020603050405020304" pitchFamily="18" charset="0"/>
              </a:rPr>
              <a:t>Whitebox Testing</a:t>
            </a:r>
            <a:br>
              <a:rPr lang="en-ID" sz="1400"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Whitebox testing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metode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dilakukan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memeriksa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sumber</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struktur</a:t>
            </a:r>
            <a:r>
              <a:rPr lang="en-ID" sz="1400" dirty="0">
                <a:effectLst/>
                <a:latin typeface="Times New Roman" panose="02020603050405020304" pitchFamily="18" charset="0"/>
                <a:cs typeface="Times New Roman" panose="02020603050405020304" pitchFamily="18" charset="0"/>
              </a:rPr>
              <a:t> internal program. </a:t>
            </a:r>
            <a:r>
              <a:rPr lang="en-ID" sz="1400" dirty="0" err="1">
                <a:effectLst/>
                <a:latin typeface="Times New Roman" panose="02020603050405020304" pitchFamily="18" charset="0"/>
                <a:cs typeface="Times New Roman" panose="02020603050405020304" pitchFamily="18" charset="0"/>
              </a:rPr>
              <a:t>Tujuan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whitebox</a:t>
            </a:r>
            <a:r>
              <a:rPr lang="en-ID" sz="1400" dirty="0">
                <a:effectLst/>
                <a:latin typeface="Times New Roman" panose="02020603050405020304" pitchFamily="18" charset="0"/>
                <a:cs typeface="Times New Roman" panose="02020603050405020304" pitchFamily="18" charset="0"/>
              </a:rPr>
              <a:t> testing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memastikan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bahwa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semua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jalur</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telah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diuji</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tidak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ada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bagian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tidak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tercakup</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dalam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Dalam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whitebox</a:t>
            </a:r>
            <a:r>
              <a:rPr lang="en-ID" sz="1400" dirty="0">
                <a:effectLst/>
                <a:latin typeface="Times New Roman" panose="02020603050405020304" pitchFamily="18" charset="0"/>
                <a:cs typeface="Times New Roman" panose="02020603050405020304" pitchFamily="18" charset="0"/>
              </a:rPr>
              <a:t> testing, tester </a:t>
            </a:r>
            <a:r>
              <a:rPr lang="en-ID" sz="1400" dirty="0" err="1">
                <a:effectLst/>
                <a:latin typeface="Times New Roman" panose="02020603050405020304" pitchFamily="18" charset="0"/>
                <a:cs typeface="Times New Roman" panose="02020603050405020304" pitchFamily="18" charset="0"/>
              </a:rPr>
              <a:t>harus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memahami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struktur</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logika</a:t>
            </a:r>
            <a:r>
              <a:rPr lang="en-ID" sz="1400" dirty="0">
                <a:effectLst/>
                <a:latin typeface="Times New Roman" panose="02020603050405020304" pitchFamily="18" charset="0"/>
                <a:cs typeface="Times New Roman" panose="02020603050405020304" pitchFamily="18" charset="0"/>
              </a:rPr>
              <a:t> program </a:t>
            </a:r>
            <a:r>
              <a:rPr lang="en-ID" sz="1400" dirty="0" err="1">
                <a:effectLst/>
                <a:latin typeface="Times New Roman" panose="02020603050405020304" pitchFamily="18" charset="0"/>
                <a:cs typeface="Times New Roman" panose="02020603050405020304" pitchFamily="18" charset="0"/>
              </a:rPr>
              <a:t>serta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bahasa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pemrograman</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digunakan</a:t>
            </a:r>
            <a:r>
              <a:rPr lang="en-ID" sz="1400" dirty="0">
                <a:effectLst/>
                <a:latin typeface="Times New Roman" panose="02020603050405020304" pitchFamily="18" charset="0"/>
                <a:cs typeface="Times New Roman" panose="02020603050405020304" pitchFamily="18" charset="0"/>
              </a:rPr>
              <a:t>.</a:t>
            </a:r>
            <a:br>
              <a:rPr lang="en-ID" sz="1400" dirty="0">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8EC06BA-4962-747E-D117-DF8DD8E972CF}"/>
              </a:ext>
            </a:extLst>
          </p:cNvPr>
          <p:cNvSpPr>
            <a:spLocks noGrp="1"/>
          </p:cNvSpPr>
          <p:nvPr>
            <p:ph type="subTitle" idx="1"/>
          </p:nvPr>
        </p:nvSpPr>
        <p:spPr>
          <a:xfrm>
            <a:off x="1859797" y="2781946"/>
            <a:ext cx="5029200" cy="1588604"/>
          </a:xfrm>
        </p:spPr>
        <p:txBody>
          <a:bodyPr/>
          <a:lstStyle/>
          <a:p>
            <a:r>
              <a:rPr lang="en-ID" sz="1400" b="1" dirty="0" err="1">
                <a:effectLst/>
                <a:latin typeface="Times New Roman" panose="02020603050405020304" pitchFamily="18" charset="0"/>
                <a:cs typeface="Times New Roman" panose="02020603050405020304" pitchFamily="18" charset="0"/>
              </a:rPr>
              <a:t>Manfaat</a:t>
            </a:r>
            <a:r>
              <a:rPr lang="en-ID" sz="1400" b="1" dirty="0">
                <a:effectLst/>
                <a:latin typeface="Times New Roman" panose="02020603050405020304" pitchFamily="18" charset="0"/>
                <a:cs typeface="Times New Roman" panose="02020603050405020304" pitchFamily="18" charset="0"/>
              </a:rPr>
              <a:t> Whitebox Testing</a:t>
            </a:r>
            <a:br>
              <a:rPr lang="en-ID" sz="1400" b="1"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Meningkatkan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kualitas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menemukan</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memperbaiki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kesalahan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sejak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awal</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Mempercepat</a:t>
            </a:r>
            <a:r>
              <a:rPr lang="en-ID" sz="1400" dirty="0">
                <a:effectLst/>
                <a:latin typeface="Times New Roman" panose="02020603050405020304" pitchFamily="18" charset="0"/>
                <a:cs typeface="Times New Roman" panose="02020603050405020304" pitchFamily="18" charset="0"/>
              </a:rPr>
              <a:t> proses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karena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hanya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memeriksa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bagian</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relevan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Meningkatkan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ketahanan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menemukan</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memperbaiki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kerentanan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keamanan</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82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E34A-F90E-CFC4-AD7D-9B3E90BECC4A}"/>
              </a:ext>
            </a:extLst>
          </p:cNvPr>
          <p:cNvSpPr>
            <a:spLocks noGrp="1"/>
          </p:cNvSpPr>
          <p:nvPr>
            <p:ph type="title"/>
          </p:nvPr>
        </p:nvSpPr>
        <p:spPr>
          <a:xfrm>
            <a:off x="716375" y="836908"/>
            <a:ext cx="4045200" cy="1878567"/>
          </a:xfrm>
        </p:spPr>
        <p:txBody>
          <a:bodyPr/>
          <a:lstStyle/>
          <a:p>
            <a:r>
              <a:rPr lang="en-ID" sz="1400" b="1" dirty="0">
                <a:effectLst/>
                <a:latin typeface="Times New Roman" panose="02020603050405020304" pitchFamily="18" charset="0"/>
                <a:cs typeface="Times New Roman" panose="02020603050405020304" pitchFamily="18" charset="0"/>
              </a:rPr>
              <a:t>Unit Testing</a:t>
            </a:r>
            <a:br>
              <a:rPr lang="en-ID" sz="1400" b="1" dirty="0">
                <a:effectLst/>
                <a:latin typeface="Times New Roman" panose="02020603050405020304" pitchFamily="18" charset="0"/>
                <a:cs typeface="Times New Roman" panose="02020603050405020304" pitchFamily="18" charset="0"/>
              </a:rPr>
            </a:br>
            <a:br>
              <a:rPr lang="en-ID" sz="1100" b="1" dirty="0">
                <a:latin typeface="Times New Roman" panose="02020603050405020304" pitchFamily="18" charset="0"/>
                <a:cs typeface="Times New Roman" panose="02020603050405020304" pitchFamily="18" charset="0"/>
              </a:rPr>
            </a:br>
            <a:r>
              <a:rPr lang="en-ID" sz="1100" dirty="0">
                <a:effectLst/>
                <a:latin typeface="Times New Roman" panose="02020603050405020304" pitchFamily="18" charset="0"/>
                <a:cs typeface="Times New Roman" panose="02020603050405020304" pitchFamily="18" charset="0"/>
              </a:rPr>
              <a:t>Unit testing </a:t>
            </a:r>
            <a:r>
              <a:rPr lang="en-ID" sz="1100" dirty="0" err="1">
                <a:effectLst/>
                <a:latin typeface="Times New Roman" panose="02020603050405020304" pitchFamily="18" charset="0"/>
                <a:cs typeface="Times New Roman" panose="02020603050405020304" pitchFamily="18" charset="0"/>
              </a:rPr>
              <a:t>adalah</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jenis</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pengujian</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perangkat</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lunak</a:t>
            </a:r>
            <a:r>
              <a:rPr lang="en-ID" sz="1100" dirty="0">
                <a:effectLst/>
                <a:latin typeface="Times New Roman" panose="02020603050405020304" pitchFamily="18" charset="0"/>
                <a:cs typeface="Times New Roman" panose="02020603050405020304" pitchFamily="18" charset="0"/>
              </a:rPr>
              <a:t> yang </a:t>
            </a:r>
            <a:r>
              <a:rPr lang="en-ID" sz="1100" dirty="0" err="1">
                <a:effectLst/>
                <a:latin typeface="Times New Roman" panose="02020603050405020304" pitchFamily="18" charset="0"/>
                <a:cs typeface="Times New Roman" panose="02020603050405020304" pitchFamily="18" charset="0"/>
              </a:rPr>
              <a:t>dilakukan</a:t>
            </a:r>
            <a:r>
              <a:rPr lang="en-ID" sz="1100" dirty="0">
                <a:effectLst/>
                <a:latin typeface="Times New Roman" panose="02020603050405020304" pitchFamily="18" charset="0"/>
                <a:cs typeface="Times New Roman" panose="02020603050405020304" pitchFamily="18" charset="0"/>
              </a:rPr>
              <a:t> pada level </a:t>
            </a:r>
            <a:r>
              <a:rPr lang="en-ID" sz="1100" dirty="0" err="1">
                <a:effectLst/>
                <a:latin typeface="Times New Roman" panose="02020603050405020304" pitchFamily="18" charset="0"/>
                <a:cs typeface="Times New Roman" panose="02020603050405020304" pitchFamily="18" charset="0"/>
              </a:rPr>
              <a:t>kode</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Tujuannya</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adalah</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untuk</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memastikan</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bahwa</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setiap</a:t>
            </a:r>
            <a:r>
              <a:rPr lang="en-ID" sz="1100" dirty="0">
                <a:effectLst/>
                <a:latin typeface="Times New Roman" panose="02020603050405020304" pitchFamily="18" charset="0"/>
                <a:cs typeface="Times New Roman" panose="02020603050405020304" pitchFamily="18" charset="0"/>
              </a:rPr>
              <a:t> unit </a:t>
            </a:r>
            <a:r>
              <a:rPr lang="en-ID" sz="1100" dirty="0" err="1">
                <a:effectLst/>
                <a:latin typeface="Times New Roman" panose="02020603050405020304" pitchFamily="18" charset="0"/>
                <a:cs typeface="Times New Roman" panose="02020603050405020304" pitchFamily="18" charset="0"/>
              </a:rPr>
              <a:t>kode</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berfungsi</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dengan</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benar</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secara</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terisolasi</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dari</a:t>
            </a:r>
            <a:r>
              <a:rPr lang="en-ID" sz="1100" dirty="0">
                <a:effectLst/>
                <a:latin typeface="Times New Roman" panose="02020603050405020304" pitchFamily="18" charset="0"/>
                <a:cs typeface="Times New Roman" panose="02020603050405020304" pitchFamily="18" charset="0"/>
              </a:rPr>
              <a:t> unit </a:t>
            </a:r>
            <a:r>
              <a:rPr lang="en-ID" sz="1100" dirty="0" err="1">
                <a:effectLst/>
                <a:latin typeface="Times New Roman" panose="02020603050405020304" pitchFamily="18" charset="0"/>
                <a:cs typeface="Times New Roman" panose="02020603050405020304" pitchFamily="18" charset="0"/>
              </a:rPr>
              <a:t>kode</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lainnya</a:t>
            </a:r>
            <a:r>
              <a:rPr lang="en-ID" sz="1100" dirty="0">
                <a:effectLst/>
                <a:latin typeface="Times New Roman" panose="02020603050405020304" pitchFamily="18" charset="0"/>
                <a:cs typeface="Times New Roman" panose="02020603050405020304" pitchFamily="18" charset="0"/>
              </a:rPr>
              <a:t>. Unit testing </a:t>
            </a:r>
            <a:r>
              <a:rPr lang="en-ID" sz="1100" dirty="0" err="1">
                <a:effectLst/>
                <a:latin typeface="Times New Roman" panose="02020603050405020304" pitchFamily="18" charset="0"/>
                <a:cs typeface="Times New Roman" panose="02020603050405020304" pitchFamily="18" charset="0"/>
              </a:rPr>
              <a:t>merupakan</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bagian</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penting</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dari</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whitebox</a:t>
            </a:r>
            <a:r>
              <a:rPr lang="en-ID" sz="1100" dirty="0">
                <a:effectLst/>
                <a:latin typeface="Times New Roman" panose="02020603050405020304" pitchFamily="18" charset="0"/>
                <a:cs typeface="Times New Roman" panose="02020603050405020304" pitchFamily="18" charset="0"/>
              </a:rPr>
              <a:t> testing dan </a:t>
            </a:r>
            <a:r>
              <a:rPr lang="en-ID" sz="1100" dirty="0" err="1">
                <a:effectLst/>
                <a:latin typeface="Times New Roman" panose="02020603050405020304" pitchFamily="18" charset="0"/>
                <a:cs typeface="Times New Roman" panose="02020603050405020304" pitchFamily="18" charset="0"/>
              </a:rPr>
              <a:t>sering</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digunakan</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dalam</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metodologi</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pengembangan</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perangkat</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lunak</a:t>
            </a:r>
            <a:r>
              <a:rPr lang="en-ID" sz="1100" dirty="0">
                <a:effectLst/>
                <a:latin typeface="Times New Roman" panose="02020603050405020304" pitchFamily="18" charset="0"/>
                <a:cs typeface="Times New Roman" panose="02020603050405020304" pitchFamily="18" charset="0"/>
              </a:rPr>
              <a:t> </a:t>
            </a:r>
            <a:r>
              <a:rPr lang="en-ID" sz="1100" dirty="0" err="1">
                <a:effectLst/>
                <a:latin typeface="Times New Roman" panose="02020603050405020304" pitchFamily="18" charset="0"/>
                <a:cs typeface="Times New Roman" panose="02020603050405020304" pitchFamily="18" charset="0"/>
              </a:rPr>
              <a:t>seperti</a:t>
            </a:r>
            <a:r>
              <a:rPr lang="en-ID" sz="1100" dirty="0">
                <a:effectLst/>
                <a:latin typeface="Times New Roman" panose="02020603050405020304" pitchFamily="18" charset="0"/>
                <a:cs typeface="Times New Roman" panose="02020603050405020304" pitchFamily="18" charset="0"/>
              </a:rPr>
              <a:t> Agile dan DevOps.</a:t>
            </a:r>
            <a:br>
              <a:rPr lang="en-ID" sz="1100" dirty="0">
                <a:latin typeface="Times New Roman" panose="02020603050405020304" pitchFamily="18" charset="0"/>
                <a:cs typeface="Times New Roman" panose="02020603050405020304" pitchFamily="18" charset="0"/>
              </a:rPr>
            </a:br>
            <a:endParaRPr lang="en-ID" sz="1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8178A1-404A-4028-4DC6-04F9F905C51E}"/>
              </a:ext>
            </a:extLst>
          </p:cNvPr>
          <p:cNvSpPr>
            <a:spLocks noGrp="1"/>
          </p:cNvSpPr>
          <p:nvPr>
            <p:ph type="subTitle" idx="1"/>
          </p:nvPr>
        </p:nvSpPr>
        <p:spPr/>
        <p:txBody>
          <a:bodyPr/>
          <a:lstStyle/>
          <a:p>
            <a:r>
              <a:rPr lang="en-ID" sz="1400" b="1" dirty="0" err="1">
                <a:effectLst/>
                <a:latin typeface="Times New Roman" panose="02020603050405020304" pitchFamily="18" charset="0"/>
                <a:cs typeface="Times New Roman" panose="02020603050405020304" pitchFamily="18" charset="0"/>
              </a:rPr>
              <a:t>Keuntungan</a:t>
            </a:r>
            <a:r>
              <a:rPr lang="en-ID" sz="1400" b="1" dirty="0">
                <a:effectLst/>
                <a:latin typeface="Times New Roman" panose="02020603050405020304" pitchFamily="18" charset="0"/>
                <a:cs typeface="Times New Roman" panose="02020603050405020304" pitchFamily="18" charset="0"/>
              </a:rPr>
              <a:t> Unit Testing</a:t>
            </a:r>
          </a:p>
          <a:p>
            <a:endParaRPr lang="en-ID" sz="1200"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sz="1200" dirty="0" err="1">
                <a:effectLst/>
                <a:latin typeface="Times New Roman" panose="02020603050405020304" pitchFamily="18" charset="0"/>
                <a:cs typeface="Times New Roman" panose="02020603050405020304" pitchFamily="18" charset="0"/>
              </a:rPr>
              <a:t>Memastikan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bahwa</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setiap</a:t>
            </a:r>
            <a:r>
              <a:rPr lang="en-ID" sz="1200" dirty="0">
                <a:effectLst/>
                <a:latin typeface="Times New Roman" panose="02020603050405020304" pitchFamily="18" charset="0"/>
                <a:cs typeface="Times New Roman" panose="02020603050405020304" pitchFamily="18" charset="0"/>
              </a:rPr>
              <a:t> unit </a:t>
            </a:r>
            <a:r>
              <a:rPr lang="en-ID" sz="1200" dirty="0" err="1">
                <a:effectLst/>
                <a:latin typeface="Times New Roman" panose="02020603050405020304" pitchFamily="18" charset="0"/>
                <a:cs typeface="Times New Roman" panose="02020603050405020304" pitchFamily="18" charset="0"/>
              </a:rPr>
              <a:t>kode</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berfungsi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dengan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benar</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secara</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terisolasi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dari</a:t>
            </a:r>
            <a:r>
              <a:rPr lang="en-ID" sz="1200" dirty="0">
                <a:effectLst/>
                <a:latin typeface="Times New Roman" panose="02020603050405020304" pitchFamily="18" charset="0"/>
                <a:cs typeface="Times New Roman" panose="02020603050405020304" pitchFamily="18" charset="0"/>
              </a:rPr>
              <a:t> unit </a:t>
            </a:r>
            <a:r>
              <a:rPr lang="en-ID" sz="1200" dirty="0" err="1">
                <a:effectLst/>
                <a:latin typeface="Times New Roman" panose="02020603050405020304" pitchFamily="18" charset="0"/>
                <a:cs typeface="Times New Roman" panose="02020603050405020304" pitchFamily="18" charset="0"/>
              </a:rPr>
              <a:t>kode</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lainnya</a:t>
            </a:r>
            <a:r>
              <a:rPr lang="en-ID" sz="120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D" sz="1200" dirty="0" err="1">
                <a:effectLst/>
                <a:latin typeface="Times New Roman" panose="02020603050405020304" pitchFamily="18" charset="0"/>
                <a:cs typeface="Times New Roman" panose="02020603050405020304" pitchFamily="18" charset="0"/>
              </a:rPr>
              <a:t>Meningkatkan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kualitas</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perangkat</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lunak</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dengan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meminimalkan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kesalahan</a:t>
            </a:r>
            <a:r>
              <a:rPr lang="en-ID" sz="1200" dirty="0">
                <a:effectLst/>
                <a:latin typeface="Times New Roman" panose="02020603050405020304" pitchFamily="18" charset="0"/>
                <a:cs typeface="Times New Roman" panose="02020603050405020304" pitchFamily="18" charset="0"/>
              </a:rPr>
              <a:t> dan bug.</a:t>
            </a:r>
          </a:p>
          <a:p>
            <a:pPr algn="l">
              <a:buFont typeface="Arial" panose="020B0604020202020204" pitchFamily="34" charset="0"/>
              <a:buChar char="•"/>
            </a:pPr>
            <a:r>
              <a:rPr lang="en-ID" sz="1200" dirty="0" err="1">
                <a:effectLst/>
                <a:latin typeface="Times New Roman" panose="02020603050405020304" pitchFamily="18" charset="0"/>
                <a:cs typeface="Times New Roman" panose="02020603050405020304" pitchFamily="18" charset="0"/>
              </a:rPr>
              <a:t>Memudahkan</a:t>
            </a:r>
            <a:r>
              <a:rPr lang="en-ID" sz="1200" dirty="0">
                <a:effectLst/>
                <a:latin typeface="Times New Roman" panose="02020603050405020304" pitchFamily="18" charset="0"/>
                <a:cs typeface="Times New Roman" panose="02020603050405020304" pitchFamily="18" charset="0"/>
              </a:rPr>
              <a:t> proses debugging dan maintenance </a:t>
            </a:r>
            <a:r>
              <a:rPr lang="en-ID" sz="1200" dirty="0" err="1">
                <a:effectLst/>
                <a:latin typeface="Times New Roman" panose="02020603050405020304" pitchFamily="18" charset="0"/>
                <a:cs typeface="Times New Roman" panose="02020603050405020304" pitchFamily="18" charset="0"/>
              </a:rPr>
              <a:t>kode</a:t>
            </a:r>
            <a:r>
              <a:rPr lang="en-ID" sz="1200" dirty="0">
                <a:effectLst/>
                <a:latin typeface="Times New Roman" panose="02020603050405020304" pitchFamily="18" charset="0"/>
                <a:cs typeface="Times New Roman" panose="02020603050405020304" pitchFamily="18" charset="0"/>
              </a:rPr>
              <a:t>.</a:t>
            </a:r>
          </a:p>
          <a:p>
            <a:endParaRPr lang="en-ID" sz="12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BF3A684-2B3A-FCF2-5BC1-AD18A6B26315}"/>
              </a:ext>
            </a:extLst>
          </p:cNvPr>
          <p:cNvSpPr>
            <a:spLocks noGrp="1"/>
          </p:cNvSpPr>
          <p:nvPr>
            <p:ph type="body" idx="2"/>
          </p:nvPr>
        </p:nvSpPr>
        <p:spPr/>
        <p:txBody>
          <a:bodyPr/>
          <a:lstStyle/>
          <a:p>
            <a:endParaRPr lang="en-ID"/>
          </a:p>
        </p:txBody>
      </p:sp>
      <p:pic>
        <p:nvPicPr>
          <p:cNvPr id="6" name="Picture 5">
            <a:extLst>
              <a:ext uri="{FF2B5EF4-FFF2-40B4-BE49-F238E27FC236}">
                <a16:creationId xmlns:a16="http://schemas.microsoft.com/office/drawing/2014/main" id="{F5DB0CD8-8684-8157-3549-5EF34B7E09D3}"/>
              </a:ext>
            </a:extLst>
          </p:cNvPr>
          <p:cNvPicPr>
            <a:picLocks noChangeAspect="1"/>
          </p:cNvPicPr>
          <p:nvPr/>
        </p:nvPicPr>
        <p:blipFill>
          <a:blip r:embed="rId2"/>
          <a:stretch>
            <a:fillRect/>
          </a:stretch>
        </p:blipFill>
        <p:spPr>
          <a:xfrm>
            <a:off x="5079569" y="793194"/>
            <a:ext cx="3556861" cy="3556861"/>
          </a:xfrm>
          <a:prstGeom prst="rect">
            <a:avLst/>
          </a:prstGeom>
        </p:spPr>
      </p:pic>
    </p:spTree>
    <p:extLst>
      <p:ext uri="{BB962C8B-B14F-4D97-AF65-F5344CB8AC3E}">
        <p14:creationId xmlns:p14="http://schemas.microsoft.com/office/powerpoint/2010/main" val="295710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ECB2-5AEE-886C-2956-5F85606A9C57}"/>
              </a:ext>
            </a:extLst>
          </p:cNvPr>
          <p:cNvSpPr>
            <a:spLocks noGrp="1"/>
          </p:cNvSpPr>
          <p:nvPr>
            <p:ph type="title"/>
          </p:nvPr>
        </p:nvSpPr>
        <p:spPr>
          <a:xfrm>
            <a:off x="340963" y="1139125"/>
            <a:ext cx="8392332" cy="3339885"/>
          </a:xfrm>
        </p:spPr>
        <p:txBody>
          <a:bodyPr/>
          <a:lstStyle/>
          <a:p>
            <a:r>
              <a:rPr lang="en-US" sz="2800" b="1" dirty="0" err="1">
                <a:latin typeface="Times New Roman" panose="02020603050405020304" pitchFamily="18" charset="0"/>
                <a:cs typeface="Times New Roman" panose="02020603050405020304" pitchFamily="18" charset="0"/>
              </a:rPr>
              <a:t>Implementasi</a:t>
            </a:r>
            <a:r>
              <a:rPr lang="en-US" sz="2800" b="1" dirty="0">
                <a:latin typeface="Times New Roman" panose="02020603050405020304" pitchFamily="18" charset="0"/>
                <a:cs typeface="Times New Roman" panose="02020603050405020304" pitchFamily="18" charset="0"/>
              </a:rPr>
              <a:t> Whitebox Testing dan Unit Testing pada Python</a:t>
            </a:r>
            <a:br>
              <a:rPr lang="en-US" sz="16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r>
              <a:rPr lang="en-ID" sz="1400" b="1" dirty="0">
                <a:effectLst/>
                <a:latin typeface="Times New Roman" panose="02020603050405020304" pitchFamily="18" charset="0"/>
                <a:cs typeface="Times New Roman" panose="02020603050405020304" pitchFamily="18" charset="0"/>
              </a:rPr>
              <a:t>Whitebox Testing</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Whitebox testing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metode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melihat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struktur</a:t>
            </a:r>
            <a:r>
              <a:rPr lang="en-ID" sz="1400" dirty="0">
                <a:effectLst/>
                <a:latin typeface="Times New Roman" panose="02020603050405020304" pitchFamily="18" charset="0"/>
                <a:cs typeface="Times New Roman" panose="02020603050405020304" pitchFamily="18" charset="0"/>
              </a:rPr>
              <a:t> internal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program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mengevaluasi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kemungkinan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kegagalan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kesalahan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Dalam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whitebox</a:t>
            </a:r>
            <a:r>
              <a:rPr lang="en-ID" sz="1400" dirty="0">
                <a:effectLst/>
                <a:latin typeface="Times New Roman" panose="02020603050405020304" pitchFamily="18" charset="0"/>
                <a:cs typeface="Times New Roman" panose="02020603050405020304" pitchFamily="18" charset="0"/>
              </a:rPr>
              <a:t> testing,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dilakukan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memeriksa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logika</a:t>
            </a:r>
            <a:r>
              <a:rPr lang="en-ID" sz="1400" dirty="0">
                <a:effectLst/>
                <a:latin typeface="Times New Roman" panose="02020603050405020304" pitchFamily="18" charset="0"/>
                <a:cs typeface="Times New Roman" panose="02020603050405020304" pitchFamily="18" charset="0"/>
              </a:rPr>
              <a:t> program dan </a:t>
            </a:r>
            <a:r>
              <a:rPr lang="en-ID" sz="1400" dirty="0" err="1">
                <a:effectLst/>
                <a:latin typeface="Times New Roman" panose="02020603050405020304" pitchFamily="18" charset="0"/>
                <a:cs typeface="Times New Roman" panose="02020603050405020304" pitchFamily="18" charset="0"/>
              </a:rPr>
              <a:t>jalur</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eksekusi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Beberapa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teknik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whitebox</a:t>
            </a:r>
            <a:r>
              <a:rPr lang="en-ID" sz="1400" dirty="0">
                <a:effectLst/>
                <a:latin typeface="Times New Roman" panose="02020603050405020304" pitchFamily="18" charset="0"/>
                <a:cs typeface="Times New Roman" panose="02020603050405020304" pitchFamily="18" charset="0"/>
              </a:rPr>
              <a:t> testing yang </a:t>
            </a:r>
            <a:r>
              <a:rPr lang="en-ID" sz="1400" dirty="0" err="1">
                <a:effectLst/>
                <a:latin typeface="Times New Roman" panose="02020603050405020304" pitchFamily="18" charset="0"/>
                <a:cs typeface="Times New Roman" panose="02020603050405020304" pitchFamily="18" charset="0"/>
              </a:rPr>
              <a:t>umum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digunakan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statement coverage, branch coverage, dan path coverage.</a:t>
            </a:r>
            <a:br>
              <a:rPr lang="en-ID" sz="1400" dirty="0">
                <a:effectLst/>
                <a:latin typeface="Times New Roman" panose="02020603050405020304" pitchFamily="18" charset="0"/>
                <a:cs typeface="Times New Roman" panose="02020603050405020304" pitchFamily="18" charset="0"/>
              </a:rPr>
            </a:br>
            <a:br>
              <a:rPr lang="en-ID" sz="1400" dirty="0">
                <a:latin typeface="Times New Roman" panose="02020603050405020304" pitchFamily="18" charset="0"/>
                <a:cs typeface="Times New Roman" panose="02020603050405020304" pitchFamily="18" charset="0"/>
              </a:rPr>
            </a:br>
            <a:r>
              <a:rPr lang="en-ID" sz="1400" b="1" dirty="0">
                <a:effectLst/>
                <a:latin typeface="Times New Roman" panose="02020603050405020304" pitchFamily="18" charset="0"/>
                <a:cs typeface="Times New Roman" panose="02020603050405020304" pitchFamily="18" charset="0"/>
              </a:rPr>
              <a:t>Unit Testing</a:t>
            </a: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Unit testing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metode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di mana unit-unit </a:t>
            </a:r>
            <a:r>
              <a:rPr lang="en-ID" sz="1400" dirty="0" err="1">
                <a:effectLst/>
                <a:latin typeface="Times New Roman" panose="02020603050405020304" pitchFamily="18" charset="0"/>
                <a:cs typeface="Times New Roman" panose="02020603050405020304" pitchFamily="18" charset="0"/>
              </a:rPr>
              <a:t>kecil</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program </a:t>
            </a:r>
            <a:r>
              <a:rPr lang="en-ID" sz="1400" dirty="0" err="1">
                <a:effectLst/>
                <a:latin typeface="Times New Roman" panose="02020603050405020304" pitchFamily="18" charset="0"/>
                <a:cs typeface="Times New Roman" panose="02020603050405020304" pitchFamily="18" charset="0"/>
              </a:rPr>
              <a:t>diuji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terpisah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memastikan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bahwa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setiap</a:t>
            </a:r>
            <a:r>
              <a:rPr lang="en-ID" sz="1400" dirty="0">
                <a:effectLst/>
                <a:latin typeface="Times New Roman" panose="02020603050405020304" pitchFamily="18" charset="0"/>
                <a:cs typeface="Times New Roman" panose="02020603050405020304" pitchFamily="18" charset="0"/>
              </a:rPr>
              <a:t> unit </a:t>
            </a:r>
            <a:r>
              <a:rPr lang="en-ID" sz="1400" dirty="0" err="1">
                <a:effectLst/>
                <a:latin typeface="Times New Roman" panose="02020603050405020304" pitchFamily="18" charset="0"/>
                <a:cs typeface="Times New Roman" panose="02020603050405020304" pitchFamily="18" charset="0"/>
              </a:rPr>
              <a:t>berfungsi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benar</a:t>
            </a:r>
            <a:r>
              <a:rPr lang="en-ID" sz="1400" dirty="0">
                <a:effectLst/>
                <a:latin typeface="Times New Roman" panose="02020603050405020304" pitchFamily="18" charset="0"/>
                <a:cs typeface="Times New Roman" panose="02020603050405020304" pitchFamily="18" charset="0"/>
              </a:rPr>
              <a:t>. Unit testing </a:t>
            </a:r>
            <a:r>
              <a:rPr lang="en-ID" sz="1400" dirty="0" err="1">
                <a:effectLst/>
                <a:latin typeface="Times New Roman" panose="02020603050405020304" pitchFamily="18" charset="0"/>
                <a:cs typeface="Times New Roman" panose="02020603050405020304" pitchFamily="18" charset="0"/>
              </a:rPr>
              <a:t>biasanya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dilakukan</a:t>
            </a:r>
            <a:r>
              <a:rPr lang="en-ID" sz="1400" dirty="0">
                <a:effectLst/>
                <a:latin typeface="Times New Roman" panose="02020603050405020304" pitchFamily="18" charset="0"/>
                <a:cs typeface="Times New Roman" panose="02020603050405020304" pitchFamily="18" charset="0"/>
              </a:rPr>
              <a:t> oleh </a:t>
            </a:r>
            <a:r>
              <a:rPr lang="en-ID" sz="1400" dirty="0" err="1">
                <a:effectLst/>
                <a:latin typeface="Times New Roman" panose="02020603050405020304" pitchFamily="18" charset="0"/>
                <a:cs typeface="Times New Roman" panose="02020603050405020304" pitchFamily="18" charset="0"/>
              </a:rPr>
              <a:t>pengembang</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selama</a:t>
            </a:r>
            <a:r>
              <a:rPr lang="en-ID" sz="1400" dirty="0">
                <a:effectLst/>
                <a:latin typeface="Times New Roman" panose="02020603050405020304" pitchFamily="18" charset="0"/>
                <a:cs typeface="Times New Roman" panose="02020603050405020304" pitchFamily="18" charset="0"/>
              </a:rPr>
              <a:t> proses </a:t>
            </a:r>
            <a:r>
              <a:rPr lang="en-ID" sz="1400" dirty="0" err="1">
                <a:effectLst/>
                <a:latin typeface="Times New Roman" panose="02020603050405020304" pitchFamily="18" charset="0"/>
                <a:cs typeface="Times New Roman" panose="02020603050405020304" pitchFamily="18" charset="0"/>
              </a:rPr>
              <a:t>pengembangan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memastikan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bahwa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setiap</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bagian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berjalan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sesuai</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diharapkan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Beberapa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kerangka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kerja</a:t>
            </a:r>
            <a:r>
              <a:rPr lang="en-ID" sz="1400" dirty="0">
                <a:effectLst/>
                <a:latin typeface="Times New Roman" panose="02020603050405020304" pitchFamily="18" charset="0"/>
                <a:cs typeface="Times New Roman" panose="02020603050405020304" pitchFamily="18" charset="0"/>
              </a:rPr>
              <a:t> unit testing yang </a:t>
            </a:r>
            <a:r>
              <a:rPr lang="en-ID" sz="1400" dirty="0" err="1">
                <a:effectLst/>
                <a:latin typeface="Times New Roman" panose="02020603050405020304" pitchFamily="18" charset="0"/>
                <a:cs typeface="Times New Roman" panose="02020603050405020304" pitchFamily="18" charset="0"/>
              </a:rPr>
              <a:t>umum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digunakan</a:t>
            </a:r>
            <a:r>
              <a:rPr lang="en-ID" sz="1400" dirty="0">
                <a:effectLst/>
                <a:latin typeface="Times New Roman" panose="02020603050405020304" pitchFamily="18" charset="0"/>
                <a:cs typeface="Times New Roman" panose="02020603050405020304" pitchFamily="18" charset="0"/>
              </a:rPr>
              <a:t> di Python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unittest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pytest</a:t>
            </a:r>
            <a:r>
              <a:rPr lang="en-ID" sz="1400" dirty="0">
                <a:effectLst/>
                <a:latin typeface="Times New Roman" panose="02020603050405020304" pitchFamily="18" charset="0"/>
                <a:cs typeface="Times New Roman" panose="02020603050405020304" pitchFamily="18" charset="0"/>
              </a:rPr>
              <a:t>, dan nose.</a:t>
            </a:r>
            <a:br>
              <a:rPr lang="en-ID" sz="1400" dirty="0">
                <a:latin typeface="Times New Roman" panose="02020603050405020304" pitchFamily="18" charset="0"/>
                <a:cs typeface="Times New Roman" panose="02020603050405020304" pitchFamily="18" charset="0"/>
              </a:rPr>
            </a:br>
            <a:endParaRPr lang="en-ID"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54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658677" y="116237"/>
            <a:ext cx="8059119" cy="4695987"/>
          </a:xfrm>
          <a:prstGeom prst="rect">
            <a:avLst/>
          </a:prstGeom>
        </p:spPr>
        <p:txBody>
          <a:bodyPr spcFirstLastPara="1" wrap="square" lIns="91425" tIns="91425" rIns="91425" bIns="91425" anchor="t" anchorCtr="0">
            <a:noAutofit/>
          </a:bodyPr>
          <a:lstStyle/>
          <a:p>
            <a:pPr algn="l"/>
            <a:r>
              <a:rPr lang="en-ID" sz="1800" b="1" dirty="0" err="1">
                <a:effectLst/>
                <a:latin typeface="Times New Roman" panose="02020603050405020304" pitchFamily="18" charset="0"/>
                <a:cs typeface="Times New Roman" panose="02020603050405020304" pitchFamily="18" charset="0"/>
              </a:rPr>
              <a:t>Implementasi</a:t>
            </a:r>
            <a:r>
              <a:rPr lang="en-ID" sz="1800" b="1" dirty="0">
                <a:effectLst/>
                <a:latin typeface="Times New Roman" panose="02020603050405020304" pitchFamily="18" charset="0"/>
                <a:cs typeface="Times New Roman" panose="02020603050405020304" pitchFamily="18" charset="0"/>
              </a:rPr>
              <a:t> Whitebox Testing dan Unit Testing pada Python</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Implementasi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whitebox</a:t>
            </a:r>
            <a:r>
              <a:rPr lang="en-ID" sz="1400" dirty="0">
                <a:effectLst/>
                <a:latin typeface="Times New Roman" panose="02020603050405020304" pitchFamily="18" charset="0"/>
                <a:cs typeface="Times New Roman" panose="02020603050405020304" pitchFamily="18" charset="0"/>
              </a:rPr>
              <a:t> testing dan unit testing pada Python </a:t>
            </a:r>
            <a:r>
              <a:rPr lang="en-ID" sz="1400" dirty="0" err="1">
                <a:effectLst/>
                <a:latin typeface="Times New Roman" panose="02020603050405020304" pitchFamily="18" charset="0"/>
                <a:cs typeface="Times New Roman" panose="02020603050405020304" pitchFamily="18" charset="0"/>
              </a:rPr>
              <a:t>dapat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dilakukan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menggunakan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kerangka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kerja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seperti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unittest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pytest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nose. </a:t>
            </a:r>
            <a:r>
              <a:rPr lang="en-ID" sz="1400" dirty="0" err="1">
                <a:effectLst/>
                <a:latin typeface="Times New Roman" panose="02020603050405020304" pitchFamily="18" charset="0"/>
                <a:cs typeface="Times New Roman" panose="02020603050405020304" pitchFamily="18" charset="0"/>
              </a:rPr>
              <a:t>Dalam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implementasi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ini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dilakukan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menulis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skrip</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tes</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memeriksa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fungsi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modul</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terpisah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Contoh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unit </a:t>
            </a:r>
            <a:r>
              <a:rPr lang="en-ID" sz="1400" dirty="0" err="1">
                <a:effectLst/>
                <a:latin typeface="Times New Roman" panose="02020603050405020304" pitchFamily="18" charset="0"/>
                <a:cs typeface="Times New Roman" panose="02020603050405020304" pitchFamily="18" charset="0"/>
              </a:rPr>
              <a:t>sederhana</a:t>
            </a:r>
            <a:r>
              <a:rPr lang="en-ID" sz="1400" dirty="0">
                <a:effectLst/>
                <a:latin typeface="Times New Roman" panose="02020603050405020304" pitchFamily="18" charset="0"/>
                <a:cs typeface="Times New Roman" panose="02020603050405020304" pitchFamily="18" charset="0"/>
              </a:rPr>
              <a:t> pada Python </a:t>
            </a:r>
            <a:r>
              <a:rPr lang="en-ID" sz="1400" dirty="0" err="1">
                <a:effectLst/>
                <a:latin typeface="Times New Roman" panose="02020603050405020304" pitchFamily="18" charset="0"/>
                <a:cs typeface="Times New Roman" panose="02020603050405020304" pitchFamily="18" charset="0"/>
              </a:rPr>
              <a:t>menggunakan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unittest</a:t>
            </a:r>
            <a:r>
              <a:rPr lang="en-ID" sz="1400" dirty="0">
                <a:effectLst/>
                <a:latin typeface="Times New Roman" panose="02020603050405020304" pitchFamily="18" charset="0"/>
                <a:cs typeface="Times New Roman" panose="02020603050405020304" pitchFamily="18" charset="0"/>
              </a:rPr>
              <a:t>:</a:t>
            </a:r>
            <a:br>
              <a:rPr lang="en-ID" sz="1400" dirty="0">
                <a:latin typeface="Times New Roman" panose="02020603050405020304" pitchFamily="18" charset="0"/>
                <a:cs typeface="Times New Roman" panose="02020603050405020304" pitchFamily="18" charset="0"/>
              </a:rPr>
            </a:br>
            <a:br>
              <a:rPr lang="en-ID" sz="1400" dirty="0">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460D96-810B-D89B-A0C5-0A48E2CA463C}"/>
              </a:ext>
            </a:extLst>
          </p:cNvPr>
          <p:cNvPicPr>
            <a:picLocks noChangeAspect="1"/>
          </p:cNvPicPr>
          <p:nvPr/>
        </p:nvPicPr>
        <p:blipFill>
          <a:blip r:embed="rId3"/>
          <a:stretch>
            <a:fillRect/>
          </a:stretch>
        </p:blipFill>
        <p:spPr>
          <a:xfrm>
            <a:off x="1139126" y="1844298"/>
            <a:ext cx="5649132" cy="24409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F325D-1F26-500C-4DEB-4282C08EE0E7}"/>
              </a:ext>
            </a:extLst>
          </p:cNvPr>
          <p:cNvSpPr>
            <a:spLocks noGrp="1"/>
          </p:cNvSpPr>
          <p:nvPr>
            <p:ph type="body" idx="1"/>
          </p:nvPr>
        </p:nvSpPr>
        <p:spPr>
          <a:xfrm>
            <a:off x="850099" y="340963"/>
            <a:ext cx="7658469" cy="4153287"/>
          </a:xfrm>
        </p:spPr>
        <p:txBody>
          <a:bodyPr/>
          <a:lstStyle/>
          <a:p>
            <a:r>
              <a:rPr lang="en-ID" sz="1800" b="1" dirty="0" err="1">
                <a:effectLst/>
                <a:latin typeface="Times New Roman" panose="02020603050405020304" pitchFamily="18" charset="0"/>
                <a:cs typeface="Times New Roman" panose="02020603050405020304" pitchFamily="18" charset="0"/>
              </a:rPr>
              <a:t>Implementasi</a:t>
            </a:r>
            <a:r>
              <a:rPr lang="en-ID" sz="1800" b="1" dirty="0">
                <a:effectLst/>
                <a:latin typeface="Times New Roman" panose="02020603050405020304" pitchFamily="18" charset="0"/>
                <a:cs typeface="Times New Roman" panose="02020603050405020304" pitchFamily="18" charset="0"/>
              </a:rPr>
              <a:t> Whitebox Testing</a:t>
            </a: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b="1" dirty="0">
              <a:latin typeface="Times New Roman" panose="02020603050405020304" pitchFamily="18" charset="0"/>
              <a:cs typeface="Times New Roman" panose="02020603050405020304" pitchFamily="18" charset="0"/>
            </a:endParaRPr>
          </a:p>
          <a:p>
            <a:endParaRPr lang="en-ID" dirty="0"/>
          </a:p>
        </p:txBody>
      </p:sp>
      <p:pic>
        <p:nvPicPr>
          <p:cNvPr id="4" name="Picture 3">
            <a:extLst>
              <a:ext uri="{FF2B5EF4-FFF2-40B4-BE49-F238E27FC236}">
                <a16:creationId xmlns:a16="http://schemas.microsoft.com/office/drawing/2014/main" id="{52D84699-969B-1281-E61C-C2B2A297D402}"/>
              </a:ext>
            </a:extLst>
          </p:cNvPr>
          <p:cNvPicPr>
            <a:picLocks noChangeAspect="1"/>
          </p:cNvPicPr>
          <p:nvPr/>
        </p:nvPicPr>
        <p:blipFill>
          <a:blip r:embed="rId2"/>
          <a:stretch>
            <a:fillRect/>
          </a:stretch>
        </p:blipFill>
        <p:spPr>
          <a:xfrm>
            <a:off x="850099" y="1059696"/>
            <a:ext cx="6279121" cy="3556861"/>
          </a:xfrm>
          <a:prstGeom prst="rect">
            <a:avLst/>
          </a:prstGeom>
        </p:spPr>
      </p:pic>
    </p:spTree>
    <p:extLst>
      <p:ext uri="{BB962C8B-B14F-4D97-AF65-F5344CB8AC3E}">
        <p14:creationId xmlns:p14="http://schemas.microsoft.com/office/powerpoint/2010/main" val="267613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4E4A-86D6-6718-8A8E-1185C9E6FBAA}"/>
              </a:ext>
            </a:extLst>
          </p:cNvPr>
          <p:cNvSpPr>
            <a:spLocks noGrp="1"/>
          </p:cNvSpPr>
          <p:nvPr>
            <p:ph type="ctrTitle"/>
          </p:nvPr>
        </p:nvSpPr>
        <p:spPr>
          <a:xfrm>
            <a:off x="457200" y="503695"/>
            <a:ext cx="8190854" cy="3649851"/>
          </a:xfrm>
        </p:spPr>
        <p:txBody>
          <a:bodyPr/>
          <a:lstStyle/>
          <a:p>
            <a:r>
              <a:rPr lang="en-ID" sz="1400" b="1" dirty="0">
                <a:effectLst/>
                <a:latin typeface="Times New Roman" panose="02020603050405020304" pitchFamily="18" charset="0"/>
                <a:cs typeface="Times New Roman" panose="02020603050405020304" pitchFamily="18" charset="0"/>
              </a:rPr>
              <a:t>CI/CD</a:t>
            </a:r>
            <a:br>
              <a:rPr lang="en-ID" sz="1400" b="1" dirty="0">
                <a:effectLst/>
                <a:latin typeface="Times New Roman" panose="02020603050405020304" pitchFamily="18" charset="0"/>
                <a:cs typeface="Times New Roman" panose="02020603050405020304" pitchFamily="18" charset="0"/>
              </a:rPr>
            </a:b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CI/CD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singkatan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continuous integration dan continuous delivery/deployment. CI/CD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metodologi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pengembangan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memungkinkan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tim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pengembang</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menguji</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menyampaikan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terus-menerus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Dalam</a:t>
            </a:r>
            <a:r>
              <a:rPr lang="en-ID" sz="1400" dirty="0">
                <a:effectLst/>
                <a:latin typeface="Times New Roman" panose="02020603050405020304" pitchFamily="18" charset="0"/>
                <a:cs typeface="Times New Roman" panose="02020603050405020304" pitchFamily="18" charset="0"/>
              </a:rPr>
              <a:t> CI/CD, </a:t>
            </a:r>
            <a:r>
              <a:rPr lang="en-ID" sz="1400" dirty="0" err="1">
                <a:effectLst/>
                <a:latin typeface="Times New Roman" panose="02020603050405020304" pitchFamily="18" charset="0"/>
                <a:cs typeface="Times New Roman" panose="02020603050405020304" pitchFamily="18" charset="0"/>
              </a:rPr>
              <a:t>setiap</a:t>
            </a:r>
            <a:r>
              <a:rPr lang="en-ID" sz="1400" dirty="0">
                <a:effectLst/>
                <a:latin typeface="Times New Roman" panose="02020603050405020304" pitchFamily="18" charset="0"/>
                <a:cs typeface="Times New Roman" panose="02020603050405020304" pitchFamily="18" charset="0"/>
              </a:rPr>
              <a:t> kali </a:t>
            </a:r>
            <a:r>
              <a:rPr lang="en-ID" sz="1400" dirty="0" err="1">
                <a:effectLst/>
                <a:latin typeface="Times New Roman" panose="02020603050405020304" pitchFamily="18" charset="0"/>
                <a:cs typeface="Times New Roman" panose="02020603050405020304" pitchFamily="18" charset="0"/>
              </a:rPr>
              <a:t>terjadi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perubahan</a:t>
            </a:r>
            <a:r>
              <a:rPr lang="en-ID" sz="1400" dirty="0">
                <a:effectLst/>
                <a:latin typeface="Times New Roman" panose="02020603050405020304" pitchFamily="18" charset="0"/>
                <a:cs typeface="Times New Roman" panose="02020603050405020304" pitchFamily="18" charset="0"/>
              </a:rPr>
              <a:t> pada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program, </a:t>
            </a:r>
            <a:r>
              <a:rPr lang="en-ID" sz="1400" dirty="0" err="1">
                <a:effectLst/>
                <a:latin typeface="Times New Roman" panose="02020603050405020304" pitchFamily="18" charset="0"/>
                <a:cs typeface="Times New Roman" panose="02020603050405020304" pitchFamily="18" charset="0"/>
              </a:rPr>
              <a:t>sistem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melakukan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pengiriman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produksi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Beberapa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alat</a:t>
            </a:r>
            <a:r>
              <a:rPr lang="en-ID" sz="1400" dirty="0">
                <a:effectLst/>
                <a:latin typeface="Times New Roman" panose="02020603050405020304" pitchFamily="18" charset="0"/>
                <a:cs typeface="Times New Roman" panose="02020603050405020304" pitchFamily="18" charset="0"/>
              </a:rPr>
              <a:t> CI/CD yang </a:t>
            </a:r>
            <a:r>
              <a:rPr lang="en-ID" sz="1400" dirty="0" err="1">
                <a:effectLst/>
                <a:latin typeface="Times New Roman" panose="02020603050405020304" pitchFamily="18" charset="0"/>
                <a:cs typeface="Times New Roman" panose="02020603050405020304" pitchFamily="18" charset="0"/>
              </a:rPr>
              <a:t>umum</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digunakan</a:t>
            </a:r>
            <a:r>
              <a:rPr lang="en-ID" sz="1400" dirty="0">
                <a:effectLst/>
                <a:latin typeface="Times New Roman" panose="02020603050405020304" pitchFamily="18" charset="0"/>
                <a:cs typeface="Times New Roman" panose="02020603050405020304" pitchFamily="18" charset="0"/>
              </a:rPr>
              <a:t> di Python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Jenkins, Travis CI, dan </a:t>
            </a:r>
            <a:r>
              <a:rPr lang="en-ID" sz="1400" dirty="0" err="1">
                <a:effectLst/>
                <a:latin typeface="Times New Roman" panose="02020603050405020304" pitchFamily="18" charset="0"/>
                <a:cs typeface="Times New Roman" panose="02020603050405020304" pitchFamily="18" charset="0"/>
              </a:rPr>
              <a:t>CircleCI</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br>
              <a:rPr lang="en-ID" sz="1400" dirty="0">
                <a:effectLst/>
                <a:latin typeface="Times New Roman" panose="02020603050405020304" pitchFamily="18" charset="0"/>
                <a:cs typeface="Times New Roman" panose="02020603050405020304" pitchFamily="18" charset="0"/>
              </a:rPr>
            </a:br>
            <a:br>
              <a:rPr lang="en-ID" sz="1400" dirty="0">
                <a:latin typeface="Times New Roman" panose="02020603050405020304" pitchFamily="18" charset="0"/>
                <a:cs typeface="Times New Roman" panose="02020603050405020304" pitchFamily="18" charset="0"/>
              </a:rPr>
            </a:br>
            <a:r>
              <a:rPr lang="en-ID" sz="1400" b="1" dirty="0" err="1">
                <a:effectLst/>
                <a:latin typeface="Times New Roman" panose="02020603050405020304" pitchFamily="18" charset="0"/>
                <a:cs typeface="Times New Roman" panose="02020603050405020304" pitchFamily="18" charset="0"/>
              </a:rPr>
              <a:t>Konfigurasi</a:t>
            </a:r>
            <a:r>
              <a:rPr lang="en-ID" sz="1400" b="1" dirty="0">
                <a:effectLst/>
                <a:latin typeface="Times New Roman" panose="02020603050405020304" pitchFamily="18" charset="0"/>
                <a:cs typeface="Times New Roman" panose="02020603050405020304" pitchFamily="18" charset="0"/>
              </a:rPr>
              <a:t> CI/CD pada </a:t>
            </a:r>
            <a:r>
              <a:rPr lang="en-ID" sz="1400" b="1" dirty="0" err="1">
                <a:effectLst/>
                <a:latin typeface="Times New Roman" panose="02020603050405020304" pitchFamily="18" charset="0"/>
                <a:cs typeface="Times New Roman" panose="02020603050405020304" pitchFamily="18" charset="0"/>
              </a:rPr>
              <a:t>Proyek</a:t>
            </a:r>
            <a:r>
              <a:rPr lang="en-ID" sz="1400" b="1" dirty="0">
                <a:effectLst/>
                <a:latin typeface="Times New Roman" panose="02020603050405020304" pitchFamily="18" charset="0"/>
                <a:cs typeface="Times New Roman" panose="02020603050405020304" pitchFamily="18" charset="0"/>
              </a:rPr>
              <a:t> Python</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CI/CD pada </a:t>
            </a:r>
            <a:r>
              <a:rPr lang="en-ID" sz="1400" dirty="0" err="1">
                <a:effectLst/>
                <a:latin typeface="Times New Roman" panose="02020603050405020304" pitchFamily="18" charset="0"/>
                <a:cs typeface="Times New Roman" panose="02020603050405020304" pitchFamily="18" charset="0"/>
              </a:rPr>
              <a:t>proyek</a:t>
            </a:r>
            <a:r>
              <a:rPr lang="en-ID" sz="1400" dirty="0">
                <a:effectLst/>
                <a:latin typeface="Times New Roman" panose="02020603050405020304" pitchFamily="18" charset="0"/>
                <a:cs typeface="Times New Roman" panose="02020603050405020304" pitchFamily="18" charset="0"/>
              </a:rPr>
              <a:t> Python </a:t>
            </a:r>
            <a:r>
              <a:rPr lang="en-ID" sz="1400" dirty="0" err="1">
                <a:effectLst/>
                <a:latin typeface="Times New Roman" panose="02020603050405020304" pitchFamily="18" charset="0"/>
                <a:cs typeface="Times New Roman" panose="02020603050405020304" pitchFamily="18" charset="0"/>
              </a:rPr>
              <a:t>dapat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dilakukan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mengikuti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beberapa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langkah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mudah</a:t>
            </a:r>
            <a:r>
              <a:rPr lang="en-ID" sz="1400" dirty="0">
                <a:effectLst/>
                <a:latin typeface="Times New Roman" panose="02020603050405020304" pitchFamily="18" charset="0"/>
                <a:cs typeface="Times New Roman" panose="02020603050405020304" pitchFamily="18" charset="0"/>
              </a:rPr>
              <a:t>:</a:t>
            </a:r>
            <a:br>
              <a:rPr lang="en-ID" sz="1400"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Pilih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alat</a:t>
            </a:r>
            <a:r>
              <a:rPr lang="en-ID" sz="1400" dirty="0">
                <a:effectLst/>
                <a:latin typeface="Times New Roman" panose="02020603050405020304" pitchFamily="18" charset="0"/>
                <a:cs typeface="Times New Roman" panose="02020603050405020304" pitchFamily="18" charset="0"/>
              </a:rPr>
              <a:t> CI/CD yang </a:t>
            </a:r>
            <a:r>
              <a:rPr lang="en-ID" sz="1400" dirty="0" err="1">
                <a:effectLst/>
                <a:latin typeface="Times New Roman" panose="02020603050405020304" pitchFamily="18" charset="0"/>
                <a:cs typeface="Times New Roman" panose="02020603050405020304" pitchFamily="18" charset="0"/>
              </a:rPr>
              <a:t>sesuai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proyek</a:t>
            </a:r>
            <a:r>
              <a:rPr lang="en-ID" sz="1400" dirty="0">
                <a:effectLst/>
                <a:latin typeface="Times New Roman" panose="02020603050405020304" pitchFamily="18" charset="0"/>
                <a:cs typeface="Times New Roman" panose="02020603050405020304" pitchFamily="18" charset="0"/>
              </a:rPr>
              <a:t> Anda.</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Buat file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CI/CD (</a:t>
            </a:r>
            <a:r>
              <a:rPr lang="en-ID" sz="1400" dirty="0" err="1">
                <a:effectLst/>
                <a:latin typeface="Times New Roman" panose="02020603050405020304" pitchFamily="18" charset="0"/>
                <a:cs typeface="Times New Roman" panose="02020603050405020304" pitchFamily="18" charset="0"/>
              </a:rPr>
              <a:t>seperti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Jenkinsfile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travis.yml</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tentukan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langkah-langkah</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diperlukan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menguji</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menyampaikan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Pasang </a:t>
            </a:r>
            <a:r>
              <a:rPr lang="en-ID" sz="1400" dirty="0" err="1">
                <a:effectLst/>
                <a:latin typeface="Times New Roman" panose="02020603050405020304" pitchFamily="18" charset="0"/>
                <a:cs typeface="Times New Roman" panose="02020603050405020304" pitchFamily="18" charset="0"/>
              </a:rPr>
              <a:t>alat</a:t>
            </a:r>
            <a:r>
              <a:rPr lang="en-ID" sz="1400" dirty="0">
                <a:effectLst/>
                <a:latin typeface="Times New Roman" panose="02020603050405020304" pitchFamily="18" charset="0"/>
                <a:cs typeface="Times New Roman" panose="02020603050405020304" pitchFamily="18" charset="0"/>
              </a:rPr>
              <a:t> CI/CD pada server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platform cloud </a:t>
            </a:r>
            <a:r>
              <a:rPr lang="en-ID" sz="1400" dirty="0" err="1">
                <a:effectLst/>
                <a:latin typeface="Times New Roman" panose="02020603050405020304" pitchFamily="18" charset="0"/>
                <a:cs typeface="Times New Roman" panose="02020603050405020304" pitchFamily="18" charset="0"/>
              </a:rPr>
              <a:t>seperti</a:t>
            </a:r>
            <a:r>
              <a:rPr lang="en-ID" sz="1400" dirty="0">
                <a:effectLst/>
                <a:latin typeface="Times New Roman" panose="02020603050405020304" pitchFamily="18" charset="0"/>
                <a:cs typeface="Times New Roman" panose="02020603050405020304" pitchFamily="18" charset="0"/>
              </a:rPr>
              <a:t> AWS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Google Cloud Platform.</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Sambungkan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repositori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proyek</a:t>
            </a:r>
            <a:r>
              <a:rPr lang="en-ID" sz="1400" dirty="0">
                <a:effectLst/>
                <a:latin typeface="Times New Roman" panose="02020603050405020304" pitchFamily="18" charset="0"/>
                <a:cs typeface="Times New Roman" panose="02020603050405020304" pitchFamily="18" charset="0"/>
              </a:rPr>
              <a:t> Anda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alat</a:t>
            </a:r>
            <a:r>
              <a:rPr lang="en-ID" sz="1400" dirty="0">
                <a:effectLst/>
                <a:latin typeface="Times New Roman" panose="02020603050405020304" pitchFamily="18" charset="0"/>
                <a:cs typeface="Times New Roman" panose="02020603050405020304" pitchFamily="18" charset="0"/>
              </a:rPr>
              <a:t> CI/CD dan </a:t>
            </a:r>
            <a:r>
              <a:rPr lang="en-ID" sz="1400" dirty="0" err="1">
                <a:effectLst/>
                <a:latin typeface="Times New Roman" panose="02020603050405020304" pitchFamily="18" charset="0"/>
                <a:cs typeface="Times New Roman" panose="02020603050405020304" pitchFamily="18" charset="0"/>
              </a:rPr>
              <a:t>atur</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pengujian</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pengiriman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85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C95FC4-45D1-5660-2760-33F6C457D57E}"/>
              </a:ext>
            </a:extLst>
          </p:cNvPr>
          <p:cNvSpPr>
            <a:spLocks noGrp="1"/>
          </p:cNvSpPr>
          <p:nvPr>
            <p:ph type="body" idx="1"/>
          </p:nvPr>
        </p:nvSpPr>
        <p:spPr>
          <a:xfrm>
            <a:off x="681925" y="356461"/>
            <a:ext cx="7811145" cy="4137789"/>
          </a:xfrm>
        </p:spPr>
        <p:txBody>
          <a:bodyPr/>
          <a:lstStyle/>
          <a:p>
            <a:r>
              <a:rPr lang="en-ID" sz="1600" b="1" dirty="0" err="1">
                <a:effectLst/>
                <a:latin typeface="Times New Roman" panose="02020603050405020304" pitchFamily="18" charset="0"/>
                <a:cs typeface="Times New Roman" panose="02020603050405020304" pitchFamily="18" charset="0"/>
              </a:rPr>
              <a:t>Contoh</a:t>
            </a:r>
            <a:r>
              <a:rPr lang="en-ID" sz="1600" b="1" dirty="0">
                <a:effectLst/>
                <a:latin typeface="Times New Roman" panose="02020603050405020304" pitchFamily="18" charset="0"/>
                <a:cs typeface="Times New Roman" panose="02020603050405020304" pitchFamily="18" charset="0"/>
              </a:rPr>
              <a:t> Langkah-</a:t>
            </a:r>
            <a:r>
              <a:rPr lang="en-ID" sz="1600" b="1" dirty="0" err="1">
                <a:effectLst/>
                <a:latin typeface="Times New Roman" panose="02020603050405020304" pitchFamily="18" charset="0"/>
                <a:cs typeface="Times New Roman" panose="02020603050405020304" pitchFamily="18" charset="0"/>
              </a:rPr>
              <a:t>langkah</a:t>
            </a:r>
            <a:r>
              <a:rPr lang="en-ID" sz="1600" b="1" dirty="0">
                <a:effectLst/>
                <a:latin typeface="Times New Roman" panose="02020603050405020304" pitchFamily="18" charset="0"/>
                <a:cs typeface="Times New Roman" panose="02020603050405020304" pitchFamily="18" charset="0"/>
              </a:rPr>
              <a:t> </a:t>
            </a:r>
            <a:r>
              <a:rPr lang="en-ID" sz="1600" b="1" dirty="0" err="1">
                <a:effectLst/>
                <a:latin typeface="Times New Roman" panose="02020603050405020304" pitchFamily="18" charset="0"/>
                <a:cs typeface="Times New Roman" panose="02020603050405020304" pitchFamily="18" charset="0"/>
              </a:rPr>
              <a:t>Konfigurasi</a:t>
            </a:r>
            <a:r>
              <a:rPr lang="en-ID" sz="1600" b="1" dirty="0">
                <a:effectLst/>
                <a:latin typeface="Times New Roman" panose="02020603050405020304" pitchFamily="18" charset="0"/>
                <a:cs typeface="Times New Roman" panose="02020603050405020304" pitchFamily="18" charset="0"/>
              </a:rPr>
              <a:t> CI/CD pada </a:t>
            </a:r>
            <a:r>
              <a:rPr lang="en-ID" sz="1600" b="1" dirty="0" err="1">
                <a:effectLst/>
                <a:latin typeface="Times New Roman" panose="02020603050405020304" pitchFamily="18" charset="0"/>
                <a:cs typeface="Times New Roman" panose="02020603050405020304" pitchFamily="18" charset="0"/>
              </a:rPr>
              <a:t>Proyek</a:t>
            </a:r>
            <a:r>
              <a:rPr lang="en-ID" sz="1600" b="1" dirty="0">
                <a:effectLst/>
                <a:latin typeface="Times New Roman" panose="02020603050405020304" pitchFamily="18" charset="0"/>
                <a:cs typeface="Times New Roman" panose="02020603050405020304" pitchFamily="18" charset="0"/>
              </a:rPr>
              <a:t> Python</a:t>
            </a:r>
          </a:p>
          <a:p>
            <a:endParaRPr lang="en-ID" sz="1600" b="1" dirty="0">
              <a:latin typeface="Times New Roman" panose="02020603050405020304" pitchFamily="18" charset="0"/>
              <a:cs typeface="Times New Roman" panose="02020603050405020304" pitchFamily="18" charset="0"/>
            </a:endParaRPr>
          </a:p>
          <a:p>
            <a:r>
              <a:rPr lang="en-ID" sz="1200" dirty="0" err="1">
                <a:effectLst/>
                <a:latin typeface="Times New Roman" panose="02020603050405020304" pitchFamily="18" charset="0"/>
                <a:cs typeface="Times New Roman" panose="02020603050405020304" pitchFamily="18" charset="0"/>
              </a:rPr>
              <a:t>Berikut</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adalah</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contoh</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langkah-langkah</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konfigurasi</a:t>
            </a:r>
            <a:r>
              <a:rPr lang="en-ID" sz="1200" dirty="0">
                <a:effectLst/>
                <a:latin typeface="Times New Roman" panose="02020603050405020304" pitchFamily="18" charset="0"/>
                <a:cs typeface="Times New Roman" panose="02020603050405020304" pitchFamily="18" charset="0"/>
              </a:rPr>
              <a:t> CI/CD pada </a:t>
            </a:r>
            <a:r>
              <a:rPr lang="en-ID" sz="1200" dirty="0" err="1">
                <a:effectLst/>
                <a:latin typeface="Times New Roman" panose="02020603050405020304" pitchFamily="18" charset="0"/>
                <a:cs typeface="Times New Roman" panose="02020603050405020304" pitchFamily="18" charset="0"/>
              </a:rPr>
              <a:t>proyek</a:t>
            </a:r>
            <a:r>
              <a:rPr lang="en-ID" sz="1200" dirty="0">
                <a:effectLst/>
                <a:latin typeface="Times New Roman" panose="02020603050405020304" pitchFamily="18" charset="0"/>
                <a:cs typeface="Times New Roman" panose="02020603050405020304" pitchFamily="18" charset="0"/>
              </a:rPr>
              <a:t> Python </a:t>
            </a:r>
            <a:r>
              <a:rPr lang="en-ID" sz="1200" dirty="0" err="1">
                <a:effectLst/>
                <a:latin typeface="Times New Roman" panose="02020603050405020304" pitchFamily="18" charset="0"/>
                <a:cs typeface="Times New Roman" panose="02020603050405020304" pitchFamily="18" charset="0"/>
              </a:rPr>
              <a:t>menggunakan</a:t>
            </a:r>
            <a:r>
              <a:rPr lang="en-ID" sz="1200" dirty="0">
                <a:effectLst/>
                <a:latin typeface="Times New Roman" panose="02020603050405020304" pitchFamily="18" charset="0"/>
                <a:cs typeface="Times New Roman" panose="02020603050405020304" pitchFamily="18" charset="0"/>
              </a:rPr>
              <a:t> Jenkins:</a:t>
            </a:r>
          </a:p>
          <a:p>
            <a:endParaRPr lang="en-ID" sz="1200" dirty="0">
              <a:latin typeface="Times New Roman" panose="02020603050405020304" pitchFamily="18" charset="0"/>
              <a:cs typeface="Times New Roman" panose="02020603050405020304" pitchFamily="18" charset="0"/>
            </a:endParaRPr>
          </a:p>
          <a:p>
            <a:pPr>
              <a:buFont typeface="+mj-lt"/>
              <a:buAutoNum type="arabicPeriod"/>
            </a:pPr>
            <a:r>
              <a:rPr lang="en-ID" sz="1200" dirty="0">
                <a:effectLst/>
                <a:latin typeface="Times New Roman" panose="02020603050405020304" pitchFamily="18" charset="0"/>
                <a:cs typeface="Times New Roman" panose="02020603050405020304" pitchFamily="18" charset="0"/>
              </a:rPr>
              <a:t>Pasang Jenkins pada server </a:t>
            </a:r>
            <a:r>
              <a:rPr lang="en-ID" sz="1200" dirty="0" err="1">
                <a:effectLst/>
                <a:latin typeface="Times New Roman" panose="02020603050405020304" pitchFamily="18" charset="0"/>
                <a:cs typeface="Times New Roman" panose="02020603050405020304" pitchFamily="18" charset="0"/>
              </a:rPr>
              <a:t>atau</a:t>
            </a:r>
            <a:r>
              <a:rPr lang="en-ID" sz="1200" dirty="0">
                <a:effectLst/>
                <a:latin typeface="Times New Roman" panose="02020603050405020304" pitchFamily="18" charset="0"/>
                <a:cs typeface="Times New Roman" panose="02020603050405020304" pitchFamily="18" charset="0"/>
              </a:rPr>
              <a:t> platform cloud.</a:t>
            </a:r>
          </a:p>
          <a:p>
            <a:pPr>
              <a:buFont typeface="+mj-lt"/>
              <a:buAutoNum type="arabicPeriod"/>
            </a:pPr>
            <a:r>
              <a:rPr lang="en-ID" sz="1200" dirty="0">
                <a:effectLst/>
                <a:latin typeface="Times New Roman" panose="02020603050405020304" pitchFamily="18" charset="0"/>
                <a:cs typeface="Times New Roman" panose="02020603050405020304" pitchFamily="18" charset="0"/>
              </a:rPr>
              <a:t>Buat job </a:t>
            </a:r>
            <a:r>
              <a:rPr lang="en-ID" sz="1200" dirty="0" err="1">
                <a:effectLst/>
                <a:latin typeface="Times New Roman" panose="02020603050405020304" pitchFamily="18" charset="0"/>
                <a:cs typeface="Times New Roman" panose="02020603050405020304" pitchFamily="18" charset="0"/>
              </a:rPr>
              <a:t>baru</a:t>
            </a:r>
            <a:r>
              <a:rPr lang="en-ID" sz="1200" dirty="0">
                <a:effectLst/>
                <a:latin typeface="Times New Roman" panose="02020603050405020304" pitchFamily="18" charset="0"/>
                <a:cs typeface="Times New Roman" panose="02020603050405020304" pitchFamily="18" charset="0"/>
              </a:rPr>
              <a:t> pada Jenkins dan </a:t>
            </a:r>
            <a:r>
              <a:rPr lang="en-ID" sz="1200" dirty="0" err="1">
                <a:effectLst/>
                <a:latin typeface="Times New Roman" panose="02020603050405020304" pitchFamily="18" charset="0"/>
                <a:cs typeface="Times New Roman" panose="02020603050405020304" pitchFamily="18" charset="0"/>
              </a:rPr>
              <a:t>atur</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konfigurasi</a:t>
            </a:r>
            <a:r>
              <a:rPr lang="en-ID" sz="1200" dirty="0">
                <a:effectLst/>
                <a:latin typeface="Times New Roman" panose="02020603050405020304" pitchFamily="18" charset="0"/>
                <a:cs typeface="Times New Roman" panose="02020603050405020304" pitchFamily="18" charset="0"/>
              </a:rPr>
              <a:t> job </a:t>
            </a:r>
            <a:r>
              <a:rPr lang="en-ID" sz="1200" dirty="0" err="1">
                <a:effectLst/>
                <a:latin typeface="Times New Roman" panose="02020603050405020304" pitchFamily="18" charset="0"/>
                <a:cs typeface="Times New Roman" panose="02020603050405020304" pitchFamily="18" charset="0"/>
              </a:rPr>
              <a:t>untuk</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mengambil</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kode</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dari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repositori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proyek</a:t>
            </a:r>
            <a:r>
              <a:rPr lang="en-ID" sz="1200" dirty="0">
                <a:effectLst/>
                <a:latin typeface="Times New Roman" panose="02020603050405020304" pitchFamily="18" charset="0"/>
                <a:cs typeface="Times New Roman" panose="02020603050405020304" pitchFamily="18" charset="0"/>
              </a:rPr>
              <a:t> Anda.</a:t>
            </a:r>
          </a:p>
          <a:p>
            <a:pPr>
              <a:buFont typeface="+mj-lt"/>
              <a:buAutoNum type="arabicPeriod"/>
            </a:pPr>
            <a:r>
              <a:rPr lang="en-ID" sz="1200" dirty="0" err="1">
                <a:effectLst/>
                <a:latin typeface="Times New Roman" panose="02020603050405020304" pitchFamily="18" charset="0"/>
                <a:cs typeface="Times New Roman" panose="02020603050405020304" pitchFamily="18" charset="0"/>
              </a:rPr>
              <a:t>Tambahkan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langkah-langkah</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pengujian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ke</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dalam</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konfigurasi</a:t>
            </a:r>
            <a:r>
              <a:rPr lang="en-ID" sz="1200" dirty="0">
                <a:effectLst/>
                <a:latin typeface="Times New Roman" panose="02020603050405020304" pitchFamily="18" charset="0"/>
                <a:cs typeface="Times New Roman" panose="02020603050405020304" pitchFamily="18" charset="0"/>
              </a:rPr>
              <a:t> job, </a:t>
            </a:r>
            <a:r>
              <a:rPr lang="en-ID" sz="1200" dirty="0" err="1">
                <a:effectLst/>
                <a:latin typeface="Times New Roman" panose="02020603050405020304" pitchFamily="18" charset="0"/>
                <a:cs typeface="Times New Roman" panose="02020603050405020304" pitchFamily="18" charset="0"/>
              </a:rPr>
              <a:t>seperti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menjalankan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skrip</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tes</a:t>
            </a:r>
            <a:r>
              <a:rPr lang="en-ID" sz="1200" dirty="0">
                <a:effectLst/>
                <a:latin typeface="Times New Roman" panose="02020603050405020304" pitchFamily="18" charset="0"/>
                <a:cs typeface="Times New Roman" panose="02020603050405020304" pitchFamily="18" charset="0"/>
              </a:rPr>
              <a:t> unit </a:t>
            </a:r>
            <a:r>
              <a:rPr lang="en-ID" sz="1200" dirty="0" err="1">
                <a:effectLst/>
                <a:latin typeface="Times New Roman" panose="02020603050405020304" pitchFamily="18" charset="0"/>
                <a:cs typeface="Times New Roman" panose="02020603050405020304" pitchFamily="18" charset="0"/>
              </a:rPr>
              <a:t>menggunakan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pytest</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atau</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unittest</a:t>
            </a:r>
            <a:r>
              <a:rPr lang="en-ID" sz="1200" dirty="0">
                <a:effectLst/>
                <a:latin typeface="Times New Roman" panose="02020603050405020304" pitchFamily="18" charset="0"/>
                <a:cs typeface="Times New Roman" panose="02020603050405020304" pitchFamily="18" charset="0"/>
              </a:rPr>
              <a:t>.</a:t>
            </a:r>
          </a:p>
          <a:p>
            <a:pPr>
              <a:buFont typeface="+mj-lt"/>
              <a:buAutoNum type="arabicPeriod"/>
            </a:pPr>
            <a:r>
              <a:rPr lang="en-ID" sz="1200" dirty="0" err="1">
                <a:effectLst/>
                <a:latin typeface="Times New Roman" panose="02020603050405020304" pitchFamily="18" charset="0"/>
                <a:cs typeface="Times New Roman" panose="02020603050405020304" pitchFamily="18" charset="0"/>
              </a:rPr>
              <a:t>Atur</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langkah-langkah</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pengiriman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kode</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ke</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produksi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seperti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membangun</a:t>
            </a:r>
            <a:r>
              <a:rPr lang="en-ID" sz="1200" dirty="0">
                <a:effectLst/>
                <a:latin typeface="Times New Roman" panose="02020603050405020304" pitchFamily="18" charset="0"/>
                <a:cs typeface="Times New Roman" panose="02020603050405020304" pitchFamily="18" charset="0"/>
              </a:rPr>
              <a:t> dan </a:t>
            </a:r>
            <a:r>
              <a:rPr lang="en-ID" sz="1200" dirty="0" err="1">
                <a:effectLst/>
                <a:latin typeface="Times New Roman" panose="02020603050405020304" pitchFamily="18" charset="0"/>
                <a:cs typeface="Times New Roman" panose="02020603050405020304" pitchFamily="18" charset="0"/>
              </a:rPr>
              <a:t>mengirimkan</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paket</a:t>
            </a:r>
            <a:r>
              <a:rPr lang="en-ID" sz="1200" dirty="0">
                <a:effectLst/>
                <a:latin typeface="Times New Roman" panose="02020603050405020304" pitchFamily="18" charset="0"/>
                <a:cs typeface="Times New Roman" panose="02020603050405020304" pitchFamily="18" charset="0"/>
              </a:rPr>
              <a:t> Python </a:t>
            </a:r>
            <a:r>
              <a:rPr lang="en-ID" sz="1200" dirty="0" err="1">
                <a:effectLst/>
                <a:latin typeface="Times New Roman" panose="02020603050405020304" pitchFamily="18" charset="0"/>
                <a:cs typeface="Times New Roman" panose="02020603050405020304" pitchFamily="18" charset="0"/>
              </a:rPr>
              <a:t>atau</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memperbarui</a:t>
            </a:r>
            <a:r>
              <a:rPr lang="en-ID" sz="1200" dirty="0">
                <a:effectLst/>
                <a:latin typeface="Times New Roman" panose="02020603050405020304" pitchFamily="18" charset="0"/>
                <a:cs typeface="Times New Roman" panose="02020603050405020304" pitchFamily="18" charset="0"/>
              </a:rPr>
              <a:t> </a:t>
            </a:r>
            <a:r>
              <a:rPr lang="en-ID" sz="1200" dirty="0" err="1">
                <a:effectLst/>
                <a:latin typeface="Times New Roman" panose="02020603050405020304" pitchFamily="18" charset="0"/>
                <a:cs typeface="Times New Roman" panose="02020603050405020304" pitchFamily="18" charset="0"/>
              </a:rPr>
              <a:t>layanan</a:t>
            </a:r>
            <a:r>
              <a:rPr lang="en-ID" sz="1200" dirty="0">
                <a:effectLst/>
                <a:latin typeface="Times New Roman" panose="02020603050405020304" pitchFamily="18" charset="0"/>
                <a:cs typeface="Times New Roman" panose="02020603050405020304" pitchFamily="18" charset="0"/>
              </a:rPr>
              <a:t> cloud.</a:t>
            </a:r>
          </a:p>
          <a:p>
            <a:pPr>
              <a:buFont typeface="+mj-lt"/>
              <a:buAutoNum type="arabicPeriod"/>
            </a:pPr>
            <a:endParaRPr lang="en-ID" sz="1200" dirty="0">
              <a:latin typeface="Times New Roman" panose="02020603050405020304" pitchFamily="18" charset="0"/>
              <a:cs typeface="Times New Roman" panose="02020603050405020304" pitchFamily="18" charset="0"/>
            </a:endParaRPr>
          </a:p>
          <a:p>
            <a:pPr marL="228600" indent="0"/>
            <a:endParaRPr lang="en-ID" sz="1200" dirty="0">
              <a:effectLst/>
              <a:latin typeface="Times New Roman" panose="02020603050405020304" pitchFamily="18" charset="0"/>
              <a:cs typeface="Times New Roman" panose="02020603050405020304" pitchFamily="18" charset="0"/>
            </a:endParaRPr>
          </a:p>
          <a:p>
            <a:endParaRPr lang="en-ID"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990831"/>
      </p:ext>
    </p:extLst>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1829</Words>
  <Application>Microsoft Office PowerPoint</Application>
  <PresentationFormat>On-screen Show (16:9)</PresentationFormat>
  <Paragraphs>75</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Arial</vt:lpstr>
      <vt:lpstr>Advent Pro</vt:lpstr>
      <vt:lpstr>Albert Sans</vt:lpstr>
      <vt:lpstr>Advent Pro Medium</vt:lpstr>
      <vt:lpstr>Geometric Papercut Style Marketing Plan by Slidesgo</vt:lpstr>
      <vt:lpstr>Whitebox Testing, Unit Testing, dan CI/CD dalam Proyek Python</vt:lpstr>
      <vt:lpstr>Pendahuluan  Whitebox testing, unit testing, dan CI/CD adalah konsep penting dalam pengembangan perangkat lunak. Dalam proyek Python, konsep-konsep ini dapat diimplementasikan untuk memastikan kualitas dan keandalan kode. Pada halaman ini, akan dibahas tentang pengertian dan manfaat dari whitebox testing, unit testing, dan CI/CD, serta contoh implementasi dan konfigurasi beserta referensi dan sumber yang dapat digunakan dalam proyek Python. </vt:lpstr>
      <vt:lpstr>Whitebox Testing Whitebox testing adalah metode pengujian perangkat lunak yang dilakukan dengan memeriksa kode sumber dan struktur internal program. Tujuan dari whitebox testing adalah untuk memastikan bahwa semua jalur kode telah diuji dan tidak ada bagian dari kode yang tidak tercakup dalam pengujian. Dalam whitebox testing, tester harus memahami struktur dan logika program serta bahasa pemrograman yang digunakan. </vt:lpstr>
      <vt:lpstr>Unit Testing  Unit testing adalah jenis pengujian perangkat lunak yang dilakukan pada level kode. Tujuannya adalah untuk memastikan bahwa setiap unit kode berfungsi dengan benar secara terisolasi dari unit kode lainnya. Unit testing merupakan bagian penting dari whitebox testing dan sering digunakan dalam metodologi pengembangan perangkat lunak seperti Agile dan DevOps. </vt:lpstr>
      <vt:lpstr>Implementasi Whitebox Testing dan Unit Testing pada Python  Whitebox Testing  Whitebox testing adalah metode pengujian perangkat lunak yang melihat struktur internal kode program untuk mengevaluasi kemungkinan kegagalan atau kesalahan. Dalam whitebox testing, pengujian dilakukan dengan memeriksa logika program dan jalur eksekusi kode. Beberapa teknik whitebox testing yang umum digunakan adalah statement coverage, branch coverage, dan path coverage.  Unit Testing Unit testing adalah metode pengujian perangkat lunak di mana unit-unit kecil dari kode program diuji secara terpisah untuk memastikan bahwa setiap unit berfungsi dengan benar. Unit testing biasanya dilakukan oleh pengembang perangkat lunak selama proses pengembangan untuk memastikan bahwa setiap bagian kode berjalan sesuai yang diharapkan. Beberapa kerangka kerja unit testing yang umum digunakan di Python adalah unittest, pytest, dan nose. </vt:lpstr>
      <vt:lpstr>Implementasi Whitebox Testing dan Unit Testing pada Python  Implementasi whitebox testing dan unit testing pada Python dapat dilakukan dengan menggunakan kerangka kerja seperti unittest, pytest, atau nose. Dalam implementasi ini, pengujian dilakukan dengan menulis skrip tes yang memeriksa fungsi atau modul kode secara terpisah. Contoh pengujian unit sederhana pada Python menggunakan unittest:  </vt:lpstr>
      <vt:lpstr>PowerPoint Presentation</vt:lpstr>
      <vt:lpstr>CI/CD   CI/CD adalah singkatan dari continuous integration dan continuous delivery/deployment. CI/CD adalah metodologi pengembangan perangkat lunak yang memungkinkan tim pengembang untuk menguji dan menyampaikan kode secara otomatis dan terus-menerus. Dalam CI/CD, setiap kali terjadi perubahan pada kode program, sistem akan melakukan otomatisasi pengujian dan pengiriman kode ke produksi. Beberapa alat CI/CD yang umum digunakan di Python adalah Jenkins, Travis CI, dan CircleCI.   Konfigurasi CI/CD pada Proyek Python  Konfigurasi CI/CD pada proyek Python dapat dilakukan dengan mengikuti beberapa langkah mudah: Pilih alat CI/CD yang sesuai untuk proyek Anda. Buat file konfigurasi CI/CD (seperti Jenkinsfile atau .travis.yml) dan tentukan langkah-langkah yang diperlukan untuk menguji dan menyampaikan kode. Pasang alat CI/CD pada server atau platform cloud seperti AWS atau Google Cloud Platform. Sambungkan repositori proyek Anda dengan alat CI/CD dan atur pengujian dan pengiriman otomatis. </vt:lpstr>
      <vt:lpstr>PowerPoint Presentation</vt:lpstr>
      <vt:lpstr>Referensi  "What is White Box Testing?" Guru99. Diakses pada 5 Oktober 2021 dari https://www.guru99.com/white-box-testing.html "What is Unit Testing?" Guru99. Diakses pada 5 Oktober 2021 dari https://www.guru99.com/unit-testing-guide.html "What is CI/CD?" Atlassian. Diakses pada 5 Oktober 2021 dari https://www.atlassian.com/continuous-delivery/principles/continuous-integration-vs-delivery-vs-deployment  Sumber  "Python Unittest Tutorial: Getting Started with Unit Testing." Real Python. Diakses pada 5 Oktober 2021 dari https://realpython.com/python-testing/#unit-tests-vs-integration-tests "Getting Started with Continuous Integration for Python with Jenkins." Medium. Diakses pada 5 Oktober 2021 dari https://medium.com/@davidstanke/getting-started-with-continuous-integration-for-python-with-jenkins-and-docker-77a7b49dd8d6 </vt:lpstr>
      <vt:lpstr>PowerPoint Presentation</vt:lpstr>
      <vt:lpstr>Referensi Continuous Integration, Delivery, and Deployment. (2021). Atlassian. Diakses pada 15 Oktober 2021 dari https://www.atlassian.com/continuous-delivery/principles/continuous-integration-vs-delivery-vs-deployment  Sumber Python Continuous Integration and Delivery. (2021). Real Python. Diakses pada 15 Oktober 2021 dari https://realpython.com/python-continuous-integration/  </vt:lpstr>
      <vt:lpstr>Konfigurasi CI/CD pada Proyek Python</vt:lpstr>
      <vt:lpstr>Contoh Langkah-langkah Konfigurasi CI/CD pada Proyek Python  Berikut adalah contoh langkah-langkah konfigurasi CI/CD pada proyek Python: Buat file .gitlab-ci.yml pada root direktori proyek Python. 1. Isi file .gitlab-ci.yml dengan konfigurasi CI/CD yang sesuai dengan proyek Python. Contoh konfigurasi bisa dilihat pada referensi di bawah. 2. Push file .gitlab-ci.yml ke repository GitLab. 3. GitLab akan secara otomatis menjalankan CI/CD pada setiap push atau merge request ke branch tertentu, sesuai dengan konfigurasi yang telah dibuat. </vt:lpstr>
      <vt:lpstr>CREATE REPOSITARY</vt:lpstr>
      <vt:lpstr>UPLOAD PROYEK PYTHON</vt:lpstr>
      <vt:lpstr>PowerPoint Presentation</vt:lpstr>
      <vt:lpstr>PowerPoint Presentation</vt:lpstr>
      <vt:lpstr>PowerPoint Presentation</vt:lpstr>
      <vt:lpstr>PowerPoint Presentation</vt:lpstr>
      <vt:lpstr>Referensi  Berikut adalah beberapa referensi yang dapat digunakan untuk mempelajari whitebox testing, unit testing, dan CI/CD pada proyek Python: "Python Testing with pytest" oleh Brian Okken "Test-Driven Development with Python" oleh Harry J.W. Percival "Continuous Integration and Delivery for Python" oleh Michał Karzyński Dokumentasi resmi pytest: https://docs.pytest.org/en/latest/ ﻿  "Continuous Delivery: Reliable Software Releases through Build, Test, and Deployment Automation" oleh Jez Humble dan David Farley   Sumber Python Software Foundation. (2021). Python 3.10.0 documentation. https://docs.python.org/3/index.html Real Python. (n.d.). Python Unit Testing: Getting Started. Retrieved October 20, 2021, from https://realpython.com/python-testing/ Red Hat. (n.d.). What is continuous integration? | Red Hat Developer. Retrieved October 20, 2021, from https://developers.redhat.com/topics/continuous-integration Travis CI. (n.d.). Python. Retrieved October 20, 2021, from https://docs.travis-ci.com/user/languages/python/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Whitebox Testing, Unit Testing, dan CI/CD dalam Proyek Python</dc:title>
  <dc:creator>Vania Amira</dc:creator>
  <cp:lastModifiedBy>vaniacrup19@gmail.com</cp:lastModifiedBy>
  <cp:revision>5</cp:revision>
  <dcterms:modified xsi:type="dcterms:W3CDTF">2023-11-01T17:26:12Z</dcterms:modified>
</cp:coreProperties>
</file>