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2.jpg" ContentType="image/png"/>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handoutMasterIdLst>
    <p:handoutMasterId r:id="rId32"/>
  </p:handoutMasterIdLst>
  <p:sldIdLst>
    <p:sldId id="258" r:id="rId2"/>
    <p:sldId id="303" r:id="rId3"/>
    <p:sldId id="257" r:id="rId4"/>
    <p:sldId id="289" r:id="rId5"/>
    <p:sldId id="280" r:id="rId6"/>
    <p:sldId id="260" r:id="rId7"/>
    <p:sldId id="261" r:id="rId8"/>
    <p:sldId id="264" r:id="rId9"/>
    <p:sldId id="266" r:id="rId10"/>
    <p:sldId id="265" r:id="rId11"/>
    <p:sldId id="267" r:id="rId12"/>
    <p:sldId id="268" r:id="rId13"/>
    <p:sldId id="269" r:id="rId14"/>
    <p:sldId id="270" r:id="rId15"/>
    <p:sldId id="305" r:id="rId16"/>
    <p:sldId id="306" r:id="rId17"/>
    <p:sldId id="301" r:id="rId18"/>
    <p:sldId id="302" r:id="rId19"/>
    <p:sldId id="262" r:id="rId20"/>
    <p:sldId id="283" r:id="rId21"/>
    <p:sldId id="284" r:id="rId22"/>
    <p:sldId id="285" r:id="rId23"/>
    <p:sldId id="286" r:id="rId24"/>
    <p:sldId id="287" r:id="rId25"/>
    <p:sldId id="274" r:id="rId26"/>
    <p:sldId id="275" r:id="rId27"/>
    <p:sldId id="276" r:id="rId28"/>
    <p:sldId id="277" r:id="rId29"/>
    <p:sldId id="263" r:id="rId30"/>
    <p:sldId id="278"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0" autoAdjust="0"/>
    <p:restoredTop sz="94660"/>
  </p:normalViewPr>
  <p:slideViewPr>
    <p:cSldViewPr>
      <p:cViewPr varScale="1">
        <p:scale>
          <a:sx n="101" d="100"/>
          <a:sy n="101" d="100"/>
        </p:scale>
        <p:origin x="651" y="54"/>
      </p:cViewPr>
      <p:guideLst>
        <p:guide orient="horz" pos="2160"/>
        <p:guide pos="2880"/>
      </p:guideLst>
    </p:cSldViewPr>
  </p:slideViewPr>
  <p:notesTextViewPr>
    <p:cViewPr>
      <p:scale>
        <a:sx n="100" d="100"/>
        <a:sy n="100" d="100"/>
      </p:scale>
      <p:origin x="0" y="0"/>
    </p:cViewPr>
  </p:notesTextViewPr>
  <p:notesViewPr>
    <p:cSldViewPr>
      <p:cViewPr varScale="1">
        <p:scale>
          <a:sx n="60" d="100"/>
          <a:sy n="60" d="100"/>
        </p:scale>
        <p:origin x="-24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FFF691-92BA-499F-AE72-597204017BA1}" type="datetimeFigureOut">
              <a:rPr lang="es-ES" smtClean="0"/>
              <a:t>26/08/2022</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1E75B9-3F68-4EA3-B58B-8BF383DB0FC9}" type="slidenum">
              <a:rPr lang="es-ES" smtClean="0"/>
              <a:t>‹Nº›</a:t>
            </a:fld>
            <a:endParaRPr lang="es-ES"/>
          </a:p>
        </p:txBody>
      </p:sp>
    </p:spTree>
    <p:extLst>
      <p:ext uri="{BB962C8B-B14F-4D97-AF65-F5344CB8AC3E}">
        <p14:creationId xmlns:p14="http://schemas.microsoft.com/office/powerpoint/2010/main" val="381624648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307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7517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1601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3365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98063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15490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11009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24826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89096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6434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9429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20071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1140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8318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2212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2149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4151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82548971"/>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tallerpropiedadintelectual24.blogspot.com/2015/05/diseno-industrial.html" TargetMode="External"/><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esvin.wordpress.com/tag/modelos-de-diseno-instruccional-elearning/" TargetMode="External"/><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freepngimg.com/png/14314-ok-picture"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esvin.wordpress.com/2017/11/13/lluvia-de-ideas-para-desarrollar-el-pensamiento-creativo-en-el-aula-articulo/" TargetMode="External"/><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convergencia.uaemex.mx/article/view/12148" TargetMode="External"/><Relationship Id="rId7" Type="http://schemas.openxmlformats.org/officeDocument/2006/relationships/hyperlink" Target="https://creativecommons.org/licenses/by/3.0/" TargetMode="External"/><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inteldig.com/2018/11/investigadores-forman-una-nueva-teoria-del-pensamiento-humano/" TargetMode="External"/><Relationship Id="rId5" Type="http://schemas.openxmlformats.org/officeDocument/2006/relationships/image" Target="../media/image12.jpg"/><Relationship Id="rId4" Type="http://schemas.openxmlformats.org/officeDocument/2006/relationships/hyperlink" Target="https://creativecommons.org/licenses/by-nc-nd/3.0/"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elrincondelhadamermelada.blogspot.com/2020/09/nueva-informacion-importante.html" TargetMode="External"/><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ecointeligencia.com/2019/09/ciencia-datos-bien-social/" TargetMode="External"/><Relationship Id="rId2" Type="http://schemas.openxmlformats.org/officeDocument/2006/relationships/image" Target="../media/image14.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rincondelemprendedor.es/pasos-para-crear-mi-empresa/" TargetMode="External"/><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ornitorrincodigital.com/2014/06/23/mientras-mas-grande-mas-inutil-el-problema-deltamano-en-medios-sociales/" TargetMode="Externa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unica360.com/servicios/creacion-base-de-datos-clientes" TargetMode="External"/><Relationship Id="rId2" Type="http://schemas.openxmlformats.org/officeDocument/2006/relationships/image" Target="../media/image19.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altopuntaje.com/cuales-practicas-agiles-metodologia-scrum/"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Introducción al Análisis y Diseño Orientado a Objeto. </a:t>
            </a:r>
          </a:p>
        </p:txBody>
      </p:sp>
      <p:sp>
        <p:nvSpPr>
          <p:cNvPr id="3" name="2 Marcador de texto"/>
          <p:cNvSpPr>
            <a:spLocks noGrp="1"/>
          </p:cNvSpPr>
          <p:nvPr>
            <p:ph type="body" idx="1"/>
          </p:nvPr>
        </p:nvSpPr>
        <p:spPr/>
        <p:txBody>
          <a:bodyPr/>
          <a:lstStyle/>
          <a:p>
            <a:r>
              <a:rPr lang="es-CL" dirty="0"/>
              <a:t>ASIGNATURA ANÁLISIS Y DISEÑO ORIENTADO A OBJETO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240727" y="1916832"/>
            <a:ext cx="8056984" cy="3816424"/>
          </a:xfrm>
        </p:spPr>
        <p:txBody>
          <a:bodyPr anchor="t"/>
          <a:lstStyle/>
          <a:p>
            <a:pPr algn="just"/>
            <a:r>
              <a:rPr lang="es-CL" sz="1800" b="1" dirty="0"/>
              <a:t>Las etapas básicas del diseño de sistemas en un modelo orientado a objetos, se pueden listar de la siguiente forma:</a:t>
            </a:r>
          </a:p>
          <a:p>
            <a:pPr marL="285750" lvl="0" indent="-285750" algn="l">
              <a:buFont typeface="Arial" pitchFamily="34" charset="0"/>
              <a:buChar char="•"/>
            </a:pPr>
            <a:r>
              <a:rPr lang="es-ES" sz="1800" b="1" dirty="0"/>
              <a:t>Análisis de Sistemas.</a:t>
            </a:r>
            <a:endParaRPr lang="es-CL" sz="1800" b="1" dirty="0"/>
          </a:p>
          <a:p>
            <a:pPr marL="285750" lvl="0" indent="-285750" algn="l">
              <a:buFont typeface="Arial" pitchFamily="34" charset="0"/>
              <a:buChar char="•"/>
            </a:pPr>
            <a:r>
              <a:rPr lang="es-ES" sz="1800" b="1" dirty="0"/>
              <a:t>Diseño del sistema.</a:t>
            </a:r>
            <a:endParaRPr lang="es-CL" sz="1800" b="1" dirty="0"/>
          </a:p>
          <a:p>
            <a:pPr marL="285750" lvl="0" indent="-285750" algn="l">
              <a:buFont typeface="Arial" pitchFamily="34" charset="0"/>
              <a:buChar char="•"/>
            </a:pPr>
            <a:r>
              <a:rPr lang="es-ES" sz="1800" b="1" dirty="0"/>
              <a:t>Diseño de los objetos.</a:t>
            </a:r>
            <a:endParaRPr lang="es-CL" sz="1800" b="1" dirty="0"/>
          </a:p>
          <a:p>
            <a:pPr marL="285750" lvl="0" indent="-285750" algn="l">
              <a:buFont typeface="Arial" pitchFamily="34" charset="0"/>
              <a:buChar char="•"/>
            </a:pPr>
            <a:r>
              <a:rPr lang="es-ES" sz="1800" b="1" dirty="0"/>
              <a:t>Implementación.</a:t>
            </a:r>
            <a:endParaRPr lang="es-CL" sz="1800" b="1" dirty="0"/>
          </a:p>
          <a:p>
            <a:endParaRPr lang="es-ES" sz="1800" dirty="0"/>
          </a:p>
        </p:txBody>
      </p:sp>
      <p:sp>
        <p:nvSpPr>
          <p:cNvPr id="2" name="TextBox 1"/>
          <p:cNvSpPr txBox="1"/>
          <p:nvPr/>
        </p:nvSpPr>
        <p:spPr>
          <a:xfrm>
            <a:off x="251520" y="1052736"/>
            <a:ext cx="6312947" cy="461665"/>
          </a:xfrm>
          <a:prstGeom prst="rect">
            <a:avLst/>
          </a:prstGeom>
          <a:noFill/>
        </p:spPr>
        <p:txBody>
          <a:bodyPr wrap="none" rtlCol="0">
            <a:spAutoFit/>
          </a:bodyPr>
          <a:lstStyle/>
          <a:p>
            <a:r>
              <a:rPr lang="es-CL" sz="2400" dirty="0">
                <a:solidFill>
                  <a:schemeClr val="bg1"/>
                </a:solidFill>
                <a:latin typeface="Verdana" pitchFamily="34" charset="0"/>
                <a:ea typeface="Verdana" pitchFamily="34" charset="0"/>
                <a:cs typeface="Verdana" pitchFamily="34" charset="0"/>
              </a:rPr>
              <a:t>Etapas Básicas del Diseño de Sistemas</a:t>
            </a:r>
            <a:endParaRPr lang="es-CL" sz="2400" dirty="0">
              <a:solidFill>
                <a:schemeClr val="bg1"/>
              </a:solidFill>
            </a:endParaRPr>
          </a:p>
        </p:txBody>
      </p:sp>
      <p:pic>
        <p:nvPicPr>
          <p:cNvPr id="6" name="Imagen 5" descr="Dibujo de personaje amarillo&#10;&#10;Descripción generada automáticamente con confianza baja">
            <a:extLst>
              <a:ext uri="{FF2B5EF4-FFF2-40B4-BE49-F238E27FC236}">
                <a16:creationId xmlns:a16="http://schemas.microsoft.com/office/drawing/2014/main" id="{4FBD24E6-4232-9ABF-5B9B-756002DA47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07993" y="3861048"/>
            <a:ext cx="5021855" cy="2636474"/>
          </a:xfrm>
          <a:prstGeom prst="rect">
            <a:avLst/>
          </a:prstGeom>
        </p:spPr>
      </p:pic>
      <p:sp>
        <p:nvSpPr>
          <p:cNvPr id="7" name="CuadroTexto 6">
            <a:extLst>
              <a:ext uri="{FF2B5EF4-FFF2-40B4-BE49-F238E27FC236}">
                <a16:creationId xmlns:a16="http://schemas.microsoft.com/office/drawing/2014/main" id="{0BBE6E2B-4085-ACCA-ED8B-67F289634FDF}"/>
              </a:ext>
            </a:extLst>
          </p:cNvPr>
          <p:cNvSpPr txBox="1"/>
          <p:nvPr/>
        </p:nvSpPr>
        <p:spPr>
          <a:xfrm>
            <a:off x="846289" y="7005464"/>
            <a:ext cx="9144000" cy="230832"/>
          </a:xfrm>
          <a:prstGeom prst="rect">
            <a:avLst/>
          </a:prstGeom>
          <a:noFill/>
        </p:spPr>
        <p:txBody>
          <a:bodyPr wrap="square" rtlCol="0">
            <a:spAutoFit/>
          </a:bodyPr>
          <a:lstStyle/>
          <a:p>
            <a:r>
              <a:rPr lang="es-CL" sz="900">
                <a:hlinkClick r:id="rId3" tooltip="https://tallerpropiedadintelectual24.blogspot.com/2015/05/diseno-industrial.html"/>
              </a:rPr>
              <a:t>Esta foto</a:t>
            </a:r>
            <a:r>
              <a:rPr lang="es-CL" sz="900"/>
              <a:t> de Autor desconocido está bajo licencia </a:t>
            </a:r>
            <a:r>
              <a:rPr lang="es-CL" sz="900">
                <a:hlinkClick r:id="rId4" tooltip="https://creativecommons.org/licenses/by-nc-sa/3.0/"/>
              </a:rPr>
              <a:t>CC BY-SA-NC</a:t>
            </a:r>
            <a:endParaRPr lang="es-CL" sz="900"/>
          </a:p>
        </p:txBody>
      </p:sp>
    </p:spTree>
    <p:extLst>
      <p:ext uri="{BB962C8B-B14F-4D97-AF65-F5344CB8AC3E}">
        <p14:creationId xmlns:p14="http://schemas.microsoft.com/office/powerpoint/2010/main" val="201077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240726" y="2204864"/>
            <a:ext cx="7355609" cy="4536504"/>
          </a:xfrm>
        </p:spPr>
        <p:txBody>
          <a:bodyPr anchor="t"/>
          <a:lstStyle/>
          <a:p>
            <a:pPr algn="just"/>
            <a:r>
              <a:rPr lang="es-CL" sz="1800" dirty="0">
                <a:solidFill>
                  <a:schemeClr val="tx1"/>
                </a:solidFill>
              </a:rPr>
              <a:t>La etapa de análisis de sistemas es la primera parte del proceso de desarrollo de proyectos de tecnologías de información orientados a objetos al igual que en las otras metodologías. En esta fase es necesario interactuar con los usuarios del sistema (los que realizan las acciones) para encontrar lo que necesitan y analizar el sistema para entender su funcionalidad.</a:t>
            </a:r>
          </a:p>
          <a:p>
            <a:pPr algn="just"/>
            <a:r>
              <a:rPr lang="es-CL" sz="1800" dirty="0">
                <a:solidFill>
                  <a:schemeClr val="tx1"/>
                </a:solidFill>
              </a:rPr>
              <a:t>Basándose en el sistema estudiado, se prepara un modelo del sistema definido. Este modelo está basado puramente en lo que se requiere que el sistema haga. En esta etapa los detalles de implementación (como se van a hacer las cosas) no son tomados en cuenta. Sólo se prepara un modelo del sistema basándose en la idea de que el sistema es un conjunto de objetos que interactúan.</a:t>
            </a:r>
            <a:endParaRPr lang="es-ES" sz="1800" dirty="0">
              <a:solidFill>
                <a:schemeClr val="tx1"/>
              </a:solidFill>
            </a:endParaRPr>
          </a:p>
        </p:txBody>
      </p:sp>
      <p:sp>
        <p:nvSpPr>
          <p:cNvPr id="7" name="TextBox 6"/>
          <p:cNvSpPr txBox="1"/>
          <p:nvPr/>
        </p:nvSpPr>
        <p:spPr>
          <a:xfrm>
            <a:off x="323528" y="1636604"/>
            <a:ext cx="2906565" cy="400110"/>
          </a:xfrm>
          <a:prstGeom prst="rect">
            <a:avLst/>
          </a:prstGeom>
          <a:noFill/>
        </p:spPr>
        <p:txBody>
          <a:bodyPr wrap="none" rtlCol="0">
            <a:spAutoFit/>
          </a:bodyPr>
          <a:lstStyle/>
          <a:p>
            <a:r>
              <a:rPr lang="es-CL" sz="2000" dirty="0">
                <a:solidFill>
                  <a:schemeClr val="bg1"/>
                </a:solidFill>
                <a:latin typeface="Verdana" pitchFamily="34" charset="0"/>
                <a:ea typeface="Verdana" pitchFamily="34" charset="0"/>
                <a:cs typeface="Verdana" pitchFamily="34" charset="0"/>
              </a:rPr>
              <a:t>Análisis de Sistemas.</a:t>
            </a:r>
            <a:endParaRPr lang="es-CL" sz="2000" dirty="0">
              <a:solidFill>
                <a:schemeClr val="bg1"/>
              </a:solidFill>
            </a:endParaRPr>
          </a:p>
        </p:txBody>
      </p:sp>
      <p:sp>
        <p:nvSpPr>
          <p:cNvPr id="6" name="TextBox 1"/>
          <p:cNvSpPr txBox="1"/>
          <p:nvPr/>
        </p:nvSpPr>
        <p:spPr>
          <a:xfrm>
            <a:off x="251520" y="1052736"/>
            <a:ext cx="6857968" cy="461665"/>
          </a:xfrm>
          <a:prstGeom prst="rect">
            <a:avLst/>
          </a:prstGeom>
          <a:noFill/>
        </p:spPr>
        <p:txBody>
          <a:bodyPr wrap="none" rtlCol="0">
            <a:spAutoFit/>
          </a:bodyPr>
          <a:lstStyle/>
          <a:p>
            <a:r>
              <a:rPr lang="es-CL" sz="2400" b="1" dirty="0">
                <a:solidFill>
                  <a:schemeClr val="bg1"/>
                </a:solidFill>
                <a:latin typeface="Verdana" pitchFamily="34" charset="0"/>
                <a:ea typeface="Verdana" pitchFamily="34" charset="0"/>
                <a:cs typeface="Verdana" pitchFamily="34" charset="0"/>
              </a:rPr>
              <a:t>Etapas Básicas del Diseño de Sistemas</a:t>
            </a:r>
            <a:endParaRPr lang="es-CL" sz="2400" b="1" dirty="0">
              <a:solidFill>
                <a:schemeClr val="bg1"/>
              </a:solidFill>
            </a:endParaRPr>
          </a:p>
        </p:txBody>
      </p:sp>
    </p:spTree>
    <p:extLst>
      <p:ext uri="{BB962C8B-B14F-4D97-AF65-F5344CB8AC3E}">
        <p14:creationId xmlns:p14="http://schemas.microsoft.com/office/powerpoint/2010/main" val="311208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240727" y="2204864"/>
            <a:ext cx="7499626" cy="3528392"/>
          </a:xfrm>
        </p:spPr>
        <p:txBody>
          <a:bodyPr anchor="t">
            <a:normAutofit/>
          </a:bodyPr>
          <a:lstStyle/>
          <a:p>
            <a:pPr algn="just"/>
            <a:r>
              <a:rPr lang="es-CL" sz="1800" dirty="0">
                <a:solidFill>
                  <a:schemeClr val="tx1"/>
                </a:solidFill>
              </a:rPr>
              <a:t>La etapa de diseño del sistema es la siguiente etapa de desarrollo dónde se decide la arquitectura del modelo completo (hardware y software). Este sistema complejo es organizado en un conjunto de sub procesos, cada uno con su proyecto individual, los cuales van a interactuar unos con otros. Mientras se diseña el sistema, es necesario poner especial atención a las especificaciones de los procesos definidos en la etapa anterior por parte de los usuarios. Como el análisis orientado a objetos percibe los sistemas como un conjunto de objetos que interactúan, así mismo los sistemas más grandes y complejos se pueden ver como un conjunto de pequeños sistemas que interactúan entre si.</a:t>
            </a:r>
            <a:endParaRPr lang="es-ES" sz="1800" dirty="0">
              <a:solidFill>
                <a:schemeClr val="tx1"/>
              </a:solidFill>
            </a:endParaRPr>
          </a:p>
        </p:txBody>
      </p:sp>
      <p:sp>
        <p:nvSpPr>
          <p:cNvPr id="7" name="TextBox 6"/>
          <p:cNvSpPr txBox="1"/>
          <p:nvPr/>
        </p:nvSpPr>
        <p:spPr>
          <a:xfrm>
            <a:off x="323528" y="1636604"/>
            <a:ext cx="2746265" cy="400110"/>
          </a:xfrm>
          <a:prstGeom prst="rect">
            <a:avLst/>
          </a:prstGeom>
          <a:noFill/>
        </p:spPr>
        <p:txBody>
          <a:bodyPr wrap="none" rtlCol="0">
            <a:spAutoFit/>
          </a:bodyPr>
          <a:lstStyle/>
          <a:p>
            <a:r>
              <a:rPr lang="es-CL" sz="2000" dirty="0">
                <a:solidFill>
                  <a:schemeClr val="bg1"/>
                </a:solidFill>
                <a:latin typeface="Verdana" pitchFamily="34" charset="0"/>
                <a:ea typeface="Verdana" pitchFamily="34" charset="0"/>
                <a:cs typeface="Verdana" pitchFamily="34" charset="0"/>
              </a:rPr>
              <a:t>Diseño del Sistema.</a:t>
            </a:r>
            <a:endParaRPr lang="es-CL" sz="2000" dirty="0">
              <a:solidFill>
                <a:schemeClr val="bg1"/>
              </a:solidFill>
            </a:endParaRPr>
          </a:p>
        </p:txBody>
      </p:sp>
      <p:sp>
        <p:nvSpPr>
          <p:cNvPr id="6" name="TextBox 1"/>
          <p:cNvSpPr txBox="1"/>
          <p:nvPr/>
        </p:nvSpPr>
        <p:spPr>
          <a:xfrm>
            <a:off x="251520" y="1052736"/>
            <a:ext cx="6312947" cy="461665"/>
          </a:xfrm>
          <a:prstGeom prst="rect">
            <a:avLst/>
          </a:prstGeom>
          <a:noFill/>
        </p:spPr>
        <p:txBody>
          <a:bodyPr wrap="none" rtlCol="0">
            <a:spAutoFit/>
          </a:bodyPr>
          <a:lstStyle/>
          <a:p>
            <a:r>
              <a:rPr lang="es-CL" sz="2400" dirty="0">
                <a:solidFill>
                  <a:schemeClr val="bg1"/>
                </a:solidFill>
                <a:latin typeface="Verdana" pitchFamily="34" charset="0"/>
                <a:ea typeface="Verdana" pitchFamily="34" charset="0"/>
                <a:cs typeface="Verdana" pitchFamily="34" charset="0"/>
              </a:rPr>
              <a:t>Etapas Básicas del Diseño de Sistemas</a:t>
            </a:r>
            <a:endParaRPr lang="es-CL" sz="2400" dirty="0">
              <a:solidFill>
                <a:schemeClr val="bg1"/>
              </a:solidFill>
            </a:endParaRPr>
          </a:p>
        </p:txBody>
      </p:sp>
      <p:pic>
        <p:nvPicPr>
          <p:cNvPr id="3" name="Imagen 2" descr="Interfaz de usuario gráfica, Diagrama&#10;&#10;Descripción generada automáticamente">
            <a:extLst>
              <a:ext uri="{FF2B5EF4-FFF2-40B4-BE49-F238E27FC236}">
                <a16:creationId xmlns:a16="http://schemas.microsoft.com/office/drawing/2014/main" id="{A28A1EFC-D0E6-1327-577E-C557B002BF7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72379" y="5445224"/>
            <a:ext cx="1584176" cy="1056872"/>
          </a:xfrm>
          <a:prstGeom prst="rect">
            <a:avLst/>
          </a:prstGeom>
        </p:spPr>
      </p:pic>
      <p:sp>
        <p:nvSpPr>
          <p:cNvPr id="8" name="CuadroTexto 7">
            <a:extLst>
              <a:ext uri="{FF2B5EF4-FFF2-40B4-BE49-F238E27FC236}">
                <a16:creationId xmlns:a16="http://schemas.microsoft.com/office/drawing/2014/main" id="{09533AF7-6F83-66B2-002C-E5EBB34A9C70}"/>
              </a:ext>
            </a:extLst>
          </p:cNvPr>
          <p:cNvSpPr txBox="1"/>
          <p:nvPr/>
        </p:nvSpPr>
        <p:spPr>
          <a:xfrm>
            <a:off x="1547664" y="5949280"/>
            <a:ext cx="6667500" cy="230832"/>
          </a:xfrm>
          <a:prstGeom prst="rect">
            <a:avLst/>
          </a:prstGeom>
          <a:noFill/>
        </p:spPr>
        <p:txBody>
          <a:bodyPr wrap="square" rtlCol="0">
            <a:spAutoFit/>
          </a:bodyPr>
          <a:lstStyle/>
          <a:p>
            <a:r>
              <a:rPr lang="es-CL" sz="900">
                <a:hlinkClick r:id="rId3" tooltip="https://gesvin.wordpress.com/tag/modelos-de-diseno-instruccional-elearning/"/>
              </a:rPr>
              <a:t>Esta foto</a:t>
            </a:r>
            <a:r>
              <a:rPr lang="es-CL" sz="900"/>
              <a:t> de Autor desconocido está bajo licencia </a:t>
            </a:r>
            <a:r>
              <a:rPr lang="es-CL" sz="900">
                <a:hlinkClick r:id="rId4" tooltip="https://creativecommons.org/licenses/by-nc-sa/3.0/"/>
              </a:rPr>
              <a:t>CC BY-SA-NC</a:t>
            </a:r>
            <a:endParaRPr lang="es-CL" sz="900"/>
          </a:p>
        </p:txBody>
      </p:sp>
    </p:spTree>
    <p:extLst>
      <p:ext uri="{BB962C8B-B14F-4D97-AF65-F5344CB8AC3E}">
        <p14:creationId xmlns:p14="http://schemas.microsoft.com/office/powerpoint/2010/main" val="190444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r>
              <a:rPr lang="es-ES" sz="1600" dirty="0"/>
              <a:t>Introducción al Análisis y Diseño Orientado a Objeto</a:t>
            </a:r>
          </a:p>
        </p:txBody>
      </p:sp>
      <p:sp>
        <p:nvSpPr>
          <p:cNvPr id="5" name="4 Subtítulo"/>
          <p:cNvSpPr>
            <a:spLocks noGrp="1"/>
          </p:cNvSpPr>
          <p:nvPr>
            <p:ph type="subTitle" idx="1"/>
          </p:nvPr>
        </p:nvSpPr>
        <p:spPr>
          <a:xfrm>
            <a:off x="240726" y="2204864"/>
            <a:ext cx="8435729" cy="3528392"/>
          </a:xfrm>
        </p:spPr>
        <p:txBody>
          <a:bodyPr anchor="t"/>
          <a:lstStyle/>
          <a:p>
            <a:pPr algn="just"/>
            <a:r>
              <a:rPr lang="es-CL" sz="1800" dirty="0">
                <a:solidFill>
                  <a:schemeClr val="tx1"/>
                </a:solidFill>
              </a:rPr>
              <a:t>En la etapa de diseño de los objetos, se definen los detalles del análisis del sistema y del diseño para definir como serán implementados. Acá se decide la forma en la que se van a construir los objetos de forma de implementar las estructuras de datos, los comportamientos  y las relaciones entre cada uno de los objetos.</a:t>
            </a:r>
            <a:endParaRPr lang="es-ES" sz="1800" dirty="0">
              <a:solidFill>
                <a:schemeClr val="tx1"/>
              </a:solidFill>
            </a:endParaRPr>
          </a:p>
        </p:txBody>
      </p:sp>
      <p:sp>
        <p:nvSpPr>
          <p:cNvPr id="7" name="TextBox 6"/>
          <p:cNvSpPr txBox="1"/>
          <p:nvPr/>
        </p:nvSpPr>
        <p:spPr>
          <a:xfrm>
            <a:off x="323528" y="1636604"/>
            <a:ext cx="3081293" cy="400110"/>
          </a:xfrm>
          <a:prstGeom prst="rect">
            <a:avLst/>
          </a:prstGeom>
          <a:noFill/>
        </p:spPr>
        <p:txBody>
          <a:bodyPr wrap="none" rtlCol="0">
            <a:spAutoFit/>
          </a:bodyPr>
          <a:lstStyle/>
          <a:p>
            <a:r>
              <a:rPr lang="es-CL" sz="2000" dirty="0">
                <a:solidFill>
                  <a:schemeClr val="bg1"/>
                </a:solidFill>
                <a:latin typeface="Verdana" pitchFamily="34" charset="0"/>
                <a:ea typeface="Verdana" pitchFamily="34" charset="0"/>
                <a:cs typeface="Verdana" pitchFamily="34" charset="0"/>
              </a:rPr>
              <a:t>Diseño de los Objetos</a:t>
            </a:r>
            <a:r>
              <a:rPr lang="es-CL" sz="2000" dirty="0">
                <a:latin typeface="Verdana" pitchFamily="34" charset="0"/>
                <a:ea typeface="Verdana" pitchFamily="34" charset="0"/>
                <a:cs typeface="Verdana" pitchFamily="34" charset="0"/>
              </a:rPr>
              <a:t>.</a:t>
            </a:r>
            <a:endParaRPr lang="es-CL" sz="2000" dirty="0"/>
          </a:p>
        </p:txBody>
      </p:sp>
      <p:sp>
        <p:nvSpPr>
          <p:cNvPr id="6" name="TextBox 1"/>
          <p:cNvSpPr txBox="1"/>
          <p:nvPr/>
        </p:nvSpPr>
        <p:spPr>
          <a:xfrm>
            <a:off x="251520" y="1052736"/>
            <a:ext cx="6312947" cy="461665"/>
          </a:xfrm>
          <a:prstGeom prst="rect">
            <a:avLst/>
          </a:prstGeom>
          <a:noFill/>
        </p:spPr>
        <p:txBody>
          <a:bodyPr wrap="none" rtlCol="0">
            <a:spAutoFit/>
          </a:bodyPr>
          <a:lstStyle/>
          <a:p>
            <a:r>
              <a:rPr lang="es-CL" sz="2400" dirty="0">
                <a:solidFill>
                  <a:schemeClr val="bg1"/>
                </a:solidFill>
                <a:latin typeface="Verdana" pitchFamily="34" charset="0"/>
                <a:ea typeface="Verdana" pitchFamily="34" charset="0"/>
                <a:cs typeface="Verdana" pitchFamily="34" charset="0"/>
              </a:rPr>
              <a:t>Etapas Básicas del Diseño de Sistemas</a:t>
            </a:r>
            <a:endParaRPr lang="es-CL" sz="2400" dirty="0">
              <a:solidFill>
                <a:schemeClr val="bg1"/>
              </a:solidFill>
            </a:endParaRPr>
          </a:p>
        </p:txBody>
      </p:sp>
    </p:spTree>
    <p:extLst>
      <p:ext uri="{BB962C8B-B14F-4D97-AF65-F5344CB8AC3E}">
        <p14:creationId xmlns:p14="http://schemas.microsoft.com/office/powerpoint/2010/main" val="21528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r>
              <a:rPr lang="es-ES" sz="1600" dirty="0"/>
              <a:t>Introducción al Análisis y Diseño Orientado a Objeto</a:t>
            </a:r>
          </a:p>
        </p:txBody>
      </p:sp>
      <p:sp>
        <p:nvSpPr>
          <p:cNvPr id="5" name="4 Subtítulo"/>
          <p:cNvSpPr>
            <a:spLocks noGrp="1"/>
          </p:cNvSpPr>
          <p:nvPr>
            <p:ph type="subTitle" idx="1"/>
          </p:nvPr>
        </p:nvSpPr>
        <p:spPr>
          <a:xfrm>
            <a:off x="467544" y="2175953"/>
            <a:ext cx="7139586" cy="3528392"/>
          </a:xfrm>
        </p:spPr>
        <p:txBody>
          <a:bodyPr anchor="t"/>
          <a:lstStyle/>
          <a:p>
            <a:pPr algn="just"/>
            <a:r>
              <a:rPr lang="es-CL" sz="1800" dirty="0">
                <a:solidFill>
                  <a:schemeClr val="tx1"/>
                </a:solidFill>
              </a:rPr>
              <a:t>La fase de implementación implica trasladar el diseño de los objetos a código utilizando algún lenguaje de programación. Adicionalmente se construyen todas las estructuras que darán soporte al funcionamiento del software (hardware y procedimientos). También se construyen los almacenes de datos o bases de datos, para dar una forma lo más funcional posible al proyecto.</a:t>
            </a:r>
            <a:endParaRPr lang="es-ES" sz="1800" dirty="0">
              <a:solidFill>
                <a:schemeClr val="tx1"/>
              </a:solidFill>
            </a:endParaRPr>
          </a:p>
        </p:txBody>
      </p:sp>
      <p:sp>
        <p:nvSpPr>
          <p:cNvPr id="7" name="TextBox 6"/>
          <p:cNvSpPr txBox="1"/>
          <p:nvPr/>
        </p:nvSpPr>
        <p:spPr>
          <a:xfrm>
            <a:off x="323528" y="1636604"/>
            <a:ext cx="2635658" cy="400110"/>
          </a:xfrm>
          <a:prstGeom prst="rect">
            <a:avLst/>
          </a:prstGeom>
          <a:noFill/>
        </p:spPr>
        <p:txBody>
          <a:bodyPr wrap="none" rtlCol="0">
            <a:spAutoFit/>
          </a:bodyPr>
          <a:lstStyle/>
          <a:p>
            <a:r>
              <a:rPr lang="es-CL" sz="2000" b="1" dirty="0">
                <a:solidFill>
                  <a:schemeClr val="bg1"/>
                </a:solidFill>
                <a:latin typeface="Verdana" pitchFamily="34" charset="0"/>
                <a:ea typeface="Verdana" pitchFamily="34" charset="0"/>
                <a:cs typeface="Verdana" pitchFamily="34" charset="0"/>
              </a:rPr>
              <a:t>Implementación.</a:t>
            </a:r>
            <a:endParaRPr lang="es-CL" sz="2000" b="1" dirty="0">
              <a:solidFill>
                <a:schemeClr val="bg1"/>
              </a:solidFill>
            </a:endParaRPr>
          </a:p>
        </p:txBody>
      </p:sp>
      <p:sp>
        <p:nvSpPr>
          <p:cNvPr id="6" name="TextBox 1"/>
          <p:cNvSpPr txBox="1"/>
          <p:nvPr/>
        </p:nvSpPr>
        <p:spPr>
          <a:xfrm>
            <a:off x="251520" y="1052736"/>
            <a:ext cx="6312947" cy="461665"/>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Etapas Básicas del Diseño de Sistemas</a:t>
            </a:r>
            <a:endParaRPr lang="es-CL" sz="2400" dirty="0"/>
          </a:p>
        </p:txBody>
      </p:sp>
      <p:pic>
        <p:nvPicPr>
          <p:cNvPr id="3" name="Imagen 2" descr="Un dibujo de un personaje animado&#10;&#10;Descripción generada automáticamente con confianza baja">
            <a:extLst>
              <a:ext uri="{FF2B5EF4-FFF2-40B4-BE49-F238E27FC236}">
                <a16:creationId xmlns:a16="http://schemas.microsoft.com/office/drawing/2014/main" id="{5C6A4496-0F53-2C9E-C6EA-046733FFF5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96136" y="3717032"/>
            <a:ext cx="1905000" cy="1905000"/>
          </a:xfrm>
          <a:prstGeom prst="rect">
            <a:avLst/>
          </a:prstGeom>
        </p:spPr>
      </p:pic>
      <p:sp>
        <p:nvSpPr>
          <p:cNvPr id="8" name="CuadroTexto 7">
            <a:extLst>
              <a:ext uri="{FF2B5EF4-FFF2-40B4-BE49-F238E27FC236}">
                <a16:creationId xmlns:a16="http://schemas.microsoft.com/office/drawing/2014/main" id="{B27B6F6D-6F28-60AF-C5A4-6D8514E43E80}"/>
              </a:ext>
            </a:extLst>
          </p:cNvPr>
          <p:cNvSpPr txBox="1"/>
          <p:nvPr/>
        </p:nvSpPr>
        <p:spPr>
          <a:xfrm>
            <a:off x="5796136" y="5622032"/>
            <a:ext cx="1905000" cy="507831"/>
          </a:xfrm>
          <a:prstGeom prst="rect">
            <a:avLst/>
          </a:prstGeom>
          <a:noFill/>
        </p:spPr>
        <p:txBody>
          <a:bodyPr wrap="square" rtlCol="0">
            <a:spAutoFit/>
          </a:bodyPr>
          <a:lstStyle/>
          <a:p>
            <a:r>
              <a:rPr lang="es-CL" sz="900">
                <a:hlinkClick r:id="rId3" tooltip="https://freepngimg.com/png/14314-ok-picture"/>
              </a:rPr>
              <a:t>Esta foto</a:t>
            </a:r>
            <a:r>
              <a:rPr lang="es-CL" sz="900"/>
              <a:t> de Autor desconocido está bajo licencia </a:t>
            </a:r>
            <a:r>
              <a:rPr lang="es-CL" sz="900">
                <a:hlinkClick r:id="rId4" tooltip="https://creativecommons.org/licenses/by-nc/3.0/"/>
              </a:rPr>
              <a:t>CC BY-NC</a:t>
            </a:r>
            <a:endParaRPr lang="es-CL" sz="900"/>
          </a:p>
        </p:txBody>
      </p:sp>
    </p:spTree>
    <p:extLst>
      <p:ext uri="{BB962C8B-B14F-4D97-AF65-F5344CB8AC3E}">
        <p14:creationId xmlns:p14="http://schemas.microsoft.com/office/powerpoint/2010/main" val="112040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3" y="2"/>
            <a:ext cx="9143307"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1618"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96DE4F-E53D-4495-A5E5-E13D702CF8D5}"/>
              </a:ext>
            </a:extLst>
          </p:cNvPr>
          <p:cNvSpPr>
            <a:spLocks noGrp="1"/>
          </p:cNvSpPr>
          <p:nvPr>
            <p:ph type="title"/>
          </p:nvPr>
        </p:nvSpPr>
        <p:spPr>
          <a:xfrm>
            <a:off x="513159" y="4487332"/>
            <a:ext cx="6400800" cy="1507067"/>
          </a:xfrm>
        </p:spPr>
        <p:txBody>
          <a:bodyPr>
            <a:normAutofit/>
          </a:bodyPr>
          <a:lstStyle/>
          <a:p>
            <a:r>
              <a:rPr lang="es-ES">
                <a:solidFill>
                  <a:schemeClr val="tx2"/>
                </a:solidFill>
              </a:rPr>
              <a:t>Introducción al Análisis y Diseño Orientado a Objeto</a:t>
            </a:r>
            <a:endParaRPr lang="es-419">
              <a:solidFill>
                <a:schemeClr val="tx2"/>
              </a:solidFill>
            </a:endParaRPr>
          </a:p>
        </p:txBody>
      </p:sp>
      <p:sp>
        <p:nvSpPr>
          <p:cNvPr id="3" name="Content Placeholder 2">
            <a:extLst>
              <a:ext uri="{FF2B5EF4-FFF2-40B4-BE49-F238E27FC236}">
                <a16:creationId xmlns:a16="http://schemas.microsoft.com/office/drawing/2014/main" id="{85EBD4AC-7531-4443-A90E-98ADDC925924}"/>
              </a:ext>
            </a:extLst>
          </p:cNvPr>
          <p:cNvSpPr>
            <a:spLocks noGrp="1"/>
          </p:cNvSpPr>
          <p:nvPr>
            <p:ph idx="1"/>
          </p:nvPr>
        </p:nvSpPr>
        <p:spPr>
          <a:xfrm>
            <a:off x="513159" y="685800"/>
            <a:ext cx="6400800" cy="3615267"/>
          </a:xfrm>
        </p:spPr>
        <p:txBody>
          <a:bodyPr>
            <a:normAutofit/>
          </a:bodyPr>
          <a:lstStyle/>
          <a:p>
            <a:pPr marL="0" indent="0">
              <a:lnSpc>
                <a:spcPct val="90000"/>
              </a:lnSpc>
              <a:buNone/>
            </a:pPr>
            <a:r>
              <a:rPr lang="es-419" sz="1400">
                <a:solidFill>
                  <a:schemeClr val="tx1"/>
                </a:solidFill>
              </a:rPr>
              <a:t>La transición entre las fases de análisis y  diseño en la orientación al objeto es mucho más suave que en las metodologías  estructuradas, no habiendo tanta diferencia entre las etapas. Esto implica que es difícil  determinar donde acaba el Análisis Orientado a Objeto (AOO) y donde comienza el  Diseño Orientado a Objeto (DOO), siendo la frontera entre ambas fases totalmente  inconsistente, de forma que lo que algunos autores incluyen en el AOO otros lo hacen  en el DOO. Esto conduce a que sea frecuente el uso de las siglas ADOO para hacer referencia a ambas fases de forma conjunta. </a:t>
            </a:r>
          </a:p>
          <a:p>
            <a:pPr marL="0" indent="0">
              <a:lnSpc>
                <a:spcPct val="90000"/>
              </a:lnSpc>
              <a:buNone/>
            </a:pPr>
            <a:r>
              <a:rPr lang="es-419" sz="1400">
                <a:solidFill>
                  <a:schemeClr val="tx1"/>
                </a:solidFill>
              </a:rPr>
              <a:t>El objetivo del AOO es modelar la semántica del problema en términos de objetos  distintos pero relacionados. Por su parte, el DOO conlleva reexaminar las clases del dominio del problema, refinándolas, extendiéndolas y reorganizándolas, para mejorar su reutilización y tomar ventaja de la herencia. El análisis casa con el dominio del problema y el diseño con el dominio de la solución; por lo tanto el AOO enfoca el problema en los objetos del dominio del problema y el DOO en los objetos del dominio de la solución. </a:t>
            </a:r>
          </a:p>
          <a:p>
            <a:pPr marL="0" indent="0">
              <a:lnSpc>
                <a:spcPct val="90000"/>
              </a:lnSpc>
              <a:buNone/>
            </a:pPr>
            <a:endParaRPr lang="es-419" sz="1400">
              <a:solidFill>
                <a:schemeClr val="tx1"/>
              </a:solidFill>
            </a:endParaRPr>
          </a:p>
        </p:txBody>
      </p:sp>
    </p:spTree>
    <p:extLst>
      <p:ext uri="{BB962C8B-B14F-4D97-AF65-F5344CB8AC3E}">
        <p14:creationId xmlns:p14="http://schemas.microsoft.com/office/powerpoint/2010/main" val="20436695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131F1-A2D1-4005-A4D4-3E6CED0BF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6DE4F-E53D-4495-A5E5-E13D702CF8D5}"/>
              </a:ext>
            </a:extLst>
          </p:cNvPr>
          <p:cNvSpPr>
            <a:spLocks noGrp="1"/>
          </p:cNvSpPr>
          <p:nvPr>
            <p:ph type="title"/>
          </p:nvPr>
        </p:nvSpPr>
        <p:spPr>
          <a:xfrm>
            <a:off x="513159" y="4799010"/>
            <a:ext cx="6952059" cy="1155267"/>
          </a:xfrm>
        </p:spPr>
        <p:txBody>
          <a:bodyPr anchor="ctr">
            <a:normAutofit/>
          </a:bodyPr>
          <a:lstStyle/>
          <a:p>
            <a:r>
              <a:rPr lang="es-419">
                <a:solidFill>
                  <a:srgbClr val="FFFFFF"/>
                </a:solidFill>
              </a:rPr>
              <a:t>INTRODUCCIÓN AL ANÁLISIS Y DISEÑO ORIENTADO A OBJETO</a:t>
            </a:r>
          </a:p>
        </p:txBody>
      </p:sp>
      <p:sp>
        <p:nvSpPr>
          <p:cNvPr id="10" name="Snip Diagonal Corner Rectangle 21">
            <a:extLst>
              <a:ext uri="{FF2B5EF4-FFF2-40B4-BE49-F238E27FC236}">
                <a16:creationId xmlns:a16="http://schemas.microsoft.com/office/drawing/2014/main" id="{81A7082F-8898-45F9-9051-28EFBA30F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4572000"/>
          </a:xfrm>
          <a:prstGeom prst="snip2DiagRect">
            <a:avLst>
              <a:gd name="adj1" fmla="val 0"/>
              <a:gd name="adj2" fmla="val 0"/>
            </a:avLst>
          </a:prstGeom>
          <a:solidFill>
            <a:schemeClr val="tx1">
              <a:alpha val="37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EBD4AC-7531-4443-A90E-98ADDC925924}"/>
              </a:ext>
            </a:extLst>
          </p:cNvPr>
          <p:cNvSpPr>
            <a:spLocks noGrp="1"/>
          </p:cNvSpPr>
          <p:nvPr>
            <p:ph idx="1"/>
          </p:nvPr>
        </p:nvSpPr>
        <p:spPr>
          <a:xfrm>
            <a:off x="513159" y="685800"/>
            <a:ext cx="7322470" cy="3615267"/>
          </a:xfrm>
        </p:spPr>
        <p:txBody>
          <a:bodyPr>
            <a:normAutofit/>
          </a:bodyPr>
          <a:lstStyle/>
          <a:p>
            <a:pPr marL="0" indent="0">
              <a:lnSpc>
                <a:spcPct val="90000"/>
              </a:lnSpc>
              <a:buNone/>
            </a:pPr>
            <a:r>
              <a:rPr lang="es-419" sz="1700"/>
              <a:t>Los objetos del dominio del problema representan cosas o conceptos utilizados para describir el problema, recibiendo el nombre de objetos semánticos porque ellos representan las abstracciones que encierran el significado del dominio del problema. </a:t>
            </a:r>
          </a:p>
          <a:p>
            <a:pPr marL="0" indent="0">
              <a:lnSpc>
                <a:spcPct val="90000"/>
              </a:lnSpc>
              <a:buNone/>
            </a:pPr>
            <a:r>
              <a:rPr lang="es-419" sz="1700"/>
              <a:t>El análisis se centra en la representación del problema, es decir, en la identificación de las abstracciones que representen el significado de las especificaciones y de los requisitos del sistema. </a:t>
            </a:r>
          </a:p>
          <a:p>
            <a:pPr marL="0" indent="0">
              <a:lnSpc>
                <a:spcPct val="90000"/>
              </a:lnSpc>
              <a:buNone/>
            </a:pPr>
            <a:r>
              <a:rPr lang="es-419" sz="1700"/>
              <a:t>El énfasis del diseño se centra en la definición de la solución. Los objetos semánticos serán refinados durante la fase de análisis y de diseño, siendo completados con los objetos propios del dominio de la solución.</a:t>
            </a:r>
          </a:p>
          <a:p>
            <a:pPr marL="0" indent="0">
              <a:lnSpc>
                <a:spcPct val="90000"/>
              </a:lnSpc>
              <a:buNone/>
            </a:pPr>
            <a:endParaRPr lang="es-419" sz="1700"/>
          </a:p>
        </p:txBody>
      </p:sp>
    </p:spTree>
    <p:extLst>
      <p:ext uri="{BB962C8B-B14F-4D97-AF65-F5344CB8AC3E}">
        <p14:creationId xmlns:p14="http://schemas.microsoft.com/office/powerpoint/2010/main" val="1055513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DC2C0-C86E-4B88-80CA-89FCB56505D1}"/>
              </a:ext>
            </a:extLst>
          </p:cNvPr>
          <p:cNvSpPr>
            <a:spLocks noGrp="1"/>
          </p:cNvSpPr>
          <p:nvPr>
            <p:ph idx="1"/>
          </p:nvPr>
        </p:nvSpPr>
        <p:spPr>
          <a:xfrm>
            <a:off x="609598" y="2160590"/>
            <a:ext cx="7058745" cy="3880773"/>
          </a:xfrm>
        </p:spPr>
        <p:txBody>
          <a:bodyPr>
            <a:normAutofit fontScale="77500" lnSpcReduction="20000"/>
          </a:bodyPr>
          <a:lstStyle/>
          <a:p>
            <a:pPr algn="just"/>
            <a:r>
              <a:rPr lang="es-419" dirty="0"/>
              <a:t>Comparada con las técnicas de desarrollo de sistemas convencionales, el ADOO tiene muchas ventajas, algunos de ellos son: </a:t>
            </a:r>
          </a:p>
          <a:p>
            <a:pPr algn="just"/>
            <a:r>
              <a:rPr lang="es-419" b="1"/>
              <a:t>Reusabilidad</a:t>
            </a:r>
            <a:r>
              <a:rPr lang="es-419" dirty="0"/>
              <a:t>: Las estructuras que se construyen pueden ser utilizadas en otros proyectos, esto permite reducir los tiempos de desarrollo, pues las clases que se construyen se crean de tal forma que pueden ser mantenidas para usos posteriores. </a:t>
            </a:r>
          </a:p>
          <a:p>
            <a:pPr algn="just"/>
            <a:r>
              <a:rPr lang="es-419" b="1" dirty="0"/>
              <a:t>Herencia</a:t>
            </a:r>
            <a:r>
              <a:rPr lang="es-419" dirty="0"/>
              <a:t>: El concepto de herencia ayuda al programador a usar código existente de otra forma, es decir se pueden agregar nuevas funcionalidades o extender la funcionalidad ya existente para crear nuevas clases. </a:t>
            </a:r>
          </a:p>
          <a:p>
            <a:pPr algn="just"/>
            <a:r>
              <a:rPr lang="es-419" b="1" dirty="0"/>
              <a:t>Ignorancia selectiva</a:t>
            </a:r>
            <a:r>
              <a:rPr lang="es-419" dirty="0"/>
              <a:t>: la encapsulación es la técnica que permite al programador esconder el funcionamiento interno de los métodos al usuario. La encapsulación separa la funcionalidad interna del objeto de las funciones externas provistas al usuario. Esto permite al programador proteger el código de cambios realizados por el usuario. </a:t>
            </a:r>
          </a:p>
        </p:txBody>
      </p:sp>
      <p:sp>
        <p:nvSpPr>
          <p:cNvPr id="4" name="TextBox 3">
            <a:extLst>
              <a:ext uri="{FF2B5EF4-FFF2-40B4-BE49-F238E27FC236}">
                <a16:creationId xmlns:a16="http://schemas.microsoft.com/office/drawing/2014/main" id="{38F6FFDD-D253-43F8-ABD2-314BE67395B5}"/>
              </a:ext>
            </a:extLst>
          </p:cNvPr>
          <p:cNvSpPr txBox="1"/>
          <p:nvPr/>
        </p:nvSpPr>
        <p:spPr>
          <a:xfrm>
            <a:off x="251520" y="1052736"/>
            <a:ext cx="7340471" cy="400110"/>
          </a:xfrm>
          <a:prstGeom prst="rect">
            <a:avLst/>
          </a:prstGeom>
          <a:noFill/>
        </p:spPr>
        <p:txBody>
          <a:bodyPr wrap="none" rtlCol="0">
            <a:spAutoFit/>
          </a:bodyPr>
          <a:lstStyle/>
          <a:p>
            <a:r>
              <a:rPr lang="es-CL" sz="2000" b="1" dirty="0">
                <a:latin typeface="Verdana" pitchFamily="34" charset="0"/>
                <a:ea typeface="Verdana" pitchFamily="34" charset="0"/>
                <a:cs typeface="Verdana" pitchFamily="34" charset="0"/>
              </a:rPr>
              <a:t>Ventajas del Análisis y Diseño Orientado a Objeto</a:t>
            </a:r>
            <a:endParaRPr lang="es-CL" sz="2000" b="1" dirty="0"/>
          </a:p>
        </p:txBody>
      </p:sp>
      <p:sp>
        <p:nvSpPr>
          <p:cNvPr id="5" name="3 Título">
            <a:extLst>
              <a:ext uri="{FF2B5EF4-FFF2-40B4-BE49-F238E27FC236}">
                <a16:creationId xmlns:a16="http://schemas.microsoft.com/office/drawing/2014/main" id="{BD6D1BFD-D605-4312-B0C2-C60E78EFDC63}"/>
              </a:ext>
            </a:extLst>
          </p:cNvPr>
          <p:cNvSpPr txBox="1">
            <a:spLocks/>
          </p:cNvSpPr>
          <p:nvPr/>
        </p:nvSpPr>
        <p:spPr>
          <a:xfrm>
            <a:off x="179512" y="0"/>
            <a:ext cx="8204448" cy="5784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600" dirty="0"/>
              <a:t>Introducción al Análisis y Diseño Orientado a Objeto</a:t>
            </a:r>
          </a:p>
        </p:txBody>
      </p:sp>
    </p:spTree>
    <p:extLst>
      <p:ext uri="{BB962C8B-B14F-4D97-AF65-F5344CB8AC3E}">
        <p14:creationId xmlns:p14="http://schemas.microsoft.com/office/powerpoint/2010/main" val="1410981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DC2C0-C86E-4B88-80CA-89FCB56505D1}"/>
              </a:ext>
            </a:extLst>
          </p:cNvPr>
          <p:cNvSpPr>
            <a:spLocks noGrp="1"/>
          </p:cNvSpPr>
          <p:nvPr>
            <p:ph idx="1"/>
          </p:nvPr>
        </p:nvSpPr>
        <p:spPr>
          <a:xfrm>
            <a:off x="609598" y="2160590"/>
            <a:ext cx="7058745" cy="3880773"/>
          </a:xfrm>
        </p:spPr>
        <p:txBody>
          <a:bodyPr>
            <a:normAutofit fontScale="70000" lnSpcReduction="20000"/>
          </a:bodyPr>
          <a:lstStyle/>
          <a:p>
            <a:r>
              <a:rPr lang="es-419" dirty="0">
                <a:solidFill>
                  <a:schemeClr val="tx1"/>
                </a:solidFill>
              </a:rPr>
              <a:t>Los sistemas diseñados utilizando este enfoque están más cercanos al mundo real pues las funciones del mundo real se mapean directamente a los sistemas. </a:t>
            </a:r>
          </a:p>
          <a:p>
            <a:r>
              <a:rPr lang="es-419" dirty="0">
                <a:solidFill>
                  <a:schemeClr val="tx1"/>
                </a:solidFill>
              </a:rPr>
              <a:t>La metodología orientada a objetos representa el dominio del problema, pues es fácil reproducir e interpretar los diseños. </a:t>
            </a:r>
          </a:p>
          <a:p>
            <a:r>
              <a:rPr lang="es-419" dirty="0">
                <a:solidFill>
                  <a:schemeClr val="tx1"/>
                </a:solidFill>
              </a:rPr>
              <a:t>Los objetos en el modelo son inmunes a los cambios en los requerimientos, un objeto alumnos será un objeto alumno independiente de más o menos atributos o comportamientos que se agreguen. Por lo tanto los cambios se pueden desarrollar de forma más fácil. </a:t>
            </a:r>
          </a:p>
          <a:p>
            <a:r>
              <a:rPr lang="es-419" dirty="0">
                <a:solidFill>
                  <a:schemeClr val="tx1"/>
                </a:solidFill>
              </a:rPr>
              <a:t>Los diseños realizados con esta metodología enfatizan la reutilización. Las nuevas aplicaciones pueden usar módulos ya existentes, por lo tanto se reduce el tiempo de análisis y desarrollo, redundando esto en un costo final menor al término del ciclo de vida. </a:t>
            </a:r>
          </a:p>
          <a:p>
            <a:r>
              <a:rPr lang="es-419" dirty="0">
                <a:solidFill>
                  <a:schemeClr val="tx1"/>
                </a:solidFill>
              </a:rPr>
              <a:t>Las metodologías orientadas a objetos, tienen una aproximación más natural, esto entrega mejores estructuras para el pensamiento y la abstracción y permite un diseño más modular. </a:t>
            </a:r>
          </a:p>
        </p:txBody>
      </p:sp>
      <p:sp>
        <p:nvSpPr>
          <p:cNvPr id="4" name="TextBox 3">
            <a:extLst>
              <a:ext uri="{FF2B5EF4-FFF2-40B4-BE49-F238E27FC236}">
                <a16:creationId xmlns:a16="http://schemas.microsoft.com/office/drawing/2014/main" id="{38F6FFDD-D253-43F8-ABD2-314BE67395B5}"/>
              </a:ext>
            </a:extLst>
          </p:cNvPr>
          <p:cNvSpPr txBox="1"/>
          <p:nvPr/>
        </p:nvSpPr>
        <p:spPr>
          <a:xfrm>
            <a:off x="251520" y="1052736"/>
            <a:ext cx="6815712" cy="400110"/>
          </a:xfrm>
          <a:prstGeom prst="rect">
            <a:avLst/>
          </a:prstGeom>
          <a:noFill/>
        </p:spPr>
        <p:txBody>
          <a:bodyPr wrap="none" rtlCol="0">
            <a:spAutoFit/>
          </a:bodyPr>
          <a:lstStyle/>
          <a:p>
            <a:r>
              <a:rPr lang="es-CL" sz="2000" dirty="0">
                <a:solidFill>
                  <a:schemeClr val="bg1"/>
                </a:solidFill>
                <a:latin typeface="Verdana" pitchFamily="34" charset="0"/>
                <a:ea typeface="Verdana" pitchFamily="34" charset="0"/>
                <a:cs typeface="Verdana" pitchFamily="34" charset="0"/>
              </a:rPr>
              <a:t>Ventajas del Análisis y Diseño Orientado a Objeto</a:t>
            </a:r>
            <a:endParaRPr lang="es-CL" sz="2000" dirty="0">
              <a:solidFill>
                <a:schemeClr val="bg1"/>
              </a:solidFill>
            </a:endParaRPr>
          </a:p>
        </p:txBody>
      </p:sp>
      <p:sp>
        <p:nvSpPr>
          <p:cNvPr id="5" name="3 Título">
            <a:extLst>
              <a:ext uri="{FF2B5EF4-FFF2-40B4-BE49-F238E27FC236}">
                <a16:creationId xmlns:a16="http://schemas.microsoft.com/office/drawing/2014/main" id="{BD6D1BFD-D605-4312-B0C2-C60E78EFDC63}"/>
              </a:ext>
            </a:extLst>
          </p:cNvPr>
          <p:cNvSpPr txBox="1">
            <a:spLocks/>
          </p:cNvSpPr>
          <p:nvPr/>
        </p:nvSpPr>
        <p:spPr>
          <a:xfrm>
            <a:off x="251520" y="188640"/>
            <a:ext cx="8204448" cy="57849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600" dirty="0">
                <a:solidFill>
                  <a:schemeClr val="tx1"/>
                </a:solidFill>
              </a:rPr>
              <a:t>Introducción al Análisis y Diseño Orientado a Objeto</a:t>
            </a:r>
          </a:p>
        </p:txBody>
      </p:sp>
    </p:spTree>
    <p:extLst>
      <p:ext uri="{BB962C8B-B14F-4D97-AF65-F5344CB8AC3E}">
        <p14:creationId xmlns:p14="http://schemas.microsoft.com/office/powerpoint/2010/main" val="402983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r>
              <a:rPr lang="es-ES" sz="1600" dirty="0"/>
              <a:t>Introducción al Análisis y Diseño Orientado a Objeto</a:t>
            </a:r>
          </a:p>
        </p:txBody>
      </p:sp>
      <p:sp>
        <p:nvSpPr>
          <p:cNvPr id="5" name="4 Subtítulo"/>
          <p:cNvSpPr>
            <a:spLocks noGrp="1"/>
          </p:cNvSpPr>
          <p:nvPr>
            <p:ph type="subTitle" idx="1"/>
          </p:nvPr>
        </p:nvSpPr>
        <p:spPr>
          <a:xfrm>
            <a:off x="395535" y="1916832"/>
            <a:ext cx="7902175" cy="1440160"/>
          </a:xfrm>
        </p:spPr>
        <p:txBody>
          <a:bodyPr anchor="t">
            <a:noAutofit/>
          </a:bodyPr>
          <a:lstStyle/>
          <a:p>
            <a:pPr algn="l"/>
            <a:r>
              <a:rPr lang="es-CL" sz="1400" dirty="0"/>
              <a:t>Los sistemas de información que poseen las organizaciones y los que nosotros tengamos que construir, se basan en los procesos de:</a:t>
            </a:r>
          </a:p>
          <a:p>
            <a:pPr marL="285750" indent="-285750" algn="l">
              <a:buFont typeface="Arial" pitchFamily="34" charset="0"/>
              <a:buChar char="•"/>
            </a:pPr>
            <a:r>
              <a:rPr lang="es-CL" sz="1400" dirty="0"/>
              <a:t>Capturar datos</a:t>
            </a:r>
          </a:p>
          <a:p>
            <a:pPr marL="285750" indent="-285750" algn="l">
              <a:buFont typeface="Arial" pitchFamily="34" charset="0"/>
              <a:buChar char="•"/>
            </a:pPr>
            <a:r>
              <a:rPr lang="es-CL" sz="1400" dirty="0"/>
              <a:t>Almacenarlos</a:t>
            </a:r>
          </a:p>
          <a:p>
            <a:pPr marL="285750" indent="-285750" algn="l">
              <a:buFont typeface="Arial" pitchFamily="34" charset="0"/>
              <a:buChar char="•"/>
            </a:pPr>
            <a:r>
              <a:rPr lang="es-CL" sz="1400" dirty="0"/>
              <a:t>Procesarlos y </a:t>
            </a:r>
          </a:p>
          <a:p>
            <a:pPr marL="285750" indent="-285750" algn="l">
              <a:buFont typeface="Arial" pitchFamily="34" charset="0"/>
              <a:buChar char="•"/>
            </a:pPr>
            <a:r>
              <a:rPr lang="es-CL" sz="1400" dirty="0"/>
              <a:t>Obtener un resultado que es mostrado al usuario. </a:t>
            </a:r>
            <a:endParaRPr lang="es-ES" sz="1400" dirty="0"/>
          </a:p>
        </p:txBody>
      </p:sp>
      <p:sp>
        <p:nvSpPr>
          <p:cNvPr id="2" name="TextBox 1"/>
          <p:cNvSpPr txBox="1"/>
          <p:nvPr/>
        </p:nvSpPr>
        <p:spPr>
          <a:xfrm>
            <a:off x="251521" y="1052736"/>
            <a:ext cx="8064896" cy="707886"/>
          </a:xfrm>
          <a:prstGeom prst="rect">
            <a:avLst/>
          </a:prstGeom>
          <a:noFill/>
        </p:spPr>
        <p:txBody>
          <a:bodyPr wrap="square" rtlCol="0">
            <a:spAutoFit/>
          </a:bodyPr>
          <a:lstStyle/>
          <a:p>
            <a:r>
              <a:rPr lang="es-CL" sz="2000" b="1" dirty="0">
                <a:latin typeface="Verdana" pitchFamily="34" charset="0"/>
                <a:ea typeface="Verdana" pitchFamily="34" charset="0"/>
                <a:cs typeface="Verdana" pitchFamily="34" charset="0"/>
              </a:rPr>
              <a:t>Los datos, la información y su importancia para las organizaciones</a:t>
            </a:r>
            <a:r>
              <a:rPr lang="es-CL" sz="2000" dirty="0">
                <a:latin typeface="Verdana" pitchFamily="34" charset="0"/>
                <a:ea typeface="Verdana" pitchFamily="34" charset="0"/>
                <a:cs typeface="Verdana" pitchFamily="34" charset="0"/>
              </a:rPr>
              <a:t>.</a:t>
            </a:r>
            <a:endParaRPr lang="es-CL" sz="2000" dirty="0"/>
          </a:p>
        </p:txBody>
      </p:sp>
    </p:spTree>
    <p:extLst>
      <p:ext uri="{BB962C8B-B14F-4D97-AF65-F5344CB8AC3E}">
        <p14:creationId xmlns:p14="http://schemas.microsoft.com/office/powerpoint/2010/main" val="324887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10">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71009" y="8467"/>
            <a:ext cx="28575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12">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581127" y="91545"/>
            <a:ext cx="456049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14">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26868" y="228600"/>
            <a:ext cx="371475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16">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01877" y="32278"/>
            <a:ext cx="3639742"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18">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84069" y="609601"/>
            <a:ext cx="325754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36" name="Rectangle 20">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3AC94-A482-4EFF-846A-864ACEA5F341}"/>
              </a:ext>
            </a:extLst>
          </p:cNvPr>
          <p:cNvSpPr>
            <a:spLocks noGrp="1"/>
          </p:cNvSpPr>
          <p:nvPr>
            <p:ph type="title"/>
          </p:nvPr>
        </p:nvSpPr>
        <p:spPr>
          <a:xfrm>
            <a:off x="5649532" y="628617"/>
            <a:ext cx="2978927" cy="3028983"/>
          </a:xfrm>
        </p:spPr>
        <p:txBody>
          <a:bodyPr vert="horz" lIns="91440" tIns="45720" rIns="91440" bIns="45720" rtlCol="0" anchor="b">
            <a:normAutofit/>
          </a:bodyPr>
          <a:lstStyle/>
          <a:p>
            <a:r>
              <a:rPr lang="en-US" sz="3400">
                <a:solidFill>
                  <a:srgbClr val="FFFFFF"/>
                </a:solidFill>
              </a:rPr>
              <a:t>Contenidos de esta guía</a:t>
            </a:r>
          </a:p>
        </p:txBody>
      </p:sp>
      <p:sp>
        <p:nvSpPr>
          <p:cNvPr id="3" name="Text Placeholder 2">
            <a:extLst>
              <a:ext uri="{FF2B5EF4-FFF2-40B4-BE49-F238E27FC236}">
                <a16:creationId xmlns:a16="http://schemas.microsoft.com/office/drawing/2014/main" id="{2F9D5C3D-3190-4902-86A9-222D33A179AF}"/>
              </a:ext>
            </a:extLst>
          </p:cNvPr>
          <p:cNvSpPr>
            <a:spLocks noGrp="1"/>
          </p:cNvSpPr>
          <p:nvPr>
            <p:ph type="body" idx="1"/>
          </p:nvPr>
        </p:nvSpPr>
        <p:spPr>
          <a:xfrm>
            <a:off x="5649531" y="3843868"/>
            <a:ext cx="2120487" cy="1564744"/>
          </a:xfrm>
        </p:spPr>
        <p:txBody>
          <a:bodyPr vert="horz" lIns="91440" tIns="45720" rIns="91440" bIns="45720" rtlCol="0" anchor="t">
            <a:normAutofit/>
          </a:bodyPr>
          <a:lstStyle/>
          <a:p>
            <a:pPr>
              <a:lnSpc>
                <a:spcPct val="90000"/>
              </a:lnSpc>
            </a:pPr>
            <a:r>
              <a:rPr lang="en-US" sz="800" b="1">
                <a:solidFill>
                  <a:srgbClr val="0F496F"/>
                </a:solidFill>
              </a:rPr>
              <a:t>Conceptos de orientación a objetos. </a:t>
            </a:r>
          </a:p>
          <a:p>
            <a:pPr>
              <a:lnSpc>
                <a:spcPct val="90000"/>
              </a:lnSpc>
            </a:pPr>
            <a:r>
              <a:rPr lang="en-US" sz="800">
                <a:solidFill>
                  <a:srgbClr val="0F496F"/>
                </a:solidFill>
              </a:rPr>
              <a:t>Muestra los principales conceptos de Análisis Orientado a Objetos (AOO),</a:t>
            </a:r>
          </a:p>
          <a:p>
            <a:pPr>
              <a:lnSpc>
                <a:spcPct val="90000"/>
              </a:lnSpc>
            </a:pPr>
            <a:r>
              <a:rPr lang="en-US" sz="800">
                <a:solidFill>
                  <a:srgbClr val="0F496F"/>
                </a:solidFill>
              </a:rPr>
              <a:t>Fases de AOO,</a:t>
            </a:r>
          </a:p>
          <a:p>
            <a:pPr>
              <a:lnSpc>
                <a:spcPct val="90000"/>
              </a:lnSpc>
            </a:pPr>
            <a:r>
              <a:rPr lang="en-US" sz="800">
                <a:solidFill>
                  <a:srgbClr val="0F496F"/>
                </a:solidFill>
              </a:rPr>
              <a:t>Características y ventajas</a:t>
            </a:r>
            <a:r>
              <a:rPr lang="en-US" sz="800" b="1">
                <a:solidFill>
                  <a:srgbClr val="0F496F"/>
                </a:solidFill>
              </a:rPr>
              <a:t>, </a:t>
            </a:r>
          </a:p>
          <a:p>
            <a:pPr>
              <a:lnSpc>
                <a:spcPct val="90000"/>
              </a:lnSpc>
            </a:pPr>
            <a:r>
              <a:rPr lang="en-US" sz="800">
                <a:solidFill>
                  <a:srgbClr val="0F496F"/>
                </a:solidFill>
              </a:rPr>
              <a:t>Ejemplos:  de la vida real y el proceso de análisis paso a paso.</a:t>
            </a:r>
          </a:p>
        </p:txBody>
      </p:sp>
      <p:sp useBgFill="1">
        <p:nvSpPr>
          <p:cNvPr id="37"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4814083"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Un dibujo de un gato&#10;&#10;Descripción generada automáticamente con confianza media">
            <a:extLst>
              <a:ext uri="{FF2B5EF4-FFF2-40B4-BE49-F238E27FC236}">
                <a16:creationId xmlns:a16="http://schemas.microsoft.com/office/drawing/2014/main" id="{6D603361-03EC-65EF-4396-B076E1007F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5912" y="2099110"/>
            <a:ext cx="4087828" cy="2330061"/>
          </a:xfrm>
          <a:prstGeom prst="rect">
            <a:avLst/>
          </a:prstGeom>
        </p:spPr>
      </p:pic>
      <p:grpSp>
        <p:nvGrpSpPr>
          <p:cNvPr id="25" name="Group 24">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26" name="Straight Connector 25">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6" name="CuadroTexto 5">
            <a:extLst>
              <a:ext uri="{FF2B5EF4-FFF2-40B4-BE49-F238E27FC236}">
                <a16:creationId xmlns:a16="http://schemas.microsoft.com/office/drawing/2014/main" id="{BEA32056-03BA-F9DD-7C66-DCF5D27DF33F}"/>
              </a:ext>
            </a:extLst>
          </p:cNvPr>
          <p:cNvSpPr txBox="1"/>
          <p:nvPr/>
        </p:nvSpPr>
        <p:spPr>
          <a:xfrm>
            <a:off x="1922216" y="4229116"/>
            <a:ext cx="2991524" cy="200055"/>
          </a:xfrm>
          <a:prstGeom prst="rect">
            <a:avLst/>
          </a:prstGeom>
          <a:solidFill>
            <a:srgbClr val="000000"/>
          </a:solidFill>
        </p:spPr>
        <p:txBody>
          <a:bodyPr wrap="none" rtlCol="0">
            <a:spAutoFit/>
          </a:bodyPr>
          <a:lstStyle/>
          <a:p>
            <a:pPr algn="r">
              <a:spcAft>
                <a:spcPts val="600"/>
              </a:spcAft>
            </a:pPr>
            <a:r>
              <a:rPr lang="es-CL" sz="700">
                <a:solidFill>
                  <a:srgbClr val="FFFFFF"/>
                </a:solidFill>
                <a:hlinkClick r:id="rId3" tooltip="https://gesvin.wordpress.com/2017/11/13/lluvia-de-ideas-para-desarrollar-el-pensamiento-creativo-en-el-aula-articulo/">
                  <a:extLst>
                    <a:ext uri="{A12FA001-AC4F-418D-AE19-62706E023703}">
                      <ahyp:hlinkClr xmlns:ahyp="http://schemas.microsoft.com/office/drawing/2018/hyperlinkcolor" val="tx"/>
                    </a:ext>
                  </a:extLst>
                </a:hlinkClick>
              </a:rPr>
              <a:t>Esta foto</a:t>
            </a:r>
            <a:r>
              <a:rPr lang="es-CL" sz="700">
                <a:solidFill>
                  <a:srgbClr val="FFFFFF"/>
                </a:solidFill>
              </a:rPr>
              <a:t> de Autor desconocido está bajo licencia </a:t>
            </a:r>
            <a:r>
              <a:rPr lang="es-CL"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s-CL" sz="700">
              <a:solidFill>
                <a:srgbClr val="FFFFFF"/>
              </a:solidFill>
            </a:endParaRPr>
          </a:p>
        </p:txBody>
      </p:sp>
    </p:spTree>
    <p:extLst>
      <p:ext uri="{BB962C8B-B14F-4D97-AF65-F5344CB8AC3E}">
        <p14:creationId xmlns:p14="http://schemas.microsoft.com/office/powerpoint/2010/main" val="410873345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r>
              <a:rPr lang="es-ES" sz="1600" dirty="0"/>
              <a:t>Introducción al Análisis y Diseño Orientado a Objeto</a:t>
            </a:r>
          </a:p>
        </p:txBody>
      </p:sp>
      <p:sp>
        <p:nvSpPr>
          <p:cNvPr id="5" name="4 Subtítulo"/>
          <p:cNvSpPr>
            <a:spLocks noGrp="1"/>
          </p:cNvSpPr>
          <p:nvPr>
            <p:ph type="subTitle" idx="1"/>
          </p:nvPr>
        </p:nvSpPr>
        <p:spPr>
          <a:xfrm>
            <a:off x="611559" y="2060848"/>
            <a:ext cx="6984777" cy="1440160"/>
          </a:xfrm>
        </p:spPr>
        <p:txBody>
          <a:bodyPr anchor="t">
            <a:normAutofit lnSpcReduction="10000"/>
          </a:bodyPr>
          <a:lstStyle/>
          <a:p>
            <a:pPr algn="just"/>
            <a:r>
              <a:rPr lang="es-CL" sz="1800" dirty="0"/>
              <a:t>La teoría de sistemas de forma muy simplificada nos indica que un sistema es un conjunto de elementos que están interrelacionados entre sí con un propósito en común, por lo tanto el conjunto de elementos y sus interrelaciones conforman a un sistema.</a:t>
            </a:r>
            <a:endParaRPr lang="es-ES" sz="1800" dirty="0"/>
          </a:p>
        </p:txBody>
      </p:sp>
      <p:sp>
        <p:nvSpPr>
          <p:cNvPr id="2" name="TextBox 1"/>
          <p:cNvSpPr txBox="1"/>
          <p:nvPr/>
        </p:nvSpPr>
        <p:spPr>
          <a:xfrm>
            <a:off x="251520" y="1052736"/>
            <a:ext cx="8980344" cy="830997"/>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Teoría de sistemas básica y la interacción de los objetos </a:t>
            </a:r>
          </a:p>
          <a:p>
            <a:r>
              <a:rPr lang="es-CL" sz="2400" dirty="0">
                <a:latin typeface="Verdana" pitchFamily="34" charset="0"/>
                <a:ea typeface="Verdana" pitchFamily="34" charset="0"/>
                <a:cs typeface="Verdana" pitchFamily="34" charset="0"/>
              </a:rPr>
              <a:t>en una organización.</a:t>
            </a:r>
            <a:endParaRPr lang="es-CL" sz="2400" dirty="0"/>
          </a:p>
        </p:txBody>
      </p:sp>
    </p:spTree>
    <p:extLst>
      <p:ext uri="{BB962C8B-B14F-4D97-AF65-F5344CB8AC3E}">
        <p14:creationId xmlns:p14="http://schemas.microsoft.com/office/powerpoint/2010/main" val="225338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539552" y="139274"/>
            <a:ext cx="8204448" cy="578495"/>
          </a:xfrm>
        </p:spPr>
        <p:txBody>
          <a:bodyPr>
            <a:normAutofit/>
          </a:bodyPr>
          <a:lstStyle/>
          <a:p>
            <a:r>
              <a:rPr lang="es-ES" sz="1600" dirty="0"/>
              <a:t>Introducción al Análisis y Diseño Orientado a Objeto</a:t>
            </a:r>
          </a:p>
        </p:txBody>
      </p:sp>
      <p:sp>
        <p:nvSpPr>
          <p:cNvPr id="2" name="TextBox 1"/>
          <p:cNvSpPr txBox="1"/>
          <p:nvPr/>
        </p:nvSpPr>
        <p:spPr>
          <a:xfrm>
            <a:off x="251520" y="1052736"/>
            <a:ext cx="8980344" cy="830997"/>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Teoría de sistemas básica y la interacción de los objetos </a:t>
            </a:r>
          </a:p>
          <a:p>
            <a:r>
              <a:rPr lang="es-CL" sz="2400" dirty="0">
                <a:latin typeface="Verdana" pitchFamily="34" charset="0"/>
                <a:ea typeface="Verdana" pitchFamily="34" charset="0"/>
                <a:cs typeface="Verdana" pitchFamily="34" charset="0"/>
              </a:rPr>
              <a:t>en una organización.</a:t>
            </a:r>
            <a:endParaRPr lang="es-CL" sz="2400" dirty="0"/>
          </a:p>
        </p:txBody>
      </p:sp>
      <p:pic>
        <p:nvPicPr>
          <p:cNvPr id="2084"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045427"/>
            <a:ext cx="4752528" cy="4122358"/>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76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467543" y="2204864"/>
            <a:ext cx="6984777" cy="1944216"/>
          </a:xfrm>
        </p:spPr>
        <p:txBody>
          <a:bodyPr anchor="t">
            <a:normAutofit fontScale="85000" lnSpcReduction="10000"/>
          </a:bodyPr>
          <a:lstStyle/>
          <a:p>
            <a:pPr algn="just"/>
            <a:r>
              <a:rPr lang="es-CL" sz="1800" b="1" dirty="0"/>
              <a:t>Todos los sistemas poseen un propósito específico y para lograrlo reciben elementos (entradas) desde el medio ambiente, las procesan y generan un resultado que se incorpora al medio ambiente. Esta salida modifica el medio ambiente, el que al mismo tiempo está siendo modificado por otros sistemas que también consumen recursos del medio y generan salidas, esto provoca un desbalance en el medio ambiente el cual es equilibrado nuevamente por los mismos sistemas formando un delicado balance en el ecosistema</a:t>
            </a:r>
            <a:r>
              <a:rPr lang="es-CL" sz="1800" dirty="0"/>
              <a:t>.</a:t>
            </a:r>
            <a:endParaRPr lang="es-ES" sz="1800" dirty="0"/>
          </a:p>
        </p:txBody>
      </p:sp>
      <p:sp>
        <p:nvSpPr>
          <p:cNvPr id="2" name="TextBox 1"/>
          <p:cNvSpPr txBox="1"/>
          <p:nvPr/>
        </p:nvSpPr>
        <p:spPr>
          <a:xfrm>
            <a:off x="251520" y="1052736"/>
            <a:ext cx="8980344" cy="830997"/>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Teoría de sistemas básica y la interacción de los objetos </a:t>
            </a:r>
          </a:p>
          <a:p>
            <a:r>
              <a:rPr lang="es-CL" sz="2400" dirty="0">
                <a:latin typeface="Verdana" pitchFamily="34" charset="0"/>
                <a:ea typeface="Verdana" pitchFamily="34" charset="0"/>
                <a:cs typeface="Verdana" pitchFamily="34" charset="0"/>
              </a:rPr>
              <a:t>en una organización.</a:t>
            </a:r>
            <a:endParaRPr lang="es-CL" sz="2400" dirty="0"/>
          </a:p>
        </p:txBody>
      </p:sp>
    </p:spTree>
    <p:extLst>
      <p:ext uri="{BB962C8B-B14F-4D97-AF65-F5344CB8AC3E}">
        <p14:creationId xmlns:p14="http://schemas.microsoft.com/office/powerpoint/2010/main" val="3539699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395536" y="2027374"/>
            <a:ext cx="7211594" cy="1440160"/>
          </a:xfrm>
        </p:spPr>
        <p:txBody>
          <a:bodyPr anchor="t"/>
          <a:lstStyle/>
          <a:p>
            <a:pPr algn="just"/>
            <a:r>
              <a:rPr lang="es-CL" sz="1800" dirty="0"/>
              <a:t>En las organizaciones la teoría de sistemas se aplica para poder realizar un análisis más específico de las distintas áreas que componen las organizaciones, sobre todo cuando se trata de organizaciones complejas.</a:t>
            </a:r>
            <a:endParaRPr lang="es-ES" sz="1800" dirty="0"/>
          </a:p>
        </p:txBody>
      </p:sp>
      <p:sp>
        <p:nvSpPr>
          <p:cNvPr id="2" name="TextBox 1"/>
          <p:cNvSpPr txBox="1"/>
          <p:nvPr/>
        </p:nvSpPr>
        <p:spPr>
          <a:xfrm>
            <a:off x="251520" y="1052736"/>
            <a:ext cx="8980344" cy="830997"/>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Teoría de sistemas básica y la interacción de los objetos </a:t>
            </a:r>
          </a:p>
          <a:p>
            <a:r>
              <a:rPr lang="es-CL" sz="2400" dirty="0">
                <a:latin typeface="Verdana" pitchFamily="34" charset="0"/>
                <a:ea typeface="Verdana" pitchFamily="34" charset="0"/>
                <a:cs typeface="Verdana" pitchFamily="34" charset="0"/>
              </a:rPr>
              <a:t>en una organización.</a:t>
            </a:r>
            <a:endParaRPr lang="es-CL" sz="24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645024"/>
            <a:ext cx="3821304" cy="28694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83856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240727" y="2204864"/>
            <a:ext cx="7787658" cy="1440160"/>
          </a:xfrm>
        </p:spPr>
        <p:txBody>
          <a:bodyPr anchor="t">
            <a:normAutofit fontScale="92500" lnSpcReduction="20000"/>
          </a:bodyPr>
          <a:lstStyle/>
          <a:p>
            <a:pPr algn="just"/>
            <a:r>
              <a:rPr lang="es-CL" sz="1800" dirty="0"/>
              <a:t>Cuando realizamos un análisis de las organizaciones, nuestro trabajo consiste en aplicar esta teoría de sistemas y complementarla con la orientación a objetos. De esta forma debemos definir un contexto para la organización (frontera del sistema), después debemos definir los objetos que están insertos en el sistema (componentes del sistema) y las relaciones que se establecen (relaciones del sistema). </a:t>
            </a:r>
            <a:endParaRPr lang="es-ES" sz="1800" dirty="0"/>
          </a:p>
        </p:txBody>
      </p:sp>
      <p:sp>
        <p:nvSpPr>
          <p:cNvPr id="2" name="TextBox 1"/>
          <p:cNvSpPr txBox="1"/>
          <p:nvPr/>
        </p:nvSpPr>
        <p:spPr>
          <a:xfrm>
            <a:off x="251520" y="1052736"/>
            <a:ext cx="8980344" cy="830997"/>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Teoría de sistemas básica y la interacción de los objetos </a:t>
            </a:r>
          </a:p>
          <a:p>
            <a:r>
              <a:rPr lang="es-CL" sz="2400" dirty="0">
                <a:latin typeface="Verdana" pitchFamily="34" charset="0"/>
                <a:ea typeface="Verdana" pitchFamily="34" charset="0"/>
                <a:cs typeface="Verdana" pitchFamily="34" charset="0"/>
              </a:rPr>
              <a:t>en una organización.</a:t>
            </a:r>
            <a:endParaRPr lang="es-CL" sz="2400" dirty="0"/>
          </a:p>
        </p:txBody>
      </p:sp>
      <p:pic>
        <p:nvPicPr>
          <p:cNvPr id="6" name="Imagen 5" descr="Imagen que contiene Texto&#10;&#10;Descripción generada automáticamente">
            <a:extLst>
              <a:ext uri="{FF2B5EF4-FFF2-40B4-BE49-F238E27FC236}">
                <a16:creationId xmlns:a16="http://schemas.microsoft.com/office/drawing/2014/main" id="{E024AFFB-6239-0529-E773-63A23676E4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45737" y="3284984"/>
            <a:ext cx="4662099" cy="3496574"/>
          </a:xfrm>
          <a:prstGeom prst="rect">
            <a:avLst/>
          </a:prstGeom>
        </p:spPr>
      </p:pic>
      <p:sp>
        <p:nvSpPr>
          <p:cNvPr id="7" name="CuadroTexto 6">
            <a:extLst>
              <a:ext uri="{FF2B5EF4-FFF2-40B4-BE49-F238E27FC236}">
                <a16:creationId xmlns:a16="http://schemas.microsoft.com/office/drawing/2014/main" id="{3F33D120-1E25-1E23-200B-82DCA018A3A7}"/>
              </a:ext>
            </a:extLst>
          </p:cNvPr>
          <p:cNvSpPr txBox="1"/>
          <p:nvPr/>
        </p:nvSpPr>
        <p:spPr>
          <a:xfrm>
            <a:off x="0" y="6984020"/>
            <a:ext cx="5236096" cy="230832"/>
          </a:xfrm>
          <a:prstGeom prst="rect">
            <a:avLst/>
          </a:prstGeom>
          <a:noFill/>
        </p:spPr>
        <p:txBody>
          <a:bodyPr wrap="square" rtlCol="0">
            <a:spAutoFit/>
          </a:bodyPr>
          <a:lstStyle/>
          <a:p>
            <a:r>
              <a:rPr lang="es-CL" sz="900">
                <a:hlinkClick r:id="rId3" tooltip="https://convergencia.uaemex.mx/article/view/12148"/>
              </a:rPr>
              <a:t>Esta foto</a:t>
            </a:r>
            <a:r>
              <a:rPr lang="es-CL" sz="900"/>
              <a:t> de Autor desconocido está bajo licencia </a:t>
            </a:r>
            <a:r>
              <a:rPr lang="es-CL" sz="900">
                <a:hlinkClick r:id="rId4" tooltip="https://creativecommons.org/licenses/by-nc-nd/3.0/"/>
              </a:rPr>
              <a:t>CC BY-NC-ND</a:t>
            </a:r>
            <a:endParaRPr lang="es-CL" sz="900"/>
          </a:p>
        </p:txBody>
      </p:sp>
      <p:pic>
        <p:nvPicPr>
          <p:cNvPr id="9" name="Imagen 8" descr="Imagen que contiene dibujo&#10;&#10;Descripción generada automáticamente">
            <a:extLst>
              <a:ext uri="{FF2B5EF4-FFF2-40B4-BE49-F238E27FC236}">
                <a16:creationId xmlns:a16="http://schemas.microsoft.com/office/drawing/2014/main" id="{8A496FF6-2A66-5F83-F56E-A49474F3FB3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39552" y="4502026"/>
            <a:ext cx="3927072" cy="2618048"/>
          </a:xfrm>
          <a:prstGeom prst="rect">
            <a:avLst/>
          </a:prstGeom>
        </p:spPr>
      </p:pic>
      <p:sp>
        <p:nvSpPr>
          <p:cNvPr id="10" name="CuadroTexto 9">
            <a:extLst>
              <a:ext uri="{FF2B5EF4-FFF2-40B4-BE49-F238E27FC236}">
                <a16:creationId xmlns:a16="http://schemas.microsoft.com/office/drawing/2014/main" id="{2944FDD7-335D-A489-D527-CC5BD19E59D1}"/>
              </a:ext>
            </a:extLst>
          </p:cNvPr>
          <p:cNvSpPr txBox="1"/>
          <p:nvPr/>
        </p:nvSpPr>
        <p:spPr>
          <a:xfrm>
            <a:off x="1293000" y="5991020"/>
            <a:ext cx="3927072" cy="230832"/>
          </a:xfrm>
          <a:prstGeom prst="rect">
            <a:avLst/>
          </a:prstGeom>
          <a:noFill/>
        </p:spPr>
        <p:txBody>
          <a:bodyPr wrap="square" rtlCol="0">
            <a:spAutoFit/>
          </a:bodyPr>
          <a:lstStyle/>
          <a:p>
            <a:r>
              <a:rPr lang="es-CL" sz="900">
                <a:hlinkClick r:id="rId6" tooltip="https://www.inteldig.com/2018/11/investigadores-forman-una-nueva-teoria-del-pensamiento-humano/"/>
              </a:rPr>
              <a:t>Esta foto</a:t>
            </a:r>
            <a:r>
              <a:rPr lang="es-CL" sz="900"/>
              <a:t> de Autor desconocido está bajo licencia </a:t>
            </a:r>
            <a:r>
              <a:rPr lang="es-CL" sz="900">
                <a:hlinkClick r:id="rId7" tooltip="https://creativecommons.org/licenses/by/3.0/"/>
              </a:rPr>
              <a:t>CC BY</a:t>
            </a:r>
            <a:endParaRPr lang="es-CL" sz="900"/>
          </a:p>
        </p:txBody>
      </p:sp>
    </p:spTree>
    <p:extLst>
      <p:ext uri="{BB962C8B-B14F-4D97-AF65-F5344CB8AC3E}">
        <p14:creationId xmlns:p14="http://schemas.microsoft.com/office/powerpoint/2010/main" val="2804116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r>
              <a:rPr lang="es-ES" sz="1600" dirty="0"/>
              <a:t>Introducción al Análisis y Diseño Orientado a Objeto</a:t>
            </a:r>
          </a:p>
        </p:txBody>
      </p:sp>
      <p:sp>
        <p:nvSpPr>
          <p:cNvPr id="5" name="4 Subtítulo"/>
          <p:cNvSpPr>
            <a:spLocks noGrp="1"/>
          </p:cNvSpPr>
          <p:nvPr>
            <p:ph type="subTitle" idx="1"/>
          </p:nvPr>
        </p:nvSpPr>
        <p:spPr>
          <a:xfrm>
            <a:off x="683567" y="1916832"/>
            <a:ext cx="6840761" cy="1440160"/>
          </a:xfrm>
        </p:spPr>
        <p:txBody>
          <a:bodyPr anchor="t">
            <a:normAutofit fontScale="92500" lnSpcReduction="10000"/>
          </a:bodyPr>
          <a:lstStyle/>
          <a:p>
            <a:pPr algn="just"/>
            <a:r>
              <a:rPr lang="es-CL" sz="1800" dirty="0"/>
              <a:t>Los datos que son capturados corresponden a un par ordenado de atributo con valor (atributo, valor), ejemplo (Edad, 20).</a:t>
            </a:r>
          </a:p>
          <a:p>
            <a:pPr algn="just"/>
            <a:r>
              <a:rPr lang="es-CL" sz="1800" dirty="0"/>
              <a:t>Un dato representa el registro de un hecho importante para la organización sucedido en algún momento específico. </a:t>
            </a:r>
            <a:endParaRPr lang="es-ES" sz="1800" dirty="0"/>
          </a:p>
        </p:txBody>
      </p:sp>
      <p:sp>
        <p:nvSpPr>
          <p:cNvPr id="2" name="TextBox 1"/>
          <p:cNvSpPr txBox="1"/>
          <p:nvPr/>
        </p:nvSpPr>
        <p:spPr>
          <a:xfrm>
            <a:off x="251520" y="1052736"/>
            <a:ext cx="8852423" cy="400110"/>
          </a:xfrm>
          <a:prstGeom prst="rect">
            <a:avLst/>
          </a:prstGeom>
          <a:noFill/>
        </p:spPr>
        <p:txBody>
          <a:bodyPr wrap="none" rtlCol="0">
            <a:spAutoFit/>
          </a:bodyPr>
          <a:lstStyle/>
          <a:p>
            <a:r>
              <a:rPr lang="es-CL" sz="2000" dirty="0">
                <a:latin typeface="Verdana" pitchFamily="34" charset="0"/>
                <a:ea typeface="Verdana" pitchFamily="34" charset="0"/>
                <a:cs typeface="Verdana" pitchFamily="34" charset="0"/>
              </a:rPr>
              <a:t>Los datos, la información y su importancia para las organizaciones</a:t>
            </a:r>
            <a:r>
              <a:rPr lang="es-CL" sz="2000" dirty="0">
                <a:solidFill>
                  <a:srgbClr val="FF0000"/>
                </a:solidFill>
                <a:latin typeface="Verdana" pitchFamily="34" charset="0"/>
                <a:ea typeface="Verdana" pitchFamily="34" charset="0"/>
                <a:cs typeface="Verdana" pitchFamily="34" charset="0"/>
              </a:rPr>
              <a:t>.</a:t>
            </a:r>
            <a:endParaRPr lang="es-CL" sz="2000" dirty="0">
              <a:solidFill>
                <a:srgbClr val="FF0000"/>
              </a:solidFill>
            </a:endParaRPr>
          </a:p>
        </p:txBody>
      </p:sp>
      <p:pic>
        <p:nvPicPr>
          <p:cNvPr id="6" name="Imagen 5" descr="Imagen de la pantalla de un celular con letras&#10;&#10;Descripción generada automáticamente con confianza baja">
            <a:extLst>
              <a:ext uri="{FF2B5EF4-FFF2-40B4-BE49-F238E27FC236}">
                <a16:creationId xmlns:a16="http://schemas.microsoft.com/office/drawing/2014/main" id="{45E031A6-B496-ECA9-E757-D7318FF1A97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41865" y="4581128"/>
            <a:ext cx="3913827" cy="2048644"/>
          </a:xfrm>
          <a:prstGeom prst="rect">
            <a:avLst/>
          </a:prstGeom>
        </p:spPr>
      </p:pic>
      <p:sp>
        <p:nvSpPr>
          <p:cNvPr id="7" name="CuadroTexto 6">
            <a:extLst>
              <a:ext uri="{FF2B5EF4-FFF2-40B4-BE49-F238E27FC236}">
                <a16:creationId xmlns:a16="http://schemas.microsoft.com/office/drawing/2014/main" id="{B73A33D7-8B86-29E2-9FB5-6A92C6FB6B25}"/>
              </a:ext>
            </a:extLst>
          </p:cNvPr>
          <p:cNvSpPr txBox="1"/>
          <p:nvPr/>
        </p:nvSpPr>
        <p:spPr>
          <a:xfrm>
            <a:off x="3441865" y="6629772"/>
            <a:ext cx="4876800" cy="230832"/>
          </a:xfrm>
          <a:prstGeom prst="rect">
            <a:avLst/>
          </a:prstGeom>
          <a:noFill/>
        </p:spPr>
        <p:txBody>
          <a:bodyPr wrap="square" rtlCol="0">
            <a:spAutoFit/>
          </a:bodyPr>
          <a:lstStyle/>
          <a:p>
            <a:r>
              <a:rPr lang="es-CL" sz="900">
                <a:hlinkClick r:id="rId3" tooltip="https://elrincondelhadamermelada.blogspot.com/2020/09/nueva-informacion-importante.html"/>
              </a:rPr>
              <a:t>Esta foto</a:t>
            </a:r>
            <a:r>
              <a:rPr lang="es-CL" sz="900"/>
              <a:t> de Autor desconocido está bajo licencia </a:t>
            </a:r>
            <a:r>
              <a:rPr lang="es-CL" sz="900">
                <a:hlinkClick r:id="rId4" tooltip="https://creativecommons.org/licenses/by-nc-sa/3.0/"/>
              </a:rPr>
              <a:t>CC BY-SA-NC</a:t>
            </a:r>
            <a:endParaRPr lang="es-CL" sz="900"/>
          </a:p>
        </p:txBody>
      </p:sp>
    </p:spTree>
    <p:extLst>
      <p:ext uri="{BB962C8B-B14F-4D97-AF65-F5344CB8AC3E}">
        <p14:creationId xmlns:p14="http://schemas.microsoft.com/office/powerpoint/2010/main" val="1725740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D067A139-86EB-480F-AE6B-AF8092F21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Título"/>
          <p:cNvSpPr>
            <a:spLocks noGrp="1"/>
          </p:cNvSpPr>
          <p:nvPr>
            <p:ph type="ctrTitle"/>
          </p:nvPr>
        </p:nvSpPr>
        <p:spPr>
          <a:xfrm>
            <a:off x="4952297" y="628618"/>
            <a:ext cx="3676161" cy="2749584"/>
          </a:xfrm>
        </p:spPr>
        <p:txBody>
          <a:bodyPr vert="horz" lIns="91440" tIns="45720" rIns="91440" bIns="45720" rtlCol="0" anchor="b">
            <a:normAutofit/>
          </a:bodyPr>
          <a:lstStyle/>
          <a:p>
            <a:pPr>
              <a:lnSpc>
                <a:spcPct val="90000"/>
              </a:lnSpc>
            </a:pPr>
            <a:r>
              <a:rPr lang="en-US" sz="2400" dirty="0" err="1"/>
              <a:t>Introducción</a:t>
            </a:r>
            <a:r>
              <a:rPr lang="en-US" sz="2400" dirty="0"/>
              <a:t> al </a:t>
            </a:r>
            <a:r>
              <a:rPr lang="en-US" sz="2400" dirty="0" err="1"/>
              <a:t>Análisis</a:t>
            </a:r>
            <a:r>
              <a:rPr lang="en-US" sz="2400" dirty="0"/>
              <a:t> y </a:t>
            </a:r>
            <a:r>
              <a:rPr lang="en-US" sz="2400" dirty="0" err="1"/>
              <a:t>Diseño</a:t>
            </a:r>
            <a:r>
              <a:rPr lang="en-US" sz="2400" dirty="0"/>
              <a:t> </a:t>
            </a:r>
            <a:r>
              <a:rPr lang="en-US" sz="2400" dirty="0" err="1"/>
              <a:t>Orientado</a:t>
            </a:r>
            <a:r>
              <a:rPr lang="en-US" sz="2400" dirty="0"/>
              <a:t> a </a:t>
            </a:r>
            <a:r>
              <a:rPr lang="en-US" sz="2400" dirty="0" err="1"/>
              <a:t>Objeto</a:t>
            </a:r>
            <a:endParaRPr lang="en-US" sz="2400" dirty="0"/>
          </a:p>
        </p:txBody>
      </p:sp>
      <p:sp>
        <p:nvSpPr>
          <p:cNvPr id="5" name="4 Subtítulo"/>
          <p:cNvSpPr>
            <a:spLocks noGrp="1"/>
          </p:cNvSpPr>
          <p:nvPr>
            <p:ph type="subTitle" idx="1"/>
          </p:nvPr>
        </p:nvSpPr>
        <p:spPr>
          <a:xfrm>
            <a:off x="4571999" y="3843868"/>
            <a:ext cx="3198019" cy="1564744"/>
          </a:xfrm>
        </p:spPr>
        <p:txBody>
          <a:bodyPr vert="horz" lIns="91440" tIns="45720" rIns="91440" bIns="45720" rtlCol="0" anchor="t">
            <a:normAutofit/>
          </a:bodyPr>
          <a:lstStyle/>
          <a:p>
            <a:pPr>
              <a:lnSpc>
                <a:spcPct val="90000"/>
              </a:lnSpc>
            </a:pPr>
            <a:r>
              <a:rPr lang="en-US" sz="1200"/>
              <a:t>El atributo define qué es lo que quieres guardar y el valor define el tipo de valor asociado, es decir los rangos máximos y mínimos, y el tipo de dato. Los datos siempre están formados por un par ordenado, ya que cada una de las partes por separado no tienen sentido. </a:t>
            </a:r>
          </a:p>
          <a:p>
            <a:pPr>
              <a:lnSpc>
                <a:spcPct val="90000"/>
              </a:lnSpc>
            </a:pPr>
            <a:endParaRPr lang="en-US" sz="1200"/>
          </a:p>
        </p:txBody>
      </p:sp>
      <p:sp>
        <p:nvSpPr>
          <p:cNvPr id="23" name="Snip Diagonal Corner Rectangle 6">
            <a:extLst>
              <a:ext uri="{FF2B5EF4-FFF2-40B4-BE49-F238E27FC236}">
                <a16:creationId xmlns:a16="http://schemas.microsoft.com/office/drawing/2014/main" id="{4E252378-AA68-427C-BF69-E4434E447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500" y="620722"/>
            <a:ext cx="3852116" cy="5286838"/>
          </a:xfrm>
          <a:prstGeom prst="snip2DiagRect">
            <a:avLst>
              <a:gd name="adj1" fmla="val 9954"/>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Imagen que contiene Diagrama&#10;&#10;Descripción generada automáticamente">
            <a:extLst>
              <a:ext uri="{FF2B5EF4-FFF2-40B4-BE49-F238E27FC236}">
                <a16:creationId xmlns:a16="http://schemas.microsoft.com/office/drawing/2014/main" id="{6DB208B3-06AE-60C6-F750-60DC057210F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7188" r="32779" b="-2"/>
          <a:stretch/>
        </p:blipFill>
        <p:spPr>
          <a:xfrm>
            <a:off x="597903" y="786117"/>
            <a:ext cx="3607308" cy="4956048"/>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grpSp>
        <p:nvGrpSpPr>
          <p:cNvPr id="24" name="Group 14">
            <a:extLst>
              <a:ext uri="{FF2B5EF4-FFF2-40B4-BE49-F238E27FC236}">
                <a16:creationId xmlns:a16="http://schemas.microsoft.com/office/drawing/2014/main" id="{65E8C853-59EA-4FCB-BB4E-1B0AEEA408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16" name="Straight Connector 15">
              <a:extLst>
                <a:ext uri="{FF2B5EF4-FFF2-40B4-BE49-F238E27FC236}">
                  <a16:creationId xmlns:a16="http://schemas.microsoft.com/office/drawing/2014/main" id="{C58D8A51-1FB2-4FA0-A860-D57179B52A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5C2F33D-5361-48D8-899D-50A713699D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0608EC6-04A0-4D53-B4C8-57F06AF141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9C42FEC-C8F1-465B-900B-C7F552326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4CDCA4C-0922-4330-AF15-394E8C6DDE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extBox 1"/>
          <p:cNvSpPr txBox="1"/>
          <p:nvPr/>
        </p:nvSpPr>
        <p:spPr>
          <a:xfrm>
            <a:off x="251520" y="1052736"/>
            <a:ext cx="8852423" cy="400110"/>
          </a:xfrm>
          <a:prstGeom prst="rect">
            <a:avLst/>
          </a:prstGeom>
          <a:noFill/>
        </p:spPr>
        <p:txBody>
          <a:bodyPr wrap="none" rtlCol="0">
            <a:spAutoFit/>
          </a:bodyPr>
          <a:lstStyle/>
          <a:p>
            <a:pPr>
              <a:spcAft>
                <a:spcPts val="600"/>
              </a:spcAft>
            </a:pPr>
            <a:r>
              <a:rPr lang="es-CL" sz="2000">
                <a:latin typeface="Verdana" pitchFamily="34" charset="0"/>
                <a:ea typeface="Verdana" pitchFamily="34" charset="0"/>
                <a:cs typeface="Verdana" pitchFamily="34" charset="0"/>
              </a:rPr>
              <a:t>Los datos, la información y su importancia para las organizaciones.</a:t>
            </a:r>
            <a:endParaRPr lang="es-CL" sz="2000"/>
          </a:p>
        </p:txBody>
      </p:sp>
      <p:sp>
        <p:nvSpPr>
          <p:cNvPr id="6" name="CuadroTexto 5">
            <a:extLst>
              <a:ext uri="{FF2B5EF4-FFF2-40B4-BE49-F238E27FC236}">
                <a16:creationId xmlns:a16="http://schemas.microsoft.com/office/drawing/2014/main" id="{67F5866D-9F9C-A01C-280B-11FE25785BC8}"/>
              </a:ext>
            </a:extLst>
          </p:cNvPr>
          <p:cNvSpPr txBox="1"/>
          <p:nvPr/>
        </p:nvSpPr>
        <p:spPr>
          <a:xfrm>
            <a:off x="6322394" y="6657945"/>
            <a:ext cx="2821606" cy="200055"/>
          </a:xfrm>
          <a:prstGeom prst="rect">
            <a:avLst/>
          </a:prstGeom>
          <a:solidFill>
            <a:srgbClr val="000000"/>
          </a:solidFill>
        </p:spPr>
        <p:txBody>
          <a:bodyPr wrap="none" rtlCol="0">
            <a:spAutoFit/>
          </a:bodyPr>
          <a:lstStyle/>
          <a:p>
            <a:pPr algn="r">
              <a:spcAft>
                <a:spcPts val="600"/>
              </a:spcAft>
            </a:pPr>
            <a:r>
              <a:rPr lang="es-CL" sz="700">
                <a:solidFill>
                  <a:srgbClr val="FFFFFF"/>
                </a:solidFill>
                <a:hlinkClick r:id="rId3" tooltip="https://www.ecointeligencia.com/2019/09/ciencia-datos-bien-social/">
                  <a:extLst>
                    <a:ext uri="{A12FA001-AC4F-418D-AE19-62706E023703}">
                      <ahyp:hlinkClr xmlns:ahyp="http://schemas.microsoft.com/office/drawing/2018/hyperlinkcolor" val="tx"/>
                    </a:ext>
                  </a:extLst>
                </a:hlinkClick>
              </a:rPr>
              <a:t>Esta foto</a:t>
            </a:r>
            <a:r>
              <a:rPr lang="es-CL" sz="700">
                <a:solidFill>
                  <a:srgbClr val="FFFFFF"/>
                </a:solidFill>
              </a:rPr>
              <a:t> de Autor desconocido está bajo licencia </a:t>
            </a:r>
            <a:r>
              <a:rPr lang="es-CL"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s-CL" sz="700">
              <a:solidFill>
                <a:srgbClr val="FFFFFF"/>
              </a:solidFill>
            </a:endParaRPr>
          </a:p>
        </p:txBody>
      </p:sp>
    </p:spTree>
    <p:extLst>
      <p:ext uri="{BB962C8B-B14F-4D97-AF65-F5344CB8AC3E}">
        <p14:creationId xmlns:p14="http://schemas.microsoft.com/office/powerpoint/2010/main" val="426329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2" name="TextBox 1"/>
          <p:cNvSpPr txBox="1"/>
          <p:nvPr/>
        </p:nvSpPr>
        <p:spPr>
          <a:xfrm>
            <a:off x="251520" y="1052736"/>
            <a:ext cx="8852423" cy="400110"/>
          </a:xfrm>
          <a:prstGeom prst="rect">
            <a:avLst/>
          </a:prstGeom>
          <a:noFill/>
        </p:spPr>
        <p:txBody>
          <a:bodyPr wrap="none" rtlCol="0">
            <a:spAutoFit/>
          </a:bodyPr>
          <a:lstStyle/>
          <a:p>
            <a:r>
              <a:rPr lang="es-CL" sz="2000" dirty="0">
                <a:latin typeface="Verdana" pitchFamily="34" charset="0"/>
                <a:ea typeface="Verdana" pitchFamily="34" charset="0"/>
                <a:cs typeface="Verdana" pitchFamily="34" charset="0"/>
              </a:rPr>
              <a:t>Los datos, la información y su importancia para las organizaciones.</a:t>
            </a:r>
            <a:endParaRPr lang="es-CL" sz="2000"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971600" y="2069213"/>
            <a:ext cx="2825993" cy="3592035"/>
          </a:xfrm>
          <a:prstGeom prst="rect">
            <a:avLst/>
          </a:prstGeom>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4788024" y="2186053"/>
            <a:ext cx="1943735" cy="2515235"/>
          </a:xfrm>
          <a:prstGeom prst="rect">
            <a:avLst/>
          </a:prstGeom>
        </p:spPr>
      </p:pic>
    </p:spTree>
    <p:extLst>
      <p:ext uri="{BB962C8B-B14F-4D97-AF65-F5344CB8AC3E}">
        <p14:creationId xmlns:p14="http://schemas.microsoft.com/office/powerpoint/2010/main" val="1311365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3" name="Subtitle 2"/>
          <p:cNvSpPr>
            <a:spLocks noGrp="1"/>
          </p:cNvSpPr>
          <p:nvPr>
            <p:ph type="subTitle" idx="1"/>
          </p:nvPr>
        </p:nvSpPr>
        <p:spPr>
          <a:xfrm>
            <a:off x="683568" y="1700808"/>
            <a:ext cx="6912768" cy="1752600"/>
          </a:xfrm>
        </p:spPr>
        <p:txBody>
          <a:bodyPr anchor="t">
            <a:normAutofit/>
          </a:bodyPr>
          <a:lstStyle/>
          <a:p>
            <a:pPr algn="just"/>
            <a:r>
              <a:rPr lang="es-CL" dirty="0"/>
              <a:t>Cuando una organización registra información relativa a procesos que son importantes, lo hace exclusivamente para poder procesar estos datos, transformarlos en información y luego analizar esta información y tomar decisiones más acertadas. </a:t>
            </a:r>
          </a:p>
        </p:txBody>
      </p:sp>
      <p:sp>
        <p:nvSpPr>
          <p:cNvPr id="2" name="TextBox 1"/>
          <p:cNvSpPr txBox="1"/>
          <p:nvPr/>
        </p:nvSpPr>
        <p:spPr>
          <a:xfrm>
            <a:off x="251520" y="1052736"/>
            <a:ext cx="5743880" cy="707886"/>
          </a:xfrm>
          <a:prstGeom prst="rect">
            <a:avLst/>
          </a:prstGeom>
          <a:noFill/>
        </p:spPr>
        <p:txBody>
          <a:bodyPr wrap="none" rtlCol="0">
            <a:spAutoFit/>
          </a:bodyPr>
          <a:lstStyle/>
          <a:p>
            <a:r>
              <a:rPr lang="es-CL" sz="2000" dirty="0">
                <a:latin typeface="Verdana" pitchFamily="34" charset="0"/>
                <a:ea typeface="Verdana" pitchFamily="34" charset="0"/>
                <a:cs typeface="Verdana" pitchFamily="34" charset="0"/>
              </a:rPr>
              <a:t>Los datos, la información y su importancia </a:t>
            </a:r>
          </a:p>
          <a:p>
            <a:r>
              <a:rPr lang="es-CL" sz="2000" dirty="0">
                <a:latin typeface="Verdana" pitchFamily="34" charset="0"/>
                <a:ea typeface="Verdana" pitchFamily="34" charset="0"/>
                <a:cs typeface="Verdana" pitchFamily="34" charset="0"/>
              </a:rPr>
              <a:t>para las organizaciones.</a:t>
            </a:r>
            <a:endParaRPr lang="es-CL" sz="2000" dirty="0"/>
          </a:p>
        </p:txBody>
      </p:sp>
      <p:pic>
        <p:nvPicPr>
          <p:cNvPr id="6" name="Imagen 5" descr="Una persona sentado frente a una computadora&#10;&#10;Descripción generada automáticamente con confianza media">
            <a:extLst>
              <a:ext uri="{FF2B5EF4-FFF2-40B4-BE49-F238E27FC236}">
                <a16:creationId xmlns:a16="http://schemas.microsoft.com/office/drawing/2014/main" id="{02645504-E95F-6C9E-0119-1BFEDFE2CBC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35896" y="4077072"/>
            <a:ext cx="3882008" cy="1941004"/>
          </a:xfrm>
          <a:prstGeom prst="rect">
            <a:avLst/>
          </a:prstGeom>
        </p:spPr>
      </p:pic>
      <p:sp>
        <p:nvSpPr>
          <p:cNvPr id="7" name="CuadroTexto 6">
            <a:extLst>
              <a:ext uri="{FF2B5EF4-FFF2-40B4-BE49-F238E27FC236}">
                <a16:creationId xmlns:a16="http://schemas.microsoft.com/office/drawing/2014/main" id="{48BB2DD8-B30B-AE15-F9C8-E2F4F37E93A4}"/>
              </a:ext>
            </a:extLst>
          </p:cNvPr>
          <p:cNvSpPr txBox="1"/>
          <p:nvPr/>
        </p:nvSpPr>
        <p:spPr>
          <a:xfrm>
            <a:off x="3635896" y="6150942"/>
            <a:ext cx="3882008" cy="230832"/>
          </a:xfrm>
          <a:prstGeom prst="rect">
            <a:avLst/>
          </a:prstGeom>
          <a:noFill/>
        </p:spPr>
        <p:txBody>
          <a:bodyPr wrap="square" rtlCol="0">
            <a:spAutoFit/>
          </a:bodyPr>
          <a:lstStyle/>
          <a:p>
            <a:r>
              <a:rPr lang="es-CL" sz="900">
                <a:hlinkClick r:id="rId3" tooltip="https://rincondelemprendedor.es/pasos-para-crear-mi-empresa/"/>
              </a:rPr>
              <a:t>Esta foto</a:t>
            </a:r>
            <a:r>
              <a:rPr lang="es-CL" sz="900"/>
              <a:t> de Autor desconocido está bajo licencia </a:t>
            </a:r>
            <a:r>
              <a:rPr lang="es-CL" sz="900">
                <a:hlinkClick r:id="rId4" tooltip="https://creativecommons.org/licenses/by/3.0/"/>
              </a:rPr>
              <a:t>CC BY</a:t>
            </a:r>
            <a:endParaRPr lang="es-CL" sz="900"/>
          </a:p>
        </p:txBody>
      </p:sp>
    </p:spTree>
    <p:extLst>
      <p:ext uri="{BB962C8B-B14F-4D97-AF65-F5344CB8AC3E}">
        <p14:creationId xmlns:p14="http://schemas.microsoft.com/office/powerpoint/2010/main" val="1400800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611559" y="1916832"/>
            <a:ext cx="6912769" cy="1440160"/>
          </a:xfrm>
        </p:spPr>
        <p:txBody>
          <a:bodyPr anchor="t">
            <a:normAutofit fontScale="77500" lnSpcReduction="20000"/>
          </a:bodyPr>
          <a:lstStyle/>
          <a:p>
            <a:pPr algn="just"/>
            <a:r>
              <a:rPr lang="es-CL" sz="1800" dirty="0">
                <a:solidFill>
                  <a:schemeClr val="tx1"/>
                </a:solidFill>
              </a:rPr>
              <a:t>Cuando se definen los datos a almacenar es necesario siempre pensar en el proceso que se desea registrar. </a:t>
            </a:r>
          </a:p>
          <a:p>
            <a:pPr algn="just"/>
            <a:endParaRPr lang="es-CL" sz="1800" dirty="0">
              <a:solidFill>
                <a:schemeClr val="tx1"/>
              </a:solidFill>
            </a:endParaRPr>
          </a:p>
          <a:p>
            <a:pPr algn="just"/>
            <a:r>
              <a:rPr lang="es-CL" sz="1800" dirty="0">
                <a:solidFill>
                  <a:schemeClr val="tx1"/>
                </a:solidFill>
              </a:rPr>
              <a:t>Recuerda que en todas las organizaciones, el proceso de registro de datos no se hace al azar, es decir cuando se registra el proceso es necesario determinar el contexto en el cual se encuentra inmerso el proceso. </a:t>
            </a:r>
            <a:endParaRPr lang="es-ES" sz="1800" dirty="0">
              <a:solidFill>
                <a:schemeClr val="tx1"/>
              </a:solidFill>
            </a:endParaRPr>
          </a:p>
        </p:txBody>
      </p:sp>
      <p:sp>
        <p:nvSpPr>
          <p:cNvPr id="2" name="TextBox 1"/>
          <p:cNvSpPr txBox="1"/>
          <p:nvPr/>
        </p:nvSpPr>
        <p:spPr>
          <a:xfrm>
            <a:off x="251520" y="1052736"/>
            <a:ext cx="6110968" cy="830997"/>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Definición de los datos en el contexto </a:t>
            </a:r>
          </a:p>
          <a:p>
            <a:r>
              <a:rPr lang="es-CL" sz="2400" dirty="0">
                <a:latin typeface="Verdana" pitchFamily="34" charset="0"/>
                <a:ea typeface="Verdana" pitchFamily="34" charset="0"/>
                <a:cs typeface="Verdana" pitchFamily="34" charset="0"/>
              </a:rPr>
              <a:t>de un problema.</a:t>
            </a:r>
            <a:endParaRPr lang="es-CL" sz="2400" dirty="0"/>
          </a:p>
        </p:txBody>
      </p:sp>
      <p:pic>
        <p:nvPicPr>
          <p:cNvPr id="6" name="Imagen 5" descr="Imagen que contiene Texto&#10;&#10;Descripción generada automáticamente">
            <a:extLst>
              <a:ext uri="{FF2B5EF4-FFF2-40B4-BE49-F238E27FC236}">
                <a16:creationId xmlns:a16="http://schemas.microsoft.com/office/drawing/2014/main" id="{1452D2C2-20F8-ED8B-94B4-5CCD8F57EC2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44008" y="4149080"/>
            <a:ext cx="3729608" cy="1976498"/>
          </a:xfrm>
          <a:prstGeom prst="rect">
            <a:avLst/>
          </a:prstGeom>
        </p:spPr>
      </p:pic>
      <p:sp>
        <p:nvSpPr>
          <p:cNvPr id="7" name="CuadroTexto 6">
            <a:extLst>
              <a:ext uri="{FF2B5EF4-FFF2-40B4-BE49-F238E27FC236}">
                <a16:creationId xmlns:a16="http://schemas.microsoft.com/office/drawing/2014/main" id="{966C36CD-DDE6-CBA6-73E9-67A89567647C}"/>
              </a:ext>
            </a:extLst>
          </p:cNvPr>
          <p:cNvSpPr txBox="1"/>
          <p:nvPr/>
        </p:nvSpPr>
        <p:spPr>
          <a:xfrm>
            <a:off x="4644008" y="6266720"/>
            <a:ext cx="3729608" cy="369332"/>
          </a:xfrm>
          <a:prstGeom prst="rect">
            <a:avLst/>
          </a:prstGeom>
          <a:noFill/>
        </p:spPr>
        <p:txBody>
          <a:bodyPr wrap="square" rtlCol="0">
            <a:spAutoFit/>
          </a:bodyPr>
          <a:lstStyle/>
          <a:p>
            <a:r>
              <a:rPr lang="es-CL" sz="900">
                <a:hlinkClick r:id="rId3" tooltip="https://ornitorrincodigital.com/2014/06/23/mientras-mas-grande-mas-inutil-el-problema-deltamano-en-medios-sociales/"/>
              </a:rPr>
              <a:t>Esta foto</a:t>
            </a:r>
            <a:r>
              <a:rPr lang="es-CL" sz="900"/>
              <a:t> de Autor desconocido está bajo licencia </a:t>
            </a:r>
            <a:r>
              <a:rPr lang="es-CL" sz="900">
                <a:hlinkClick r:id="rId4" tooltip="https://creativecommons.org/licenses/by-nc-sa/3.0/"/>
              </a:rPr>
              <a:t>CC BY-SA-NC</a:t>
            </a:r>
            <a:endParaRPr lang="es-CL" sz="900"/>
          </a:p>
        </p:txBody>
      </p:sp>
    </p:spTree>
    <p:extLst>
      <p:ext uri="{BB962C8B-B14F-4D97-AF65-F5344CB8AC3E}">
        <p14:creationId xmlns:p14="http://schemas.microsoft.com/office/powerpoint/2010/main" val="379464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395536" y="1916832"/>
            <a:ext cx="7200800" cy="3456384"/>
          </a:xfrm>
        </p:spPr>
        <p:txBody>
          <a:bodyPr anchor="t"/>
          <a:lstStyle/>
          <a:p>
            <a:pPr algn="l"/>
            <a:endParaRPr lang="es-CL" sz="1800" b="0" i="0" u="none" strike="noStrike" baseline="0" dirty="0">
              <a:solidFill>
                <a:srgbClr val="000000"/>
              </a:solidFill>
              <a:latin typeface="Arial" panose="020B0604020202020204" pitchFamily="34" charset="0"/>
            </a:endParaRPr>
          </a:p>
          <a:p>
            <a:r>
              <a:rPr lang="es-MX" sz="1800" b="0" i="0" u="none" strike="noStrike" baseline="0" dirty="0">
                <a:solidFill>
                  <a:srgbClr val="000000"/>
                </a:solidFill>
                <a:latin typeface="Arial" panose="020B0604020202020204" pitchFamily="34" charset="0"/>
              </a:rPr>
              <a:t> </a:t>
            </a:r>
            <a:r>
              <a:rPr lang="es-MX" sz="1800" b="1" i="0" u="none" strike="noStrike" baseline="0" dirty="0">
                <a:solidFill>
                  <a:srgbClr val="000000"/>
                </a:solidFill>
                <a:latin typeface="Arial" panose="020B0604020202020204" pitchFamily="34" charset="0"/>
              </a:rPr>
              <a:t>1. Introducción a Orientación a Objeto </a:t>
            </a:r>
            <a:endParaRPr lang="es-MX"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 Conceptos principales, Fundamentos del modelado Orientado a Objeto 	</a:t>
            </a:r>
          </a:p>
          <a:p>
            <a:pPr marL="285750" indent="-285750" algn="just">
              <a:buFont typeface="Arial" panose="020B0604020202020204" pitchFamily="34" charset="0"/>
              <a:buChar char="•"/>
            </a:pPr>
            <a:endParaRPr lang="es-ES" sz="1800" dirty="0">
              <a:solidFill>
                <a:schemeClr val="tx1"/>
              </a:solidFill>
            </a:endParaRPr>
          </a:p>
        </p:txBody>
      </p:sp>
      <p:sp>
        <p:nvSpPr>
          <p:cNvPr id="2" name="TextBox 1"/>
          <p:cNvSpPr txBox="1"/>
          <p:nvPr/>
        </p:nvSpPr>
        <p:spPr>
          <a:xfrm>
            <a:off x="251520" y="1052736"/>
            <a:ext cx="5049780" cy="738664"/>
          </a:xfrm>
          <a:prstGeom prst="rect">
            <a:avLst/>
          </a:prstGeom>
          <a:noFill/>
        </p:spPr>
        <p:txBody>
          <a:bodyPr wrap="none" rtlCol="0">
            <a:spAutoFit/>
          </a:bodyPr>
          <a:lstStyle/>
          <a:p>
            <a:r>
              <a:rPr lang="es-CL" sz="2400" b="1" dirty="0">
                <a:solidFill>
                  <a:schemeClr val="bg2">
                    <a:lumMod val="75000"/>
                  </a:schemeClr>
                </a:solidFill>
                <a:latin typeface="Verdana" pitchFamily="34" charset="0"/>
                <a:ea typeface="Verdana" pitchFamily="34" charset="0"/>
                <a:cs typeface="Verdana" pitchFamily="34" charset="0"/>
              </a:rPr>
              <a:t>Temas de la Primera Unidad</a:t>
            </a:r>
          </a:p>
          <a:p>
            <a:endParaRPr lang="es-CL"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r>
              <a:rPr lang="es-ES" sz="1600" dirty="0"/>
              <a:t>Introducción al Análisis y Diseño Orientado a Objeto</a:t>
            </a:r>
          </a:p>
        </p:txBody>
      </p:sp>
      <p:sp>
        <p:nvSpPr>
          <p:cNvPr id="5" name="4 Subtítulo"/>
          <p:cNvSpPr>
            <a:spLocks noGrp="1"/>
          </p:cNvSpPr>
          <p:nvPr>
            <p:ph type="subTitle" idx="1"/>
          </p:nvPr>
        </p:nvSpPr>
        <p:spPr>
          <a:xfrm>
            <a:off x="827584" y="1916832"/>
            <a:ext cx="6696744" cy="1440160"/>
          </a:xfrm>
        </p:spPr>
        <p:txBody>
          <a:bodyPr anchor="t">
            <a:normAutofit fontScale="85000" lnSpcReduction="10000"/>
          </a:bodyPr>
          <a:lstStyle/>
          <a:p>
            <a:pPr algn="just"/>
            <a:r>
              <a:rPr lang="es-CL" sz="1800" dirty="0">
                <a:solidFill>
                  <a:schemeClr val="tx1"/>
                </a:solidFill>
              </a:rPr>
              <a:t>Ahora si bien es posible detectar el quehacer de una organización de forma relativamente simple, es necesario siempre hacer un análisis en función de determinar los datos que se deben registrar, por ejemplo, si analizamos los procesos que realiza una panadería, nos podemos dar cuenta fácilmente que el proceso fundamental de una panadería, en la mayoría de los casos es fabricar y vender pan.</a:t>
            </a:r>
            <a:endParaRPr lang="es-ES" sz="1800" dirty="0">
              <a:solidFill>
                <a:schemeClr val="tx1"/>
              </a:solidFill>
            </a:endParaRPr>
          </a:p>
        </p:txBody>
      </p:sp>
      <p:sp>
        <p:nvSpPr>
          <p:cNvPr id="2" name="TextBox 1"/>
          <p:cNvSpPr txBox="1"/>
          <p:nvPr/>
        </p:nvSpPr>
        <p:spPr>
          <a:xfrm>
            <a:off x="251520" y="1052736"/>
            <a:ext cx="8662949" cy="461665"/>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Definición de los datos en el contexto de un problema</a:t>
            </a:r>
            <a:r>
              <a:rPr lang="es-CL" sz="2400" dirty="0">
                <a:solidFill>
                  <a:srgbClr val="FF0000"/>
                </a:solidFill>
                <a:latin typeface="Verdana" pitchFamily="34" charset="0"/>
                <a:ea typeface="Verdana" pitchFamily="34" charset="0"/>
                <a:cs typeface="Verdana" pitchFamily="34" charset="0"/>
              </a:rPr>
              <a:t>.</a:t>
            </a:r>
            <a:endParaRPr lang="es-CL" sz="2400" dirty="0">
              <a:solidFill>
                <a:srgbClr val="FF0000"/>
              </a:solidFill>
            </a:endParaRPr>
          </a:p>
        </p:txBody>
      </p:sp>
      <p:pic>
        <p:nvPicPr>
          <p:cNvPr id="6" name="Imagen 5" descr="Interfaz de usuario gráfica&#10;&#10;Descripción generada automáticamente">
            <a:extLst>
              <a:ext uri="{FF2B5EF4-FFF2-40B4-BE49-F238E27FC236}">
                <a16:creationId xmlns:a16="http://schemas.microsoft.com/office/drawing/2014/main" id="{FEDDC6BE-DB58-7BEA-105A-2032A1A9CE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19996" y="3821712"/>
            <a:ext cx="4404332" cy="1891533"/>
          </a:xfrm>
          <a:prstGeom prst="rect">
            <a:avLst/>
          </a:prstGeom>
        </p:spPr>
      </p:pic>
      <p:sp>
        <p:nvSpPr>
          <p:cNvPr id="8" name="CuadroTexto 7">
            <a:extLst>
              <a:ext uri="{FF2B5EF4-FFF2-40B4-BE49-F238E27FC236}">
                <a16:creationId xmlns:a16="http://schemas.microsoft.com/office/drawing/2014/main" id="{A2121954-143A-D855-27FB-0060C699D45A}"/>
              </a:ext>
            </a:extLst>
          </p:cNvPr>
          <p:cNvSpPr txBox="1"/>
          <p:nvPr/>
        </p:nvSpPr>
        <p:spPr>
          <a:xfrm>
            <a:off x="683568" y="6229940"/>
            <a:ext cx="4355976" cy="230832"/>
          </a:xfrm>
          <a:prstGeom prst="rect">
            <a:avLst/>
          </a:prstGeom>
          <a:noFill/>
        </p:spPr>
        <p:txBody>
          <a:bodyPr wrap="square" rtlCol="0">
            <a:spAutoFit/>
          </a:bodyPr>
          <a:lstStyle/>
          <a:p>
            <a:r>
              <a:rPr lang="es-CL" sz="900">
                <a:hlinkClick r:id="rId3" tooltip="http://www.unica360.com/servicios/creacion-base-de-datos-clientes"/>
              </a:rPr>
              <a:t>Esta foto</a:t>
            </a:r>
            <a:r>
              <a:rPr lang="es-CL" sz="900"/>
              <a:t> de Autor desconocido está bajo licencia </a:t>
            </a:r>
            <a:r>
              <a:rPr lang="es-CL" sz="900">
                <a:hlinkClick r:id="rId4" tooltip="https://creativecommons.org/licenses/by-sa/3.0/"/>
              </a:rPr>
              <a:t>CC BY-SA</a:t>
            </a:r>
            <a:endParaRPr lang="es-CL" sz="900"/>
          </a:p>
        </p:txBody>
      </p:sp>
    </p:spTree>
    <p:extLst>
      <p:ext uri="{BB962C8B-B14F-4D97-AF65-F5344CB8AC3E}">
        <p14:creationId xmlns:p14="http://schemas.microsoft.com/office/powerpoint/2010/main" val="63637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333" y="1514401"/>
            <a:ext cx="7363422" cy="506402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 name="TextBox 1"/>
          <p:cNvSpPr txBox="1"/>
          <p:nvPr/>
        </p:nvSpPr>
        <p:spPr>
          <a:xfrm>
            <a:off x="251520" y="1052736"/>
            <a:ext cx="7736926" cy="461665"/>
          </a:xfrm>
          <a:prstGeom prst="rect">
            <a:avLst/>
          </a:prstGeom>
          <a:noFill/>
        </p:spPr>
        <p:txBody>
          <a:bodyPr wrap="none" rtlCol="0">
            <a:spAutoFit/>
          </a:bodyPr>
          <a:lstStyle/>
          <a:p>
            <a:r>
              <a:rPr lang="es-CL" sz="2400" dirty="0">
                <a:latin typeface="Verdana" pitchFamily="34" charset="0"/>
                <a:ea typeface="Verdana" pitchFamily="34" charset="0"/>
                <a:cs typeface="Verdana" pitchFamily="34" charset="0"/>
              </a:rPr>
              <a:t>Recordando Análisis de Sistemas de Información</a:t>
            </a:r>
            <a:endParaRPr lang="es-CL" dirty="0"/>
          </a:p>
        </p:txBody>
      </p:sp>
      <p:sp>
        <p:nvSpPr>
          <p:cNvPr id="6" name="3 Título">
            <a:extLst>
              <a:ext uri="{FF2B5EF4-FFF2-40B4-BE49-F238E27FC236}">
                <a16:creationId xmlns:a16="http://schemas.microsoft.com/office/drawing/2014/main" id="{A3F550CB-36AE-4450-AE86-B88BCD2C888E}"/>
              </a:ext>
            </a:extLst>
          </p:cNvPr>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Tree>
    <p:extLst>
      <p:ext uri="{BB962C8B-B14F-4D97-AF65-F5344CB8AC3E}">
        <p14:creationId xmlns:p14="http://schemas.microsoft.com/office/powerpoint/2010/main" val="409795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683568" y="1647384"/>
            <a:ext cx="7272808" cy="1277560"/>
          </a:xfrm>
        </p:spPr>
        <p:txBody>
          <a:bodyPr anchor="t">
            <a:normAutofit/>
          </a:bodyPr>
          <a:lstStyle/>
          <a:p>
            <a:pPr algn="just"/>
            <a:r>
              <a:rPr lang="es-CL" sz="1800" b="1" dirty="0">
                <a:solidFill>
                  <a:schemeClr val="bg1"/>
                </a:solidFill>
              </a:rPr>
              <a:t>El análisis y diseño orientado a objetos es un enfoque de la ingeniería de software que permite modelar un sistema como un conjunto de objetos relacionados que interactúan entre si. </a:t>
            </a:r>
          </a:p>
        </p:txBody>
      </p:sp>
      <p:sp>
        <p:nvSpPr>
          <p:cNvPr id="2" name="TextBox 1"/>
          <p:cNvSpPr txBox="1"/>
          <p:nvPr/>
        </p:nvSpPr>
        <p:spPr>
          <a:xfrm>
            <a:off x="251520" y="1052736"/>
            <a:ext cx="8047396" cy="738664"/>
          </a:xfrm>
          <a:prstGeom prst="rect">
            <a:avLst/>
          </a:prstGeom>
          <a:noFill/>
        </p:spPr>
        <p:txBody>
          <a:bodyPr wrap="none" rtlCol="0">
            <a:spAutoFit/>
          </a:bodyPr>
          <a:lstStyle/>
          <a:p>
            <a:r>
              <a:rPr lang="es-ES" sz="2400" dirty="0">
                <a:latin typeface="Verdana" pitchFamily="34" charset="0"/>
                <a:ea typeface="Verdana" pitchFamily="34" charset="0"/>
                <a:cs typeface="Verdana" pitchFamily="34" charset="0"/>
              </a:rPr>
              <a:t>Definición del análisis y diseño orientado a objetos</a:t>
            </a:r>
            <a:endParaRPr lang="es-CL" sz="2400" dirty="0">
              <a:latin typeface="Verdana" pitchFamily="34" charset="0"/>
              <a:ea typeface="Verdana" pitchFamily="34" charset="0"/>
              <a:cs typeface="Verdana" pitchFamily="34" charset="0"/>
            </a:endParaRPr>
          </a:p>
          <a:p>
            <a:endParaRPr lang="es-CL"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996952"/>
            <a:ext cx="6552728" cy="3486150"/>
          </a:xfrm>
          <a:prstGeom prst="rect">
            <a:avLst/>
          </a:prstGeom>
          <a:effectLst>
            <a:outerShdw blurRad="50800" dist="50800" dir="5400000" algn="ctr" rotWithShape="0">
              <a:srgbClr val="000000">
                <a:alpha val="98000"/>
              </a:srgbClr>
            </a:outerShdw>
            <a:softEdge rad="25400"/>
          </a:effectLst>
        </p:spPr>
      </p:pic>
    </p:spTree>
    <p:extLst>
      <p:ext uri="{BB962C8B-B14F-4D97-AF65-F5344CB8AC3E}">
        <p14:creationId xmlns:p14="http://schemas.microsoft.com/office/powerpoint/2010/main" val="954859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r>
              <a:rPr lang="es-ES" sz="1600" dirty="0"/>
              <a:t>Introducción al Análisis y Diseño Orientado a Objeto</a:t>
            </a:r>
          </a:p>
        </p:txBody>
      </p:sp>
      <p:sp>
        <p:nvSpPr>
          <p:cNvPr id="5" name="4 Subtítulo"/>
          <p:cNvSpPr>
            <a:spLocks noGrp="1"/>
          </p:cNvSpPr>
          <p:nvPr>
            <p:ph type="subTitle" idx="1"/>
          </p:nvPr>
        </p:nvSpPr>
        <p:spPr>
          <a:xfrm>
            <a:off x="827583" y="1916832"/>
            <a:ext cx="6696745" cy="2664296"/>
          </a:xfrm>
        </p:spPr>
        <p:txBody>
          <a:bodyPr anchor="t">
            <a:normAutofit/>
          </a:bodyPr>
          <a:lstStyle/>
          <a:p>
            <a:pPr marL="285750" indent="-285750" algn="just">
              <a:buFont typeface="Arial" pitchFamily="34" charset="0"/>
              <a:buChar char="•"/>
            </a:pPr>
            <a:r>
              <a:rPr lang="es-CL" sz="1800" dirty="0">
                <a:solidFill>
                  <a:schemeClr val="tx1"/>
                </a:solidFill>
              </a:rPr>
              <a:t>El ADOO es parte de un proceso que se conoce como Ingeniería de Requerimientos.</a:t>
            </a:r>
          </a:p>
          <a:p>
            <a:pPr marL="285750" indent="-285750" algn="just">
              <a:buFont typeface="Arial" pitchFamily="34" charset="0"/>
              <a:buChar char="•"/>
            </a:pPr>
            <a:endParaRPr lang="es-CL" sz="1800" dirty="0">
              <a:solidFill>
                <a:schemeClr val="tx1"/>
              </a:solidFill>
            </a:endParaRPr>
          </a:p>
          <a:p>
            <a:pPr marL="285750" indent="-285750" algn="just">
              <a:buFont typeface="Arial" pitchFamily="34" charset="0"/>
              <a:buChar char="•"/>
            </a:pPr>
            <a:r>
              <a:rPr lang="es-CL" sz="1800" dirty="0">
                <a:solidFill>
                  <a:schemeClr val="tx1"/>
                </a:solidFill>
              </a:rPr>
              <a:t>Las tecnologías de información son un grupo de tecnologías cuyo propósito es gestionar de forma lo más correcta posible los datos que son importantes para una organización.</a:t>
            </a:r>
          </a:p>
          <a:p>
            <a:pPr marL="285750" indent="-285750">
              <a:buFont typeface="Arial" pitchFamily="34" charset="0"/>
              <a:buChar char="•"/>
            </a:pPr>
            <a:endParaRPr lang="es-CL" sz="1800" dirty="0"/>
          </a:p>
        </p:txBody>
      </p:sp>
      <p:sp>
        <p:nvSpPr>
          <p:cNvPr id="2" name="TextBox 1"/>
          <p:cNvSpPr txBox="1"/>
          <p:nvPr/>
        </p:nvSpPr>
        <p:spPr>
          <a:xfrm>
            <a:off x="251520" y="1052736"/>
            <a:ext cx="7992888" cy="707886"/>
          </a:xfrm>
          <a:prstGeom prst="rect">
            <a:avLst/>
          </a:prstGeom>
          <a:noFill/>
        </p:spPr>
        <p:txBody>
          <a:bodyPr wrap="square" rtlCol="0">
            <a:spAutoFit/>
          </a:bodyPr>
          <a:lstStyle/>
          <a:p>
            <a:r>
              <a:rPr lang="es-CL" sz="2000" b="1" dirty="0">
                <a:solidFill>
                  <a:schemeClr val="bg1"/>
                </a:solidFill>
                <a:latin typeface="Verdana" pitchFamily="34" charset="0"/>
                <a:ea typeface="Verdana" pitchFamily="34" charset="0"/>
                <a:cs typeface="Verdana" pitchFamily="34" charset="0"/>
              </a:rPr>
              <a:t>Importancia del análisis y diseño de sistemas de información.</a:t>
            </a:r>
            <a:endParaRPr lang="es-CL" sz="2000" b="1" dirty="0">
              <a:solidFill>
                <a:schemeClr val="bg1"/>
              </a:solidFill>
            </a:endParaRPr>
          </a:p>
        </p:txBody>
      </p:sp>
    </p:spTree>
    <p:extLst>
      <p:ext uri="{BB962C8B-B14F-4D97-AF65-F5344CB8AC3E}">
        <p14:creationId xmlns:p14="http://schemas.microsoft.com/office/powerpoint/2010/main" val="325807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240727" y="2564904"/>
            <a:ext cx="8056984" cy="2088232"/>
          </a:xfrm>
        </p:spPr>
        <p:txBody>
          <a:bodyPr anchor="t"/>
          <a:lstStyle/>
          <a:p>
            <a:pPr algn="just"/>
            <a:r>
              <a:rPr lang="es-CL" sz="1800" b="1" dirty="0"/>
              <a:t>“…hace referencia al conjunto de procedimientos racionales, utilizados para alcanzar una gama de objetivos que rigen en una investigación científica, una exposición doctrinal o tareas que requieran habilidades, conocimientos o cuidados específicos. Alternativamente puede definirse la metodología como el estudio o elección de un método pertinente para un determinado objetivo.”</a:t>
            </a:r>
          </a:p>
          <a:p>
            <a:endParaRPr lang="es-ES" sz="1800" dirty="0"/>
          </a:p>
        </p:txBody>
      </p:sp>
      <p:sp>
        <p:nvSpPr>
          <p:cNvPr id="2" name="TextBox 1"/>
          <p:cNvSpPr txBox="1"/>
          <p:nvPr/>
        </p:nvSpPr>
        <p:spPr>
          <a:xfrm>
            <a:off x="251520" y="1052736"/>
            <a:ext cx="7741222" cy="461665"/>
          </a:xfrm>
          <a:prstGeom prst="rect">
            <a:avLst/>
          </a:prstGeom>
          <a:noFill/>
        </p:spPr>
        <p:txBody>
          <a:bodyPr wrap="none" rtlCol="0">
            <a:spAutoFit/>
          </a:bodyPr>
          <a:lstStyle/>
          <a:p>
            <a:r>
              <a:rPr lang="es-CL" sz="2400" dirty="0">
                <a:solidFill>
                  <a:schemeClr val="bg1"/>
                </a:solidFill>
                <a:latin typeface="Verdana" pitchFamily="34" charset="0"/>
                <a:ea typeface="Verdana" pitchFamily="34" charset="0"/>
                <a:cs typeface="Verdana" pitchFamily="34" charset="0"/>
              </a:rPr>
              <a:t>Diferentes metodologías de análisis de sistemas.</a:t>
            </a:r>
            <a:endParaRPr lang="es-CL" sz="2400" dirty="0">
              <a:solidFill>
                <a:schemeClr val="bg1"/>
              </a:solidFill>
            </a:endParaRPr>
          </a:p>
        </p:txBody>
      </p:sp>
      <p:sp>
        <p:nvSpPr>
          <p:cNvPr id="6" name="TextBox 5"/>
          <p:cNvSpPr txBox="1"/>
          <p:nvPr/>
        </p:nvSpPr>
        <p:spPr>
          <a:xfrm>
            <a:off x="323528" y="1700808"/>
            <a:ext cx="3584636" cy="400110"/>
          </a:xfrm>
          <a:prstGeom prst="rect">
            <a:avLst/>
          </a:prstGeom>
          <a:noFill/>
        </p:spPr>
        <p:txBody>
          <a:bodyPr wrap="none" rtlCol="0">
            <a:spAutoFit/>
          </a:bodyPr>
          <a:lstStyle/>
          <a:p>
            <a:r>
              <a:rPr lang="es-CL" sz="2000" dirty="0">
                <a:latin typeface="Verdana" pitchFamily="34" charset="0"/>
                <a:ea typeface="Verdana" pitchFamily="34" charset="0"/>
                <a:cs typeface="Verdana" pitchFamily="34" charset="0"/>
              </a:rPr>
              <a:t>Definición de Metodología.</a:t>
            </a:r>
            <a:endParaRPr lang="es-CL" sz="2000" dirty="0"/>
          </a:p>
        </p:txBody>
      </p:sp>
    </p:spTree>
    <p:extLst>
      <p:ext uri="{BB962C8B-B14F-4D97-AF65-F5344CB8AC3E}">
        <p14:creationId xmlns:p14="http://schemas.microsoft.com/office/powerpoint/2010/main" val="312366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240727" y="2204864"/>
            <a:ext cx="8056984" cy="3528392"/>
          </a:xfrm>
        </p:spPr>
        <p:txBody>
          <a:bodyPr anchor="t"/>
          <a:lstStyle/>
          <a:p>
            <a:pPr algn="just"/>
            <a:r>
              <a:rPr lang="es-CL" sz="1800" b="1" dirty="0"/>
              <a:t>La metodología estructurada se originó en los lenguajes de programación estructuradas para dar soporte a las necesidades del lenguaje. Esta metodología sentó las primeras estructuras para la definición de la llamada “ingeniería de software” es decir se definieron fases y etapas para dar solución a proyectos de software que se van a desarrollar utilizando un lenguaje de programación estructurado.</a:t>
            </a:r>
          </a:p>
          <a:p>
            <a:pPr algn="just"/>
            <a:endParaRPr lang="es-ES" sz="1800" dirty="0"/>
          </a:p>
        </p:txBody>
      </p:sp>
      <p:sp>
        <p:nvSpPr>
          <p:cNvPr id="2" name="TextBox 1"/>
          <p:cNvSpPr txBox="1"/>
          <p:nvPr/>
        </p:nvSpPr>
        <p:spPr>
          <a:xfrm>
            <a:off x="251520" y="1052736"/>
            <a:ext cx="7741222" cy="461665"/>
          </a:xfrm>
          <a:prstGeom prst="rect">
            <a:avLst/>
          </a:prstGeom>
          <a:noFill/>
        </p:spPr>
        <p:txBody>
          <a:bodyPr wrap="none" rtlCol="0">
            <a:spAutoFit/>
          </a:bodyPr>
          <a:lstStyle/>
          <a:p>
            <a:r>
              <a:rPr lang="es-CL" sz="2400" dirty="0">
                <a:solidFill>
                  <a:schemeClr val="bg1"/>
                </a:solidFill>
                <a:latin typeface="Verdana" pitchFamily="34" charset="0"/>
                <a:ea typeface="Verdana" pitchFamily="34" charset="0"/>
                <a:cs typeface="Verdana" pitchFamily="34" charset="0"/>
              </a:rPr>
              <a:t>Diferentes metodologías de análisis de sistemas.</a:t>
            </a:r>
            <a:endParaRPr lang="es-CL" sz="2400" dirty="0">
              <a:solidFill>
                <a:schemeClr val="bg1"/>
              </a:solidFill>
            </a:endParaRPr>
          </a:p>
        </p:txBody>
      </p:sp>
      <p:sp>
        <p:nvSpPr>
          <p:cNvPr id="7" name="TextBox 6"/>
          <p:cNvSpPr txBox="1"/>
          <p:nvPr/>
        </p:nvSpPr>
        <p:spPr>
          <a:xfrm>
            <a:off x="323528" y="1636604"/>
            <a:ext cx="3554499" cy="400110"/>
          </a:xfrm>
          <a:prstGeom prst="rect">
            <a:avLst/>
          </a:prstGeom>
          <a:noFill/>
        </p:spPr>
        <p:txBody>
          <a:bodyPr wrap="none" rtlCol="0">
            <a:spAutoFit/>
          </a:bodyPr>
          <a:lstStyle/>
          <a:p>
            <a:r>
              <a:rPr lang="es-CL" sz="2000" dirty="0">
                <a:latin typeface="Verdana" pitchFamily="34" charset="0"/>
                <a:ea typeface="Verdana" pitchFamily="34" charset="0"/>
                <a:cs typeface="Verdana" pitchFamily="34" charset="0"/>
              </a:rPr>
              <a:t>Metodología Estructurada.</a:t>
            </a:r>
            <a:endParaRPr lang="es-CL" sz="2000" dirty="0"/>
          </a:p>
        </p:txBody>
      </p:sp>
      <p:pic>
        <p:nvPicPr>
          <p:cNvPr id="6" name="Imagen 5" descr="Interfaz de usuario gráfica, Icono&#10;&#10;Descripción generada automáticamente">
            <a:extLst>
              <a:ext uri="{FF2B5EF4-FFF2-40B4-BE49-F238E27FC236}">
                <a16:creationId xmlns:a16="http://schemas.microsoft.com/office/drawing/2014/main" id="{747C0E9F-EA87-1580-D6DB-D6673CB6C82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27984" y="4941168"/>
            <a:ext cx="2417110" cy="1610777"/>
          </a:xfrm>
          <a:prstGeom prst="rect">
            <a:avLst/>
          </a:prstGeom>
        </p:spPr>
      </p:pic>
      <p:sp>
        <p:nvSpPr>
          <p:cNvPr id="8" name="CuadroTexto 7">
            <a:extLst>
              <a:ext uri="{FF2B5EF4-FFF2-40B4-BE49-F238E27FC236}">
                <a16:creationId xmlns:a16="http://schemas.microsoft.com/office/drawing/2014/main" id="{01E6E9B8-A3DC-9FF5-CB44-0BC4AB555A38}"/>
              </a:ext>
            </a:extLst>
          </p:cNvPr>
          <p:cNvSpPr txBox="1"/>
          <p:nvPr/>
        </p:nvSpPr>
        <p:spPr>
          <a:xfrm>
            <a:off x="4427984" y="6872586"/>
            <a:ext cx="1116062" cy="923330"/>
          </a:xfrm>
          <a:prstGeom prst="rect">
            <a:avLst/>
          </a:prstGeom>
          <a:noFill/>
        </p:spPr>
        <p:txBody>
          <a:bodyPr wrap="square" rtlCol="0">
            <a:spAutoFit/>
          </a:bodyPr>
          <a:lstStyle/>
          <a:p>
            <a:r>
              <a:rPr lang="es-CL" sz="900">
                <a:hlinkClick r:id="rId3" tooltip="https://altopuntaje.com/cuales-practicas-agiles-metodologia-scrum/"/>
              </a:rPr>
              <a:t>Esta foto</a:t>
            </a:r>
            <a:r>
              <a:rPr lang="es-CL" sz="900"/>
              <a:t> de Autor desconocido está bajo licencia </a:t>
            </a:r>
            <a:r>
              <a:rPr lang="es-CL" sz="900">
                <a:hlinkClick r:id="rId4" tooltip="https://creativecommons.org/licenses/by-sa/3.0/"/>
              </a:rPr>
              <a:t>CC BY-SA</a:t>
            </a:r>
            <a:endParaRPr lang="es-CL" sz="900"/>
          </a:p>
        </p:txBody>
      </p:sp>
    </p:spTree>
    <p:extLst>
      <p:ext uri="{BB962C8B-B14F-4D97-AF65-F5344CB8AC3E}">
        <p14:creationId xmlns:p14="http://schemas.microsoft.com/office/powerpoint/2010/main" val="278830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111968" y="186210"/>
            <a:ext cx="8204448" cy="578495"/>
          </a:xfrm>
        </p:spPr>
        <p:txBody>
          <a:bodyPr>
            <a:normAutofit/>
          </a:bodyPr>
          <a:lstStyle/>
          <a:p>
            <a:pPr algn="ctr"/>
            <a:r>
              <a:rPr lang="es-ES" sz="1600" dirty="0"/>
              <a:t>Introducción al Análisis y Diseño Orientado a Objeto</a:t>
            </a:r>
          </a:p>
        </p:txBody>
      </p:sp>
      <p:sp>
        <p:nvSpPr>
          <p:cNvPr id="5" name="4 Subtítulo"/>
          <p:cNvSpPr>
            <a:spLocks noGrp="1"/>
          </p:cNvSpPr>
          <p:nvPr>
            <p:ph type="subTitle" idx="1"/>
          </p:nvPr>
        </p:nvSpPr>
        <p:spPr>
          <a:xfrm>
            <a:off x="240727" y="2158917"/>
            <a:ext cx="8579745" cy="3574339"/>
          </a:xfrm>
        </p:spPr>
        <p:txBody>
          <a:bodyPr anchor="t"/>
          <a:lstStyle/>
          <a:p>
            <a:pPr algn="just"/>
            <a:r>
              <a:rPr lang="es-CL" sz="1800" b="1" dirty="0"/>
              <a:t>La metodología Orientada a Objetos requiere que se detecten los objetos del sistema, cómo estos interactúan, cómo se comportan en el tiempo y las responsabilidades que asumen al relacionarse con otros objetos. El análisis orientado a objetos mira todos los objetos en el sistema, agrupa sus características y comportamientos comunes, estudia sus diferencias y cómo el sistema maneja estos objetos para lograr su objetivo</a:t>
            </a:r>
            <a:r>
              <a:rPr lang="es-CL" sz="1800" dirty="0"/>
              <a:t>.</a:t>
            </a:r>
            <a:endParaRPr lang="es-ES" sz="1800" dirty="0"/>
          </a:p>
        </p:txBody>
      </p:sp>
      <p:sp>
        <p:nvSpPr>
          <p:cNvPr id="2" name="TextBox 1"/>
          <p:cNvSpPr txBox="1"/>
          <p:nvPr/>
        </p:nvSpPr>
        <p:spPr>
          <a:xfrm>
            <a:off x="251520" y="1052736"/>
            <a:ext cx="7741222" cy="461665"/>
          </a:xfrm>
          <a:prstGeom prst="rect">
            <a:avLst/>
          </a:prstGeom>
          <a:noFill/>
        </p:spPr>
        <p:txBody>
          <a:bodyPr wrap="none" rtlCol="0">
            <a:spAutoFit/>
          </a:bodyPr>
          <a:lstStyle/>
          <a:p>
            <a:r>
              <a:rPr lang="es-CL" sz="2400" dirty="0">
                <a:solidFill>
                  <a:schemeClr val="bg1"/>
                </a:solidFill>
                <a:latin typeface="Verdana" pitchFamily="34" charset="0"/>
                <a:ea typeface="Verdana" pitchFamily="34" charset="0"/>
                <a:cs typeface="Verdana" pitchFamily="34" charset="0"/>
              </a:rPr>
              <a:t>Diferentes metodologías de análisis de sistemas.</a:t>
            </a:r>
            <a:endParaRPr lang="es-CL" sz="2400" dirty="0">
              <a:solidFill>
                <a:schemeClr val="bg1"/>
              </a:solidFill>
            </a:endParaRPr>
          </a:p>
        </p:txBody>
      </p:sp>
      <p:sp>
        <p:nvSpPr>
          <p:cNvPr id="7" name="TextBox 6"/>
          <p:cNvSpPr txBox="1"/>
          <p:nvPr/>
        </p:nvSpPr>
        <p:spPr>
          <a:xfrm>
            <a:off x="323528" y="1636604"/>
            <a:ext cx="4509568" cy="400110"/>
          </a:xfrm>
          <a:prstGeom prst="rect">
            <a:avLst/>
          </a:prstGeom>
          <a:noFill/>
        </p:spPr>
        <p:txBody>
          <a:bodyPr wrap="none" rtlCol="0">
            <a:spAutoFit/>
          </a:bodyPr>
          <a:lstStyle/>
          <a:p>
            <a:r>
              <a:rPr lang="es-CL" sz="2000" dirty="0">
                <a:latin typeface="Verdana" pitchFamily="34" charset="0"/>
                <a:ea typeface="Verdana" pitchFamily="34" charset="0"/>
                <a:cs typeface="Verdana" pitchFamily="34" charset="0"/>
              </a:rPr>
              <a:t>Metodología Orientada a Objetos.</a:t>
            </a:r>
            <a:endParaRPr lang="es-CL" sz="2000"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3717032"/>
            <a:ext cx="3600400" cy="3600400"/>
          </a:xfrm>
          <a:prstGeom prst="rect">
            <a:avLst/>
          </a:prstGeom>
        </p:spPr>
      </p:pic>
    </p:spTree>
    <p:extLst>
      <p:ext uri="{BB962C8B-B14F-4D97-AF65-F5344CB8AC3E}">
        <p14:creationId xmlns:p14="http://schemas.microsoft.com/office/powerpoint/2010/main" val="2891373451"/>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TM02900771[[fn=Segmento]]</Template>
  <TotalTime>940</TotalTime>
  <Words>2533</Words>
  <Application>Microsoft Office PowerPoint</Application>
  <PresentationFormat>Presentación en pantalla (4:3)</PresentationFormat>
  <Paragraphs>139</Paragraphs>
  <Slides>30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vt:lpstr>
      <vt:lpstr>Century Gothic</vt:lpstr>
      <vt:lpstr>Verdana</vt:lpstr>
      <vt:lpstr>Wingdings 3</vt:lpstr>
      <vt:lpstr>Sector</vt:lpstr>
      <vt:lpstr>Introducción al Análisis y Diseño Orientado a Objeto. </vt:lpstr>
      <vt:lpstr>Contenidos de esta guía</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Presentación de PowerPoint</vt:lpstr>
      <vt:lpstr>Presentación de PowerPoint</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lpstr>Introducción al Análisis y Diseño Orientado a Objeto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caedoc</dc:creator>
  <cp:lastModifiedBy>JOCELYN GONZALEZ CORTES</cp:lastModifiedBy>
  <cp:revision>100</cp:revision>
  <dcterms:created xsi:type="dcterms:W3CDTF">2011-07-08T15:37:00Z</dcterms:created>
  <dcterms:modified xsi:type="dcterms:W3CDTF">2022-08-26T12:21:17Z</dcterms:modified>
</cp:coreProperties>
</file>