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76313c31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a76313c31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a76313c3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a76313c3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a76313c3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a76313c3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a76313c31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a76313c31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a76313c3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a76313c3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a76313c3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a76313c3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a76313c3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a76313c3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a76313c3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a76313c3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a76313c31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a76313c3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a76313c3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a76313c3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a76313c3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a76313c3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a76313c31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a76313c3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a76313c31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a76313c31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a76313c31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a76313c31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a76313c31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a76313c31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a76313c3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a76313c3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a76313c3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a76313c3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a76313c31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a76313c31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a76313c3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a76313c3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a76313c3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a76313c3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a76313c31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a76313c3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a76313c31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a76313c31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a76313c3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a76313c3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a76313c31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a76313c31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a76313c31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a76313c31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a76313c31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a76313c31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a76313c31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a76313c31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a76313c3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a76313c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a76313c3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a76313c3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a76313c31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a76313c31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76313c3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76313c3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a76313c3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a76313c3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a76313c3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a76313c3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a76313c3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a76313c3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125" y="499900"/>
            <a:ext cx="5502900" cy="4643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0" y="1877975"/>
            <a:ext cx="3754500" cy="19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Beluken - RPG Battle Manager</a:t>
            </a:r>
            <a:endParaRPr sz="3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0" y="3843875"/>
            <a:ext cx="1872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Frederico Antunes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Gabriel Gomes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Lucas Vitorino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Pedro Umpierre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Ramon Pedro Pereira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Willian Benevides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065875" y="4642050"/>
            <a:ext cx="1402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Requisitos Arquiteturais:</a:t>
            </a:r>
            <a:endParaRPr sz="30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87400" y="1354300"/>
            <a:ext cx="87591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Navegação Clara e Consistente: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arquitetura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suportar um sistema de navegação claro, previsível e guiado, permitindo que os usuários acessem todas as funcionalidades principais com facilidade.</a:t>
            </a:r>
            <a:b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Suporte a Temas e Diretrizes de Design: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 sistema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permitir a aplicação de temas visuais (como claro e escuro) e, na construção dos componentes de interface, considerar as diretrizes de design Material Design (para Android, Windows, Web) e Cupertino (para iOS) para uma integração visual adequada às respectivas plataformas.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Requisitos Arquiteturais:</a:t>
            </a:r>
            <a:endParaRPr sz="30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87400" y="1603475"/>
            <a:ext cx="87591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Aplicação dos Padrões MVC e Repository: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estrutura da aplicação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ser organizada seguindo o padrão Model-View-Controller (MVC) para a separação de responsabilidades entre apresentação, lógica de controle e dados. Adicionalmente,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ser utilizado o padrão Repository para abstrair e gerenciar o acesso à camada de persistência de dados local.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Arquitetura: MVC + Repository – Uma Dupla Poderosa</a:t>
            </a:r>
            <a:endParaRPr sz="400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87400" y="1374950"/>
            <a:ext cx="87591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MVC (Model-View-Controller): A Base da Organização</a:t>
            </a:r>
            <a:b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Representa os dados e a lógica de negócios da aplicação.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■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Contém as regras, validações e interage com a camada de persistência (via Repository).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Responsável pela interface do usuário (UI).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■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Exibe os dados do Model e envia comandos do usuário para o Controller.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Controller: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Atua como intermediário entre o Model e a View.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■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Processa as entradas do usuário, interage com o Model e seleciona a View a ser exibida.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○"/>
            </a:pPr>
            <a:r>
              <a:rPr i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Benefício central do MVC: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Separação clara de responsabilidades, facilitando a manutenção, evolução e testes.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Arquitetura: MVC + Repository – Uma Dupla Poderosa</a:t>
            </a:r>
            <a:endParaRPr sz="40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87400" y="1374950"/>
            <a:ext cx="87591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Padrão Repository: Abstraindo o Acesso a Dados</a:t>
            </a:r>
            <a:b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Atua como uma camada de abstração entre a lógica de negócios (Model/Serviços) e as fontes de dados (ex: SQLite).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Centraliza a lógica de consulta e persistência de dados.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Simula uma "coleção" de objetos de domínio em memória.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i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Benefício central do Repository: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Desacoplamento da fonte de dados, permitindo trocar ou modificar o mecanismo de persistência com mínimo impacto no restante do sistema e facilitando testes (mocking).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Arquitetura: MVC + Repository – Uma Dupla Poderosa</a:t>
            </a:r>
            <a:endParaRPr sz="4000"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87400" y="1374950"/>
            <a:ext cx="8759100" cy="3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Sinergia MVC + Repository:</a:t>
            </a:r>
            <a:b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○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Fluxo Comum: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captura a interação do usuário e a envia ao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processa a requisição e aciona 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utiliza 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para buscar ou persistir dados.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interage com a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fonte de dados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(ex: SQLite).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retorna os dados processados ao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</a:pP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atualiza a </a:t>
            </a:r>
            <a:r>
              <a:rPr b="1"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pt-BR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com os novos dados.</a:t>
            </a:r>
            <a:endParaRPr b="1"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Arquitetura: MVC + Repository – Uma Dupla Poderosa</a:t>
            </a:r>
            <a:endParaRPr sz="400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87400" y="1182850"/>
            <a:ext cx="87591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Vantagens da Combinação: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Manutenibilidade Elevada: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Alterações na UI (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), regras de negócio (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ou acesso a dados (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são mais isoladas.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Testabilidade Aprimorada: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 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 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podem ser testados independentemente da 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2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■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Lógica de negócios pode ser testada isoladamente da persistência, mockando o 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Flexibilidade na Persistência: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 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Repository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permite alterar ou evoluir o mecanismo de armazenamento de dados (ex: de SQLite para outra solução local) sem impactar o 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ou </a:t>
            </a:r>
            <a:r>
              <a:rPr b="1" lang="pt-BR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Controller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Código Mais Limpo e Organizado: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Responsabilidades bem definidas em cada camada, resultando em maior clareza e legibilidade.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7650" y="666600"/>
            <a:ext cx="7688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Visão Arquitetural</a:t>
            </a:r>
            <a:endParaRPr sz="4000"/>
          </a:p>
        </p:txBody>
      </p:sp>
      <p:pic>
        <p:nvPicPr>
          <p:cNvPr id="183" name="Google Shape;183;p29" title="DiagramaDeVisaoArquitetural.drawio.png"/>
          <p:cNvPicPr preferRelativeResize="0"/>
          <p:nvPr/>
        </p:nvPicPr>
        <p:blipFill rotWithShape="1">
          <a:blip r:embed="rId3">
            <a:alphaModFix/>
          </a:blip>
          <a:srcRect b="0" l="0" r="38901" t="0"/>
          <a:stretch/>
        </p:blipFill>
        <p:spPr>
          <a:xfrm>
            <a:off x="209400" y="1647625"/>
            <a:ext cx="5089976" cy="24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 title="DiagramaDeVisaoArquitetural.drawio.png"/>
          <p:cNvPicPr preferRelativeResize="0"/>
          <p:nvPr/>
        </p:nvPicPr>
        <p:blipFill rotWithShape="1">
          <a:blip r:embed="rId3">
            <a:alphaModFix/>
          </a:blip>
          <a:srcRect b="0" l="64248" r="0" t="0"/>
          <a:stretch/>
        </p:blipFill>
        <p:spPr>
          <a:xfrm>
            <a:off x="5842750" y="1958350"/>
            <a:ext cx="3160124" cy="25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73438" y="1420900"/>
            <a:ext cx="5361900" cy="321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740625" y="1826050"/>
            <a:ext cx="3283200" cy="240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29"/>
          <p:cNvCxnSpPr/>
          <p:nvPr/>
        </p:nvCxnSpPr>
        <p:spPr>
          <a:xfrm>
            <a:off x="5435350" y="2872250"/>
            <a:ext cx="3045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9"/>
          <p:cNvCxnSpPr/>
          <p:nvPr/>
        </p:nvCxnSpPr>
        <p:spPr>
          <a:xfrm rot="10800000">
            <a:off x="5440800" y="3057575"/>
            <a:ext cx="30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Justificativa:</a:t>
            </a:r>
            <a:endParaRPr sz="3000"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87400" y="1603475"/>
            <a:ext cx="87591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Manutenibilidade: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MVC: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Separação clara (lógica de negócios, UI, controle) facilita correções e evoluções.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Repository: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Desacopla acesso a dados (SQLite), permitindo mudanças na persistência sem impacto sistêmico.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Código menos complexo, legível e organizado.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Capacidade de Crescimento Local (Escalabilidade):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Eficiência no gerenciamento de volume crescente de dados locais (fichas, grupos, históricos).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Arquitetura modular facilita adição de novas funcionalidades locais.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Flutter (código único) permite expansão futura para mais plataformas (iOS, Web) com consistência.</a:t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Justificativa:</a:t>
            </a:r>
            <a:endParaRPr sz="3000"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87400" y="1603475"/>
            <a:ext cx="87591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Segurança: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Armazenamento de todos os dados localmente no dispositivo.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Arquitetura permite futura integração de criptografia para proteção dos dados do usuário.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Usabilidade: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Layouts adaptativos, navegação guiada e suporte a temas (claro/escuro).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Experiência de usuário consistente, intuitiva e acessível.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MVC contribui para interfaces responsivas e bem organizadas.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Justificativa:</a:t>
            </a:r>
            <a:endParaRPr sz="3000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287400" y="1603475"/>
            <a:ext cx="87591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Desempenho: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Banco de dados local leve (SQLite) e gerenciamento local de estados/dados.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Baixo tempo de resposta para operações críticas (ex: atualizações em batalha).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Padrão Repository implementado de forma eficiente, sem sobrecarga.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Flexibilidade e Evolução: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Padrões Repository e MVC (modular) garantem expansão futura com novas funcionalidades locais.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Repository permite adaptar/evoluir o mecanismo de persistência (SQLite) ou introduzir novas formas de gestão de dados sem reestruturações profundas.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747275"/>
            <a:ext cx="76887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Escopo do Sistema:</a:t>
            </a:r>
            <a:endParaRPr sz="21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27375"/>
            <a:ext cx="8316900" cy="30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Plataforma e Tecnologia:</a:t>
            </a:r>
            <a:endParaRPr b="1"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628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3"/>
              <a:buFont typeface="Raleway"/>
              <a:buChar char="●"/>
            </a:pPr>
            <a:r>
              <a:rPr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Aplicativo multiplataforma (Windows e Android).</a:t>
            </a:r>
            <a:endParaRPr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62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3"/>
              <a:buFont typeface="Raleway"/>
              <a:buChar char="●"/>
            </a:pPr>
            <a:r>
              <a:rPr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Desenvolvido em Flutter.</a:t>
            </a:r>
            <a:endParaRPr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Objetivo Principal:</a:t>
            </a:r>
            <a:endParaRPr b="1"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628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3"/>
              <a:buFont typeface="Raleway"/>
              <a:buChar char="●"/>
            </a:pPr>
            <a:r>
              <a:rPr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Ferramenta completa para criação, gerenciamento e simulação de batalhas RPG.</a:t>
            </a:r>
            <a:endParaRPr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628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3"/>
              <a:buFont typeface="Raleway"/>
              <a:buChar char="●"/>
            </a:pPr>
            <a:r>
              <a:rPr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Apresentar sistema de combate próprio, focado na fluidez e dinamismo.</a:t>
            </a:r>
            <a:endParaRPr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Justificativa:</a:t>
            </a:r>
            <a:endParaRPr sz="3000"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87400" y="1603475"/>
            <a:ext cx="87591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Testabilidade: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Estrutura MVC e Repository (com injeção de dependência) facilitam testes automatizados (unitários, integração).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Teste isolado de componentes e regras de negócio (mock da persistência).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7650" y="12044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Casos de Uso</a:t>
            </a:r>
            <a:endParaRPr sz="4000"/>
          </a:p>
        </p:txBody>
      </p:sp>
      <p:pic>
        <p:nvPicPr>
          <p:cNvPr id="218" name="Google Shape;218;p34" title="Casos de Uso.drawio.png"/>
          <p:cNvPicPr preferRelativeResize="0"/>
          <p:nvPr/>
        </p:nvPicPr>
        <p:blipFill rotWithShape="1">
          <a:blip r:embed="rId3">
            <a:alphaModFix/>
          </a:blip>
          <a:srcRect b="0" l="0" r="50194" t="0"/>
          <a:stretch/>
        </p:blipFill>
        <p:spPr>
          <a:xfrm>
            <a:off x="3309025" y="492475"/>
            <a:ext cx="3998800" cy="46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7650" y="12044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Casos de Uso</a:t>
            </a:r>
            <a:endParaRPr sz="4000"/>
          </a:p>
        </p:txBody>
      </p:sp>
      <p:pic>
        <p:nvPicPr>
          <p:cNvPr id="224" name="Google Shape;224;p35" title="Casos de Uso.drawio.png"/>
          <p:cNvPicPr preferRelativeResize="0"/>
          <p:nvPr/>
        </p:nvPicPr>
        <p:blipFill rotWithShape="1">
          <a:blip r:embed="rId3">
            <a:alphaModFix/>
          </a:blip>
          <a:srcRect b="0" l="49977" r="0" t="20835"/>
          <a:stretch/>
        </p:blipFill>
        <p:spPr>
          <a:xfrm>
            <a:off x="3079775" y="669800"/>
            <a:ext cx="4630476" cy="424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Modelo Conceitual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30" name="Google Shape;230;p36" title="ModeloConceitual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425" y="800100"/>
            <a:ext cx="6249199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404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</a:t>
            </a:r>
            <a:r>
              <a:rPr lang="pt-BR"/>
              <a:t> de Classes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Criar Grupo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925" y="1424925"/>
            <a:ext cx="2933700" cy="260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50" y="1424925"/>
            <a:ext cx="5532123" cy="2781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Selecionar </a:t>
            </a:r>
            <a:r>
              <a:rPr lang="pt-BR" sz="2100">
                <a:solidFill>
                  <a:srgbClr val="000000"/>
                </a:solidFill>
              </a:rPr>
              <a:t>Cenário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150" y="1893550"/>
            <a:ext cx="3442525" cy="19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31650"/>
            <a:ext cx="5886526" cy="20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5400" y="1786850"/>
            <a:ext cx="2270750" cy="4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Selecionar Inimigo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575" y="1774150"/>
            <a:ext cx="2758425" cy="24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" y="2045425"/>
            <a:ext cx="6230674" cy="21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75" y="1924025"/>
            <a:ext cx="2190825" cy="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Selecionar Grupo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425" y="530625"/>
            <a:ext cx="2242500" cy="23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3200"/>
            <a:ext cx="7688701" cy="2297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5" y="2388825"/>
            <a:ext cx="2190825" cy="4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201850" y="446825"/>
            <a:ext cx="93174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Gerenciar Grupo de Personagens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73" name="Google Shape;273;p42" title="gerenciar_grupo_personagen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3875"/>
            <a:ext cx="8839204" cy="32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747275"/>
            <a:ext cx="76887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Escopo do Sistema:</a:t>
            </a:r>
            <a:endParaRPr sz="21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135125" y="1736900"/>
            <a:ext cx="7911300" cy="30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Criação de Entidades (Fichas):</a:t>
            </a:r>
            <a:endParaRPr b="1"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62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23"/>
              <a:buFont typeface="Raleway"/>
              <a:buChar char="●"/>
            </a:pPr>
            <a:r>
              <a:rPr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Fichas detalhadas para personagens e inimigos (raça, classe, arquétipo, nível, atributos, equipamentos, descrição).</a:t>
            </a:r>
            <a:endParaRPr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16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3"/>
              <a:buFont typeface="Raleway"/>
              <a:buChar char="●"/>
            </a:pPr>
            <a:r>
              <a:rPr lang="pt-BR" sz="162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Inimigos: definição de tipo.</a:t>
            </a:r>
            <a:endParaRPr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Gerenciamento: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Edição, duplicação e exclusão de fichas.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Criação de grupos de personagens (até 4 membros) e inimigos (1+ monstros).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Grupos podem ser salvos, modificados e reutilizados.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Diagrama de Sequência - 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201850" y="44682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Contrato de Operação</a:t>
            </a:r>
            <a:r>
              <a:rPr lang="pt-BR" sz="2100">
                <a:solidFill>
                  <a:srgbClr val="000000"/>
                </a:solidFill>
              </a:rPr>
              <a:t> - grupoSelecionado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201850" y="1227550"/>
            <a:ext cx="79062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Operação: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 grupoSelecionado(idGrupo: int)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Referências cruzadas: 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Caso de uso selecionar Grupo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Pré-condições: </a:t>
            </a:r>
            <a:r>
              <a:rPr lang="pt-BR" sz="1600">
                <a:latin typeface="Raleway"/>
                <a:ea typeface="Raleway"/>
                <a:cs typeface="Raleway"/>
                <a:sym typeface="Raleway"/>
              </a:rPr>
              <a:t>CO usuário clicar em um grupo para ser alocado ao 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747275"/>
            <a:ext cx="76887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Escopo do Sistema:</a:t>
            </a:r>
            <a:endParaRPr sz="21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135125" y="1689275"/>
            <a:ext cx="79113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Configuração de Batalha: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Seleção de grupo de personagens, grupo de inimigos e cenário pré-definido.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Durante a Batalha: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Sistema gerencia o combate: turnos, registro de ações, cálculo de efeitos (habilidades), atualização de status (vida, mana).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Feedback visual e textual do estado do combate.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Histórico de ações para acompanhamento tático.</a:t>
            </a:r>
            <a:endParaRPr b="1" sz="162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747275"/>
            <a:ext cx="76887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Escopo do Sistema:</a:t>
            </a:r>
            <a:endParaRPr sz="21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135125" y="1689275"/>
            <a:ext cx="7911300" cy="30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Interface do Usuário (UI):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Amigável e responsiva.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Adaptada para mouse/teclado (Windows) e toque (Android).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Navegação intuitiva.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Sistema de Combate e Evolução: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Baseado em RPGs tradicionais, mas com regras e mecânicas próprias.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Foco em batalhas rápidas e acessíveis.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aleway"/>
              <a:buChar char="●"/>
            </a:pP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Projetado com flexibilidade para futuras extensões (novas regras, funcionalidades, modos).</a:t>
            </a:r>
            <a:endParaRPr b="1" sz="2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Restrições Arquiteturais:</a:t>
            </a:r>
            <a:endParaRPr sz="30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87400" y="1394000"/>
            <a:ext cx="8759100" cy="3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Tecnologia de Desenvolvimento: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 sistema será desenvolvido utilizando o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framework Flutter e a linguagem Dart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Esta decisão implica uma única base de código para as plataformas alvo e orienta a escolha de bibliotecas e ferramentas compatíveis.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Armazenamento de Dados: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Todo o armazenamento de dados do aplicativo será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estritamente local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residindo no dispositivo do usuário. Não haverá componentes de b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ckend ou sincronização com a nuvem no escopo atual.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Plataformas Iniciais: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 escopo de lançamento inicial do aplicativo concentra-se nas plataformas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Windows e Android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Contudo, a escolha do Flutter implica uma consideração inerente à portabilidade para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iOS e web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em futuras iterações.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Objetivos</a:t>
            </a:r>
            <a:r>
              <a:rPr lang="pt-BR" sz="2100">
                <a:solidFill>
                  <a:srgbClr val="000000"/>
                </a:solidFill>
              </a:rPr>
              <a:t> Arquiteturais:</a:t>
            </a:r>
            <a:endParaRPr sz="30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87400" y="1394000"/>
            <a:ext cx="8759100" cy="3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Manutenibilidade e Extensibilidade: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Alcançar uma arquitetura de software que seja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altamente fácil de manter e estender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Isso significa que modificações, correções de bugs e a adição de novas funcionalidades locais (como novas regras de RPG, tipos de personagens ou mecânicas de combate) devem ser possíveis com impacto mínimo nos componentes existentes.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Testabilidade: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Garantir um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alto grau de testabilidade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para todos os componentes críticos do sistema. A arquitetura deve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facilitar a criação de testes unitários para a lógica de negócios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(regras de combate, criação de fichas) e testes de integração que validem as interações entre as camadas.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Objetivos Arquiteturais:</a:t>
            </a:r>
            <a:endParaRPr sz="300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7400" y="1204475"/>
            <a:ext cx="8759100" cy="4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Flexibilidade para Evolução Local: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Prover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flexibilidade arquitetural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para permitir a evolução do sistema em termos de regras de jogo, personalizações e modos de operação, mantendo o foco em funcionalidades que operem localmente no dispositivo do usuário.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Desempenho Responsivo: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Assegurar que o sistema apresente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baixo tempo de resposta e fluidez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nas interações do usuário, especialmente durante operações críticas como a simulação de batalhas, cálculos de atributos e navegação entre telas.</a:t>
            </a:r>
            <a:endParaRPr sz="1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Usabilidade e Experiência do Usuário: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Facilitar, através de uma estrutura bem definida, a construção de uma interface de usuário que seja </a:t>
            </a:r>
            <a:r>
              <a:rPr b="1"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intuitiva, agradável e eficiente</a:t>
            </a:r>
            <a:r>
              <a:rPr lang="pt-BR" sz="1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adaptando-se adequadamente a diferentes contextos de uso (desktop e mobile).</a:t>
            </a:r>
            <a:endParaRPr b="1"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650" y="747275"/>
            <a:ext cx="76887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solidFill>
                  <a:srgbClr val="000000"/>
                </a:solidFill>
              </a:rPr>
              <a:t>Requisitos</a:t>
            </a:r>
            <a:r>
              <a:rPr lang="pt-BR" sz="2100">
                <a:solidFill>
                  <a:srgbClr val="000000"/>
                </a:solidFill>
              </a:rPr>
              <a:t> Arquiteturais:</a:t>
            </a:r>
            <a:endParaRPr sz="30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87400" y="1355900"/>
            <a:ext cx="87591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Interface Adaptativa: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 sistema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suportar layouts de interface que se adaptem de forma responsiva a diferentes tamanhos de tela, densidades de pixel e orientações (retrato/paisagem), visando uma experiência consistente em dispositivos desktop (Windows) e móveis (Android), e potencialmente web e iOS no futuro.</a:t>
            </a:r>
            <a:endParaRPr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Gerenciamento Eficiente de Dados Locais: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arquitetura </a:t>
            </a:r>
            <a:r>
              <a:rPr b="1"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</a:t>
            </a:r>
            <a:r>
              <a:rPr lang="pt-BR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ser capaz de gerenciar eficientemente um volume crescente de dados do usuário (fichas de personagens e inimigos, grupos, cenários, históricos de batalha) armazenados localmente em um banco de dados SQLite, garantindo a integridade e a rápida recuperação dessas informações.</a:t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