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4" r:id="rId6"/>
    <p:sldId id="265" r:id="rId7"/>
    <p:sldId id="266" r:id="rId8"/>
    <p:sldId id="260" r:id="rId9"/>
    <p:sldId id="267" r:id="rId10"/>
    <p:sldId id="261" r:id="rId11"/>
    <p:sldId id="262"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Data Analyst </a:t>
            </a:r>
            <a:r>
              <a:rPr dirty="0"/>
              <a:t>- </a:t>
            </a:r>
            <a:r>
              <a:rPr lang="en-US" dirty="0"/>
              <a:t>Vania</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What we can conclude</a:t>
            </a:r>
            <a:endParaRPr dirty="0"/>
          </a:p>
        </p:txBody>
      </p:sp>
      <p:sp>
        <p:nvSpPr>
          <p:cNvPr id="151" name="Shape 100"/>
          <p:cNvSpPr/>
          <p:nvPr/>
        </p:nvSpPr>
        <p:spPr>
          <a:xfrm>
            <a:off x="205025" y="1681403"/>
            <a:ext cx="4134600" cy="293205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200" dirty="0"/>
              <a:t>The Top Customers are customers with the highest RFM score, so they’ll be the potential customers. Picture beside is the detail from the Top Customers profile. Most of them are </a:t>
            </a:r>
            <a:r>
              <a:rPr lang="en-US" sz="1200" b="1" dirty="0"/>
              <a:t>Male</a:t>
            </a:r>
            <a:r>
              <a:rPr lang="en-US" sz="1200" dirty="0"/>
              <a:t> who work at </a:t>
            </a:r>
            <a:r>
              <a:rPr lang="en-US" sz="1200" b="1" dirty="0"/>
              <a:t>Financial Services, </a:t>
            </a:r>
            <a:r>
              <a:rPr lang="en-US" sz="1200" dirty="0"/>
              <a:t>in the category as </a:t>
            </a:r>
            <a:r>
              <a:rPr lang="en-US" sz="1200" b="1" dirty="0"/>
              <a:t>mass customer </a:t>
            </a:r>
            <a:r>
              <a:rPr lang="en-US" sz="1200" dirty="0"/>
              <a:t>and stay at </a:t>
            </a:r>
            <a:r>
              <a:rPr lang="en-US" sz="1200" b="1" dirty="0"/>
              <a:t>New South Wales</a:t>
            </a:r>
            <a:r>
              <a:rPr lang="en-US" sz="1200" dirty="0"/>
              <a:t>. And most of them </a:t>
            </a:r>
            <a:r>
              <a:rPr lang="en-US" sz="1200" b="1" dirty="0"/>
              <a:t>don’t own car</a:t>
            </a:r>
            <a:r>
              <a:rPr lang="en-US" sz="1200" dirty="0"/>
              <a:t>, maybe that’s why they buy or use bicycle. </a:t>
            </a:r>
          </a:p>
          <a:p>
            <a:pPr marL="285750" indent="-285750">
              <a:buFont typeface="Arial" panose="020B0604020202020204" pitchFamily="34" charset="0"/>
              <a:buChar char="•"/>
            </a:pPr>
            <a:r>
              <a:rPr lang="en-US" sz="1200" dirty="0"/>
              <a:t>Beside it, most of the customers’ age falls between </a:t>
            </a:r>
            <a:r>
              <a:rPr lang="en-US" sz="1200" b="1" dirty="0"/>
              <a:t>40-50 years old</a:t>
            </a:r>
            <a:r>
              <a:rPr lang="en-US" sz="1200" dirty="0"/>
              <a:t>. Perhaps they use bikes for transportation or exercise.</a:t>
            </a:r>
          </a:p>
          <a:p>
            <a:pPr marL="285750" indent="-285750">
              <a:buFont typeface="Arial" panose="020B0604020202020204" pitchFamily="34" charset="0"/>
              <a:buChar char="•"/>
            </a:pPr>
            <a:r>
              <a:rPr lang="en-US" sz="1200" dirty="0"/>
              <a:t>The company can boost the selling for </a:t>
            </a:r>
            <a:r>
              <a:rPr lang="en-US" sz="1200" b="1" dirty="0"/>
              <a:t>brand </a:t>
            </a:r>
            <a:r>
              <a:rPr lang="en-US" sz="1200" b="1" dirty="0" err="1"/>
              <a:t>Solex</a:t>
            </a:r>
            <a:r>
              <a:rPr lang="en-US" sz="1200" dirty="0"/>
              <a:t> bikes and expect more from the Mass Customer.</a:t>
            </a:r>
            <a:endParaRPr sz="1200"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6A2226FD-4255-CFA0-A475-F092DDB79E24}"/>
              </a:ext>
            </a:extLst>
          </p:cNvPr>
          <p:cNvPicPr>
            <a:picLocks noChangeAspect="1"/>
          </p:cNvPicPr>
          <p:nvPr/>
        </p:nvPicPr>
        <p:blipFill>
          <a:blip r:embed="rId2"/>
          <a:stretch>
            <a:fillRect/>
          </a:stretch>
        </p:blipFill>
        <p:spPr>
          <a:xfrm>
            <a:off x="5213793" y="1876767"/>
            <a:ext cx="3448531" cy="1667108"/>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Thanks</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1939864"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Background</a:t>
            </a:r>
            <a:endParaRPr dirty="0"/>
          </a:p>
        </p:txBody>
      </p:sp>
      <p:sp>
        <p:nvSpPr>
          <p:cNvPr id="124" name="Shape 73"/>
          <p:cNvSpPr/>
          <p:nvPr/>
        </p:nvSpPr>
        <p:spPr>
          <a:xfrm>
            <a:off x="205025" y="1599626"/>
            <a:ext cx="3802531" cy="229566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b="0" i="0" dirty="0">
                <a:solidFill>
                  <a:srgbClr val="000000"/>
                </a:solidFill>
                <a:effectLst/>
                <a:latin typeface="DM Sans" panose="020F0502020204030204" pitchFamily="2" charset="0"/>
              </a:rPr>
              <a:t>Sprocket Central Pty Ltd is a long-standing KPMG client whom </a:t>
            </a:r>
            <a:r>
              <a:rPr lang="en-US" b="0" i="0" dirty="0" err="1">
                <a:solidFill>
                  <a:srgbClr val="000000"/>
                </a:solidFill>
                <a:effectLst/>
                <a:latin typeface="DM Sans" panose="020F0502020204030204" pitchFamily="2" charset="0"/>
              </a:rPr>
              <a:t>specialises</a:t>
            </a:r>
            <a:r>
              <a:rPr lang="en-US" b="0" i="0" dirty="0">
                <a:solidFill>
                  <a:srgbClr val="000000"/>
                </a:solidFill>
                <a:effectLst/>
                <a:latin typeface="DM Sans" panose="020F0502020204030204" pitchFamily="2" charset="0"/>
              </a:rPr>
              <a:t> in high-quality bikes and accessible cycling accessories to riders. Their marketing team is looking to </a:t>
            </a:r>
            <a:r>
              <a:rPr lang="en-US" b="1" i="0" dirty="0">
                <a:solidFill>
                  <a:srgbClr val="000000"/>
                </a:solidFill>
                <a:effectLst/>
                <a:latin typeface="DM Sans" panose="020F0502020204030204" pitchFamily="2" charset="0"/>
              </a:rPr>
              <a:t>boost business</a:t>
            </a:r>
            <a:r>
              <a:rPr lang="en-US" b="0" i="0" dirty="0">
                <a:solidFill>
                  <a:srgbClr val="000000"/>
                </a:solidFill>
                <a:effectLst/>
                <a:latin typeface="DM Sans" panose="020F0502020204030204" pitchFamily="2" charset="0"/>
              </a:rPr>
              <a:t> by </a:t>
            </a:r>
            <a:r>
              <a:rPr lang="en-US" b="0" i="0" dirty="0" err="1">
                <a:solidFill>
                  <a:srgbClr val="000000"/>
                </a:solidFill>
                <a:effectLst/>
                <a:latin typeface="DM Sans" panose="020F0502020204030204" pitchFamily="2" charset="0"/>
              </a:rPr>
              <a:t>analysing</a:t>
            </a:r>
            <a:r>
              <a:rPr lang="en-US" b="0" i="0" dirty="0">
                <a:solidFill>
                  <a:srgbClr val="000000"/>
                </a:solidFill>
                <a:effectLst/>
                <a:latin typeface="DM Sans" panose="020F0502020204030204" pitchFamily="2" charset="0"/>
              </a:rPr>
              <a:t> their existing customer dataset </a:t>
            </a:r>
            <a:r>
              <a:rPr lang="en-US" b="1" i="0" dirty="0">
                <a:solidFill>
                  <a:srgbClr val="000000"/>
                </a:solidFill>
                <a:effectLst/>
                <a:latin typeface="DM Sans" panose="020F0502020204030204" pitchFamily="2" charset="0"/>
              </a:rPr>
              <a:t>to determine customer trends and </a:t>
            </a:r>
            <a:r>
              <a:rPr lang="en-US" b="1" i="0" dirty="0" err="1">
                <a:solidFill>
                  <a:srgbClr val="000000"/>
                </a:solidFill>
                <a:effectLst/>
                <a:latin typeface="DM Sans" panose="020F0502020204030204" pitchFamily="2" charset="0"/>
              </a:rPr>
              <a:t>behaviour</a:t>
            </a:r>
            <a:r>
              <a:rPr lang="en-US" b="0" i="0" dirty="0">
                <a:solidFill>
                  <a:srgbClr val="000000"/>
                </a:solidFill>
                <a:effectLst/>
                <a:latin typeface="DM Sans" panose="020F0502020204030204" pitchFamily="2" charset="0"/>
              </a:rPr>
              <a:t>. </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72">
            <a:extLst>
              <a:ext uri="{FF2B5EF4-FFF2-40B4-BE49-F238E27FC236}">
                <a16:creationId xmlns:a16="http://schemas.microsoft.com/office/drawing/2014/main" id="{4FD21A68-3222-C083-8214-1AF9406AEC57}"/>
              </a:ext>
            </a:extLst>
          </p:cNvPr>
          <p:cNvSpPr/>
          <p:nvPr/>
        </p:nvSpPr>
        <p:spPr>
          <a:xfrm>
            <a:off x="4928583" y="1083299"/>
            <a:ext cx="1939864"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a:t>
            </a:r>
            <a:endParaRPr dirty="0"/>
          </a:p>
        </p:txBody>
      </p:sp>
      <p:sp>
        <p:nvSpPr>
          <p:cNvPr id="3" name="Shape 73">
            <a:extLst>
              <a:ext uri="{FF2B5EF4-FFF2-40B4-BE49-F238E27FC236}">
                <a16:creationId xmlns:a16="http://schemas.microsoft.com/office/drawing/2014/main" id="{8A4A22C3-3F3C-072E-D61F-545DAC3AE51A}"/>
              </a:ext>
            </a:extLst>
          </p:cNvPr>
          <p:cNvSpPr/>
          <p:nvPr/>
        </p:nvSpPr>
        <p:spPr>
          <a:xfrm>
            <a:off x="4928583" y="1599626"/>
            <a:ext cx="3802531" cy="96837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b="0" i="0" dirty="0">
                <a:solidFill>
                  <a:srgbClr val="000000"/>
                </a:solidFill>
                <a:effectLst/>
                <a:latin typeface="DM Sans" pitchFamily="2" charset="0"/>
              </a:rPr>
              <a:t>Using the existing 3 datasets; Customer demographic, Customer address, and </a:t>
            </a:r>
            <a:r>
              <a:rPr lang="en-US" dirty="0">
                <a:latin typeface="DM Sans" pitchFamily="2" charset="0"/>
              </a:rPr>
              <a:t>T</a:t>
            </a:r>
            <a:r>
              <a:rPr lang="en-US" b="0" i="0" dirty="0">
                <a:solidFill>
                  <a:srgbClr val="000000"/>
                </a:solidFill>
                <a:effectLst/>
                <a:latin typeface="DM Sans" pitchFamily="2" charset="0"/>
              </a:rPr>
              <a:t>ransactions</a:t>
            </a:r>
            <a:endParaRPr dirty="0"/>
          </a:p>
        </p:txBody>
      </p:sp>
      <p:sp>
        <p:nvSpPr>
          <p:cNvPr id="6" name="Shape 72">
            <a:extLst>
              <a:ext uri="{FF2B5EF4-FFF2-40B4-BE49-F238E27FC236}">
                <a16:creationId xmlns:a16="http://schemas.microsoft.com/office/drawing/2014/main" id="{38C70D5C-0CB4-B5F5-F37B-4D3D700D5CEF}"/>
              </a:ext>
            </a:extLst>
          </p:cNvPr>
          <p:cNvSpPr/>
          <p:nvPr/>
        </p:nvSpPr>
        <p:spPr>
          <a:xfrm>
            <a:off x="4928583" y="2568000"/>
            <a:ext cx="1939864"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Goal</a:t>
            </a:r>
            <a:endParaRPr dirty="0"/>
          </a:p>
        </p:txBody>
      </p:sp>
      <p:sp>
        <p:nvSpPr>
          <p:cNvPr id="7" name="Shape 73">
            <a:extLst>
              <a:ext uri="{FF2B5EF4-FFF2-40B4-BE49-F238E27FC236}">
                <a16:creationId xmlns:a16="http://schemas.microsoft.com/office/drawing/2014/main" id="{26A412A1-D041-95E4-B2B9-FC92ACCB1100}"/>
              </a:ext>
            </a:extLst>
          </p:cNvPr>
          <p:cNvSpPr/>
          <p:nvPr/>
        </p:nvSpPr>
        <p:spPr>
          <a:xfrm>
            <a:off x="4928583" y="3084327"/>
            <a:ext cx="3802531" cy="123383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latin typeface="DM Sans" pitchFamily="2" charset="0"/>
              </a:rPr>
              <a:t>Giving r</a:t>
            </a:r>
            <a:r>
              <a:rPr lang="en-US" b="0" i="0" dirty="0">
                <a:solidFill>
                  <a:srgbClr val="000000"/>
                </a:solidFill>
                <a:effectLst/>
                <a:latin typeface="DM Sans" pitchFamily="2" charset="0"/>
              </a:rPr>
              <a:t>ecommend which of these 1000 new customers should be targeted to drive the most value for the </a:t>
            </a:r>
            <a:r>
              <a:rPr lang="en-US" b="0" i="0" dirty="0" err="1">
                <a:solidFill>
                  <a:srgbClr val="000000"/>
                </a:solidFill>
                <a:effectLst/>
                <a:latin typeface="DM Sans" pitchFamily="2" charset="0"/>
              </a:rPr>
              <a:t>organisation</a:t>
            </a:r>
            <a:r>
              <a:rPr lang="en-US" b="0" i="0" dirty="0">
                <a:solidFill>
                  <a:srgbClr val="000000"/>
                </a:solidFill>
                <a:effectLst/>
                <a:latin typeface="DM Sans" pitchFamily="2" charset="0"/>
              </a:rPr>
              <a:t>. </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Total Transaction per Month</a:t>
            </a:r>
            <a:endParaRPr dirty="0"/>
          </a:p>
        </p:txBody>
      </p:sp>
      <p:sp>
        <p:nvSpPr>
          <p:cNvPr id="133" name="Shape 82"/>
          <p:cNvSpPr/>
          <p:nvPr/>
        </p:nvSpPr>
        <p:spPr>
          <a:xfrm>
            <a:off x="353225" y="3733330"/>
            <a:ext cx="8417400" cy="122972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We can see that the graph goes up and down, especially between June – October. The lowest transaction is in September while the peak is in October. The changes in transactions on first semester were not too significant. However, in the following semester the situation was reversed. The average number of transactions is 3650.</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8" name="Picture 4">
            <a:extLst>
              <a:ext uri="{FF2B5EF4-FFF2-40B4-BE49-F238E27FC236}">
                <a16:creationId xmlns:a16="http://schemas.microsoft.com/office/drawing/2014/main" id="{6283416D-7C71-0669-5F01-7461B47009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5312" y="1599626"/>
            <a:ext cx="5113375" cy="20542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5092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Age and Gender</a:t>
            </a:r>
            <a:endParaRPr dirty="0"/>
          </a:p>
        </p:txBody>
      </p:sp>
      <p:sp>
        <p:nvSpPr>
          <p:cNvPr id="133" name="Shape 82"/>
          <p:cNvSpPr/>
          <p:nvPr/>
        </p:nvSpPr>
        <p:spPr>
          <a:xfrm>
            <a:off x="353225" y="4026841"/>
            <a:ext cx="8417400" cy="964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Based on the graph, most of the customer is around 40-50 years old and the most gender is Female. The most customer’s age precisely is 45 years old. There are some unidentified gender on customer who 28 years old with 444 people.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050" name="Picture 2">
            <a:extLst>
              <a:ext uri="{FF2B5EF4-FFF2-40B4-BE49-F238E27FC236}">
                <a16:creationId xmlns:a16="http://schemas.microsoft.com/office/drawing/2014/main" id="{6121D51D-AC17-81C8-0475-36479AE6B7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025" y="1807718"/>
            <a:ext cx="5081020" cy="1929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8B879CB-2B63-6003-E4CF-0A82D7857B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0517" y="843118"/>
            <a:ext cx="1970247" cy="19292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32C5B77-B0B5-50E7-B134-57A4267FCDE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0658" y="2772319"/>
            <a:ext cx="3429967" cy="124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37774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2766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Wealth Segment</a:t>
            </a:r>
            <a:endParaRPr dirty="0"/>
          </a:p>
        </p:txBody>
      </p:sp>
      <p:sp>
        <p:nvSpPr>
          <p:cNvPr id="133" name="Shape 82"/>
          <p:cNvSpPr/>
          <p:nvPr/>
        </p:nvSpPr>
        <p:spPr>
          <a:xfrm>
            <a:off x="353225" y="3733330"/>
            <a:ext cx="8417400" cy="964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We exploring wealth segment and group them by State and Job Category. As we can see, most of them are from New South Wales and have a job category in Financial Services and Manufacturing. Most of them are a Mass Customer.</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098" name="Picture 2">
            <a:extLst>
              <a:ext uri="{FF2B5EF4-FFF2-40B4-BE49-F238E27FC236}">
                <a16:creationId xmlns:a16="http://schemas.microsoft.com/office/drawing/2014/main" id="{3BE93726-1E2B-C750-8856-1FABF02253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025" y="1776516"/>
            <a:ext cx="3476190" cy="190199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3DC08B5-E7CD-B3E7-0B9C-7CD254F70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702" y="1721693"/>
            <a:ext cx="5332273" cy="201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76440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27660"/>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Brand Bikes</a:t>
            </a:r>
            <a:endParaRPr dirty="0"/>
          </a:p>
        </p:txBody>
      </p:sp>
      <p:sp>
        <p:nvSpPr>
          <p:cNvPr id="133" name="Shape 82"/>
          <p:cNvSpPr/>
          <p:nvPr/>
        </p:nvSpPr>
        <p:spPr>
          <a:xfrm>
            <a:off x="353225" y="3995392"/>
            <a:ext cx="8417400" cy="69881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We grouping the brand by state and calculate the percentage. Based on the graph, the most sold brand is </a:t>
            </a:r>
            <a:r>
              <a:rPr lang="en-US" dirty="0" err="1"/>
              <a:t>Solex</a:t>
            </a:r>
            <a:r>
              <a:rPr lang="en-US" dirty="0"/>
              <a:t> on those three states. Following by Giant Bicycles and WeareA2B.</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122" name="Picture 2">
            <a:extLst>
              <a:ext uri="{FF2B5EF4-FFF2-40B4-BE49-F238E27FC236}">
                <a16:creationId xmlns:a16="http://schemas.microsoft.com/office/drawing/2014/main" id="{F0ED364C-3F97-485E-9E64-778F5315A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534" y="1088422"/>
            <a:ext cx="5204178" cy="2611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7523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16576"/>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a:t>
            </a:r>
            <a:endParaRPr dirty="0"/>
          </a:p>
        </p:txBody>
      </p:sp>
      <p:sp>
        <p:nvSpPr>
          <p:cNvPr id="142" name="Shape 91"/>
          <p:cNvSpPr/>
          <p:nvPr/>
        </p:nvSpPr>
        <p:spPr>
          <a:xfrm>
            <a:off x="950892" y="3646704"/>
            <a:ext cx="7819733" cy="149518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Then, we did the RFM to find the potential customers. The score falls between 0-5. Top Customers is customer with &gt;4 score, High value with &gt;3 score, Medium value with &gt;2 score, Low value with &gt;1 score, and Lost customers with less than 1 score.</a:t>
            </a:r>
          </a:p>
          <a:p>
            <a:r>
              <a:rPr lang="en-US" dirty="0"/>
              <a:t>From the graph, we can see that the most Top Customers and High value customers are in Financial Services and Manufacturing.</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076" name="Picture 4">
            <a:extLst>
              <a:ext uri="{FF2B5EF4-FFF2-40B4-BE49-F238E27FC236}">
                <a16:creationId xmlns:a16="http://schemas.microsoft.com/office/drawing/2014/main" id="{DF68A946-B66F-7165-D40B-76B7EC79D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778" y="1468160"/>
            <a:ext cx="7676444" cy="22203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16576"/>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a:t>
            </a:r>
            <a:endParaRPr dirty="0"/>
          </a:p>
        </p:txBody>
      </p:sp>
      <p:sp>
        <p:nvSpPr>
          <p:cNvPr id="142" name="Shape 91"/>
          <p:cNvSpPr/>
          <p:nvPr/>
        </p:nvSpPr>
        <p:spPr>
          <a:xfrm>
            <a:off x="1084717" y="3707152"/>
            <a:ext cx="7685908" cy="964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If we see it from State, the most Top and High value customers are in New South Wales. Although majority of them are Medium value customers with 541 people, a slight difference from the High value one.</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146" name="Picture 2">
            <a:extLst>
              <a:ext uri="{FF2B5EF4-FFF2-40B4-BE49-F238E27FC236}">
                <a16:creationId xmlns:a16="http://schemas.microsoft.com/office/drawing/2014/main" id="{9C009762-F6AF-0E50-8073-F67C87902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970" y="984343"/>
            <a:ext cx="4930460" cy="272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83711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154</TotalTime>
  <Words>900</Words>
  <Application>Microsoft Office PowerPoint</Application>
  <PresentationFormat>On-screen Show (16:9)</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DM Sans</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Vania Rahma Dianutami</cp:lastModifiedBy>
  <cp:revision>2</cp:revision>
  <dcterms:modified xsi:type="dcterms:W3CDTF">2023-10-02T07:42:08Z</dcterms:modified>
</cp:coreProperties>
</file>