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jCJdMlLUMhuDGfwOL+f0i5Dul0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4800"/>
              <a:t>Human Activity Detection</a:t>
            </a:r>
            <a:endParaRPr sz="4800"/>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2600"/>
              <a:t>2CS501 - ML</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is RF used in HAD?</a:t>
            </a:r>
            <a:endParaRPr/>
          </a:p>
        </p:txBody>
      </p:sp>
      <p:sp>
        <p:nvSpPr>
          <p:cNvPr id="110" name="Google Shape;110;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The </a:t>
            </a:r>
            <a:r>
              <a:rPr lang="en" sz="1600">
                <a:solidFill>
                  <a:schemeClr val="accent1"/>
                </a:solidFill>
                <a:latin typeface="Roboto"/>
                <a:ea typeface="Roboto"/>
                <a:cs typeface="Roboto"/>
                <a:sym typeface="Roboto"/>
              </a:rPr>
              <a:t>ensemble nature</a:t>
            </a:r>
            <a:r>
              <a:rPr lang="en" sz="1600">
                <a:latin typeface="Roboto"/>
                <a:ea typeface="Roboto"/>
                <a:cs typeface="Roboto"/>
                <a:sym typeface="Roboto"/>
              </a:rPr>
              <a:t> of Random Forest helps in </a:t>
            </a:r>
            <a:r>
              <a:rPr lang="en" sz="1600">
                <a:solidFill>
                  <a:schemeClr val="accent1"/>
                </a:solidFill>
                <a:latin typeface="Roboto"/>
                <a:ea typeface="Roboto"/>
                <a:cs typeface="Roboto"/>
                <a:sym typeface="Roboto"/>
              </a:rPr>
              <a:t>reducing overfitting</a:t>
            </a:r>
            <a:r>
              <a:rPr lang="en" sz="1600">
                <a:latin typeface="Roboto"/>
                <a:ea typeface="Roboto"/>
                <a:cs typeface="Roboto"/>
                <a:sym typeface="Roboto"/>
              </a:rPr>
              <a:t>, making it more accurate on unseen data.</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Can handle large datasets with many features </a:t>
            </a:r>
            <a:r>
              <a:rPr lang="en" sz="1600">
                <a:solidFill>
                  <a:schemeClr val="accent1"/>
                </a:solidFill>
                <a:latin typeface="Roboto"/>
                <a:ea typeface="Roboto"/>
                <a:cs typeface="Roboto"/>
                <a:sym typeface="Roboto"/>
              </a:rPr>
              <a:t>(high dimensionality) effectively</a:t>
            </a:r>
            <a:r>
              <a:rPr lang="en" sz="1600">
                <a:latin typeface="Roboto"/>
                <a:ea typeface="Roboto"/>
                <a:cs typeface="Roboto"/>
                <a:sym typeface="Roboto"/>
              </a:rPr>
              <a:t>.</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Provides a </a:t>
            </a:r>
            <a:r>
              <a:rPr lang="en" sz="1600">
                <a:solidFill>
                  <a:schemeClr val="accent1"/>
                </a:solidFill>
                <a:latin typeface="Roboto"/>
                <a:ea typeface="Roboto"/>
                <a:cs typeface="Roboto"/>
                <a:sym typeface="Roboto"/>
              </a:rPr>
              <a:t>feature importance score</a:t>
            </a:r>
            <a:r>
              <a:rPr lang="en" sz="1600">
                <a:latin typeface="Roboto"/>
                <a:ea typeface="Roboto"/>
                <a:cs typeface="Roboto"/>
                <a:sym typeface="Roboto"/>
              </a:rPr>
              <a:t>, indicating which features are more influential in making predictions.</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Efficiently </a:t>
            </a:r>
            <a:r>
              <a:rPr lang="en" sz="1600">
                <a:solidFill>
                  <a:schemeClr val="accent1"/>
                </a:solidFill>
                <a:latin typeface="Roboto"/>
                <a:ea typeface="Roboto"/>
                <a:cs typeface="Roboto"/>
                <a:sym typeface="Roboto"/>
              </a:rPr>
              <a:t>handles large datasets with parallelization</a:t>
            </a:r>
            <a:r>
              <a:rPr lang="en" sz="1600">
                <a:latin typeface="Roboto"/>
                <a:ea typeface="Roboto"/>
                <a:cs typeface="Roboto"/>
                <a:sym typeface="Roboto"/>
              </a:rPr>
              <a:t>.</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solidFill>
                  <a:schemeClr val="accent1"/>
                </a:solidFill>
                <a:latin typeface="Roboto"/>
                <a:ea typeface="Roboto"/>
                <a:cs typeface="Roboto"/>
                <a:sym typeface="Roboto"/>
              </a:rPr>
              <a:t>Does not totally depend on a particular feature</a:t>
            </a:r>
            <a:r>
              <a:rPr lang="en" sz="1600">
                <a:latin typeface="Roboto"/>
                <a:ea typeface="Roboto"/>
                <a:cs typeface="Roboto"/>
                <a:sym typeface="Roboto"/>
              </a:rPr>
              <a:t> as not all features are used in each DT</a:t>
            </a:r>
            <a:endParaRPr sz="16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type="title"/>
          </p:nvPr>
        </p:nvSpPr>
        <p:spPr>
          <a:xfrm>
            <a:off x="311700" y="3084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Logistic Regression</a:t>
            </a:r>
            <a:endParaRPr/>
          </a:p>
        </p:txBody>
      </p:sp>
      <p:sp>
        <p:nvSpPr>
          <p:cNvPr id="116" name="Google Shape;116;p11"/>
          <p:cNvSpPr txBox="1"/>
          <p:nvPr>
            <p:ph idx="1" type="body"/>
          </p:nvPr>
        </p:nvSpPr>
        <p:spPr>
          <a:xfrm>
            <a:off x="311700" y="965975"/>
            <a:ext cx="8520600" cy="39450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b="1" lang="en">
                <a:solidFill>
                  <a:schemeClr val="accent1"/>
                </a:solidFill>
              </a:rPr>
              <a:t>LR </a:t>
            </a:r>
            <a:r>
              <a:rPr lang="en"/>
              <a:t>is a ML model used to classify data into two or more groups.</a:t>
            </a:r>
            <a:endParaRPr/>
          </a:p>
          <a:p>
            <a:pPr indent="-342900" lvl="0" marL="457200" rtl="0" algn="l">
              <a:lnSpc>
                <a:spcPct val="115000"/>
              </a:lnSpc>
              <a:spcBef>
                <a:spcPts val="0"/>
              </a:spcBef>
              <a:spcAft>
                <a:spcPts val="0"/>
              </a:spcAft>
              <a:buSzPts val="1800"/>
              <a:buChar char="●"/>
            </a:pPr>
            <a:r>
              <a:rPr lang="en"/>
              <a:t>When used to classify into more than two groups, it divides all the groups into combinations of two, with each group on one side and the rest of the classes on the other.</a:t>
            </a:r>
            <a:endParaRPr/>
          </a:p>
          <a:p>
            <a:pPr indent="-342900" lvl="0" marL="457200" rtl="0" algn="l">
              <a:lnSpc>
                <a:spcPct val="115000"/>
              </a:lnSpc>
              <a:spcBef>
                <a:spcPts val="0"/>
              </a:spcBef>
              <a:spcAft>
                <a:spcPts val="0"/>
              </a:spcAft>
              <a:buSzPts val="1800"/>
              <a:buChar char="●"/>
            </a:pPr>
            <a:r>
              <a:rPr lang="en"/>
              <a:t>The probability that the data element belongs to each class as compared to the rest of the classes is found, and the class with the highest probability is chosen as the right class.</a:t>
            </a:r>
            <a:endParaRPr/>
          </a:p>
          <a:p>
            <a:pPr indent="-342900" lvl="0" marL="457200" rtl="0" algn="l">
              <a:lnSpc>
                <a:spcPct val="115000"/>
              </a:lnSpc>
              <a:spcBef>
                <a:spcPts val="0"/>
              </a:spcBef>
              <a:spcAft>
                <a:spcPts val="0"/>
              </a:spcAft>
              <a:buSzPts val="1800"/>
              <a:buChar char="●"/>
            </a:pPr>
            <a:r>
              <a:rPr lang="en"/>
              <a:t>The probability of the test element is found using the sigmoid function.</a:t>
            </a:r>
            <a:endParaRPr/>
          </a:p>
          <a:p>
            <a:pPr indent="-342900" lvl="0" marL="457200" rtl="0" algn="l">
              <a:lnSpc>
                <a:spcPct val="115000"/>
              </a:lnSpc>
              <a:spcBef>
                <a:spcPts val="0"/>
              </a:spcBef>
              <a:spcAft>
                <a:spcPts val="0"/>
              </a:spcAft>
              <a:buSzPts val="1800"/>
              <a:buChar char="●"/>
            </a:pPr>
            <a:r>
              <a:rPr lang="en"/>
              <a:t>The </a:t>
            </a:r>
            <a:r>
              <a:rPr lang="en">
                <a:solidFill>
                  <a:schemeClr val="accent4"/>
                </a:solidFill>
              </a:rPr>
              <a:t>sigmoid </a:t>
            </a:r>
            <a:r>
              <a:rPr lang="en"/>
              <a:t>function gives a value between 0 and 1 (both included), which makes it easy to classify into one of two groups (0 for one and 1 for the other).</a:t>
            </a:r>
            <a:endParaRPr/>
          </a:p>
          <a:p>
            <a:pPr indent="-342900" lvl="0" marL="457200" rtl="0" algn="l">
              <a:lnSpc>
                <a:spcPct val="115000"/>
              </a:lnSpc>
              <a:spcBef>
                <a:spcPts val="0"/>
              </a:spcBef>
              <a:spcAft>
                <a:spcPts val="0"/>
              </a:spcAft>
              <a:buSzPts val="1800"/>
              <a:buChar char="●"/>
            </a:pPr>
            <a:r>
              <a:rPr lang="en">
                <a:solidFill>
                  <a:schemeClr val="accent4"/>
                </a:solidFill>
              </a:rPr>
              <a:t>Sigmoid: f(x) = 1/1+e</a:t>
            </a:r>
            <a:r>
              <a:rPr baseline="30000" lang="en">
                <a:solidFill>
                  <a:schemeClr val="accent4"/>
                </a:solidFill>
              </a:rPr>
              <a:t>-z </a:t>
            </a:r>
            <a:r>
              <a:rPr lang="en"/>
              <a:t>;ranging from [0,1]</a:t>
            </a:r>
            <a:endParaRPr/>
          </a:p>
          <a:p>
            <a:pPr indent="-342900" lvl="0" marL="457200" rtl="0" algn="l">
              <a:lnSpc>
                <a:spcPct val="115000"/>
              </a:lnSpc>
              <a:spcBef>
                <a:spcPts val="0"/>
              </a:spcBef>
              <a:spcAft>
                <a:spcPts val="0"/>
              </a:spcAft>
              <a:buSzPts val="1800"/>
              <a:buChar char="●"/>
            </a:pPr>
            <a:r>
              <a:rPr lang="en"/>
              <a:t>The model uses </a:t>
            </a:r>
            <a:r>
              <a:rPr lang="en">
                <a:solidFill>
                  <a:schemeClr val="accent1"/>
                </a:solidFill>
              </a:rPr>
              <a:t>softmax regression </a:t>
            </a:r>
            <a:r>
              <a:rPr lang="en"/>
              <a:t>which is generalization of logistic regression for multinomial classification.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ph idx="1" type="body"/>
          </p:nvPr>
        </p:nvSpPr>
        <p:spPr>
          <a:xfrm rot="242">
            <a:off x="311750" y="1208750"/>
            <a:ext cx="8520600" cy="3489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LR is a fairly </a:t>
            </a:r>
            <a:r>
              <a:rPr lang="en">
                <a:solidFill>
                  <a:schemeClr val="accent1"/>
                </a:solidFill>
              </a:rPr>
              <a:t>easy model to implement</a:t>
            </a:r>
            <a:r>
              <a:rPr lang="en"/>
              <a:t> and offers </a:t>
            </a:r>
            <a:r>
              <a:rPr lang="en">
                <a:solidFill>
                  <a:schemeClr val="accent1"/>
                </a:solidFill>
              </a:rPr>
              <a:t>high interpretability</a:t>
            </a:r>
            <a:r>
              <a:rPr lang="en"/>
              <a:t>.</a:t>
            </a:r>
            <a:endParaRPr/>
          </a:p>
          <a:p>
            <a:pPr indent="-342900" lvl="0" marL="457200" rtl="0" algn="l">
              <a:lnSpc>
                <a:spcPct val="115000"/>
              </a:lnSpc>
              <a:spcBef>
                <a:spcPts val="0"/>
              </a:spcBef>
              <a:spcAft>
                <a:spcPts val="0"/>
              </a:spcAft>
              <a:buSzPts val="1800"/>
              <a:buChar char="●"/>
            </a:pPr>
            <a:r>
              <a:rPr lang="en"/>
              <a:t>Can handle multiclass classification by using Softmax regression</a:t>
            </a:r>
            <a:endParaRPr/>
          </a:p>
          <a:p>
            <a:pPr indent="-342900" lvl="0" marL="457200" rtl="0" algn="l">
              <a:lnSpc>
                <a:spcPct val="115000"/>
              </a:lnSpc>
              <a:spcBef>
                <a:spcPts val="0"/>
              </a:spcBef>
              <a:spcAft>
                <a:spcPts val="0"/>
              </a:spcAft>
              <a:buSzPts val="1800"/>
              <a:buChar char="●"/>
            </a:pPr>
            <a:r>
              <a:rPr lang="en"/>
              <a:t>It is found to be efficient when used with large or extensive datasets, which is proven by the fact that its </a:t>
            </a:r>
            <a:r>
              <a:rPr lang="en">
                <a:solidFill>
                  <a:schemeClr val="accent1"/>
                </a:solidFill>
              </a:rPr>
              <a:t>accuracy is 0.98</a:t>
            </a:r>
            <a:r>
              <a:rPr lang="en"/>
              <a:t>.</a:t>
            </a:r>
            <a:endParaRPr/>
          </a:p>
          <a:p>
            <a:pPr indent="-342900" lvl="0" marL="457200" rtl="0" algn="l">
              <a:lnSpc>
                <a:spcPct val="115000"/>
              </a:lnSpc>
              <a:spcBef>
                <a:spcPts val="0"/>
              </a:spcBef>
              <a:spcAft>
                <a:spcPts val="0"/>
              </a:spcAft>
              <a:buSzPts val="1800"/>
              <a:buChar char="●"/>
            </a:pPr>
            <a:r>
              <a:rPr lang="en"/>
              <a:t>It is one of the most basic machine learning models to </a:t>
            </a:r>
            <a:r>
              <a:rPr lang="en">
                <a:solidFill>
                  <a:schemeClr val="accent1"/>
                </a:solidFill>
              </a:rPr>
              <a:t>establish a baseline performance</a:t>
            </a:r>
            <a:r>
              <a:rPr lang="en"/>
              <a:t>.</a:t>
            </a:r>
            <a:endParaRPr/>
          </a:p>
        </p:txBody>
      </p:sp>
      <p:sp>
        <p:nvSpPr>
          <p:cNvPr id="122" name="Google Shape;122;p12"/>
          <p:cNvSpPr txBox="1"/>
          <p:nvPr/>
        </p:nvSpPr>
        <p:spPr>
          <a:xfrm>
            <a:off x="311750" y="359075"/>
            <a:ext cx="7992900" cy="69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chemeClr val="dk1"/>
                </a:solidFill>
                <a:latin typeface="Arial"/>
                <a:ea typeface="Arial"/>
                <a:cs typeface="Arial"/>
                <a:sym typeface="Arial"/>
              </a:rPr>
              <a:t>Why is LR used in HAD?</a:t>
            </a:r>
            <a:endParaRPr b="0" i="0" sz="25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Long Short Term Memory	(LSTM)	</a:t>
            </a:r>
            <a:endParaRPr/>
          </a:p>
        </p:txBody>
      </p:sp>
      <p:sp>
        <p:nvSpPr>
          <p:cNvPr id="128" name="Google Shape;128;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10466"/>
              <a:buNone/>
            </a:pPr>
            <a:r>
              <a:rPr b="1" lang="en" sz="1917">
                <a:solidFill>
                  <a:schemeClr val="accent1"/>
                </a:solidFill>
              </a:rPr>
              <a:t>LSTM</a:t>
            </a:r>
            <a:r>
              <a:rPr b="1" lang="en" sz="1917"/>
              <a:t> </a:t>
            </a:r>
            <a:r>
              <a:rPr lang="en"/>
              <a:t>is a DL algorithm and a special kind of RNN model explicitly designed to avoid the long-term dependency problem otherwise known as vanishing or exploding gradient problem. </a:t>
            </a:r>
            <a:endParaRPr/>
          </a:p>
          <a:p>
            <a:pPr indent="-325755" lvl="0" marL="457200" rtl="0" algn="l">
              <a:lnSpc>
                <a:spcPct val="115000"/>
              </a:lnSpc>
              <a:spcBef>
                <a:spcPts val="1200"/>
              </a:spcBef>
              <a:spcAft>
                <a:spcPts val="0"/>
              </a:spcAft>
              <a:buSzPct val="100000"/>
              <a:buChar char="●"/>
            </a:pPr>
            <a:r>
              <a:rPr lang="en"/>
              <a:t>Vanishing or Exploding gradient problem occurs when there are long sequences of data which make it difficult for the model to learn from past information. </a:t>
            </a:r>
            <a:endParaRPr/>
          </a:p>
          <a:p>
            <a:pPr indent="-325755" lvl="0" marL="457200" rtl="0" algn="l">
              <a:lnSpc>
                <a:spcPct val="115000"/>
              </a:lnSpc>
              <a:spcBef>
                <a:spcPts val="0"/>
              </a:spcBef>
              <a:spcAft>
                <a:spcPts val="0"/>
              </a:spcAft>
              <a:buSzPct val="100000"/>
              <a:buChar char="●"/>
            </a:pPr>
            <a:r>
              <a:rPr lang="en"/>
              <a:t>LSTM consists of memory cells that store and access information over extended sequences with the help of gates.</a:t>
            </a:r>
            <a:endParaRPr/>
          </a:p>
          <a:p>
            <a:pPr indent="-325755" lvl="0" marL="457200" rtl="0" algn="l">
              <a:lnSpc>
                <a:spcPct val="115000"/>
              </a:lnSpc>
              <a:spcBef>
                <a:spcPts val="0"/>
              </a:spcBef>
              <a:spcAft>
                <a:spcPts val="0"/>
              </a:spcAft>
              <a:buSzPct val="100000"/>
              <a:buChar char="●"/>
            </a:pPr>
            <a:r>
              <a:rPr lang="en"/>
              <a:t>The three types of gates are: Forget gate, Input gate and Output gate</a:t>
            </a:r>
            <a:endParaRPr/>
          </a:p>
          <a:p>
            <a:pPr indent="-325755" lvl="0" marL="457200" rtl="0" algn="l">
              <a:lnSpc>
                <a:spcPct val="115000"/>
              </a:lnSpc>
              <a:spcBef>
                <a:spcPts val="0"/>
              </a:spcBef>
              <a:spcAft>
                <a:spcPts val="0"/>
              </a:spcAft>
              <a:buSzPct val="100000"/>
              <a:buChar char="●"/>
            </a:pPr>
            <a:r>
              <a:rPr lang="en">
                <a:solidFill>
                  <a:schemeClr val="accent1"/>
                </a:solidFill>
              </a:rPr>
              <a:t>Forget Gate</a:t>
            </a:r>
            <a:r>
              <a:rPr lang="en"/>
              <a:t>: determines what information from previous time step should be retained or forgotten.</a:t>
            </a:r>
            <a:endParaRPr/>
          </a:p>
          <a:p>
            <a:pPr indent="-325755" lvl="0" marL="457200" rtl="0" algn="l">
              <a:lnSpc>
                <a:spcPct val="115000"/>
              </a:lnSpc>
              <a:spcBef>
                <a:spcPts val="0"/>
              </a:spcBef>
              <a:spcAft>
                <a:spcPts val="0"/>
              </a:spcAft>
              <a:buSzPct val="100000"/>
              <a:buChar char="●"/>
            </a:pPr>
            <a:r>
              <a:rPr lang="en">
                <a:solidFill>
                  <a:schemeClr val="accent1"/>
                </a:solidFill>
              </a:rPr>
              <a:t>Input Gate</a:t>
            </a:r>
            <a:r>
              <a:rPr lang="en"/>
              <a:t>: controls the flow of information to be added into the cell.</a:t>
            </a:r>
            <a:endParaRPr/>
          </a:p>
          <a:p>
            <a:pPr indent="-325755" lvl="0" marL="457200" rtl="0" algn="l">
              <a:lnSpc>
                <a:spcPct val="115000"/>
              </a:lnSpc>
              <a:spcBef>
                <a:spcPts val="0"/>
              </a:spcBef>
              <a:spcAft>
                <a:spcPts val="0"/>
              </a:spcAft>
              <a:buSzPct val="100000"/>
              <a:buChar char="●"/>
            </a:pPr>
            <a:r>
              <a:rPr lang="en">
                <a:solidFill>
                  <a:schemeClr val="accent1"/>
                </a:solidFill>
              </a:rPr>
              <a:t>Output Gate</a:t>
            </a:r>
            <a:r>
              <a:rPr lang="en"/>
              <a:t>: decides which information from the cell should be used as output of the LSTM unit.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idx="1" type="body"/>
          </p:nvPr>
        </p:nvSpPr>
        <p:spPr>
          <a:xfrm>
            <a:off x="311700" y="370425"/>
            <a:ext cx="8520600" cy="4070100"/>
          </a:xfrm>
          <a:prstGeom prst="rect">
            <a:avLst/>
          </a:prstGeom>
          <a:noFill/>
          <a:ln>
            <a:noFill/>
          </a:ln>
        </p:spPr>
        <p:txBody>
          <a:bodyPr anchorCtr="0" anchor="t" bIns="91425" lIns="91425" spcFirstLastPara="1" rIns="91425" wrap="square" tIns="91425">
            <a:normAutofit fontScale="77500" lnSpcReduction="10000"/>
          </a:bodyPr>
          <a:lstStyle/>
          <a:p>
            <a:pPr indent="-317182" lvl="0" marL="457200" rtl="0" algn="l">
              <a:lnSpc>
                <a:spcPct val="115000"/>
              </a:lnSpc>
              <a:spcBef>
                <a:spcPts val="0"/>
              </a:spcBef>
              <a:spcAft>
                <a:spcPts val="0"/>
              </a:spcAft>
              <a:buSzPct val="100000"/>
              <a:buChar char="●"/>
            </a:pPr>
            <a:r>
              <a:rPr lang="en"/>
              <a:t>Activation functions used are </a:t>
            </a:r>
            <a:r>
              <a:rPr lang="en">
                <a:solidFill>
                  <a:schemeClr val="accent4"/>
                </a:solidFill>
              </a:rPr>
              <a:t>tanh </a:t>
            </a:r>
            <a:r>
              <a:rPr lang="en"/>
              <a:t>and </a:t>
            </a:r>
            <a:r>
              <a:rPr lang="en">
                <a:solidFill>
                  <a:schemeClr val="accent4"/>
                </a:solidFill>
              </a:rPr>
              <a:t>sigmoid </a:t>
            </a:r>
            <a:r>
              <a:rPr lang="en"/>
              <a:t>functions.</a:t>
            </a:r>
            <a:endParaRPr/>
          </a:p>
          <a:p>
            <a:pPr indent="-317182" lvl="0" marL="457200" rtl="0" algn="l">
              <a:lnSpc>
                <a:spcPct val="115000"/>
              </a:lnSpc>
              <a:spcBef>
                <a:spcPts val="0"/>
              </a:spcBef>
              <a:spcAft>
                <a:spcPts val="0"/>
              </a:spcAft>
              <a:buSzPct val="100000"/>
              <a:buChar char="●"/>
            </a:pPr>
            <a:r>
              <a:rPr lang="en">
                <a:solidFill>
                  <a:schemeClr val="accent4"/>
                </a:solidFill>
              </a:rPr>
              <a:t>Sigmoid: f(x) = 1/1+e</a:t>
            </a:r>
            <a:r>
              <a:rPr baseline="30000" lang="en">
                <a:solidFill>
                  <a:schemeClr val="accent4"/>
                </a:solidFill>
              </a:rPr>
              <a:t>-z </a:t>
            </a:r>
            <a:r>
              <a:rPr lang="en"/>
              <a:t>;ranging from [0,1]</a:t>
            </a:r>
            <a:endParaRPr/>
          </a:p>
          <a:p>
            <a:pPr indent="-317182" lvl="0" marL="457200" rtl="0" algn="l">
              <a:lnSpc>
                <a:spcPct val="115000"/>
              </a:lnSpc>
              <a:spcBef>
                <a:spcPts val="0"/>
              </a:spcBef>
              <a:spcAft>
                <a:spcPts val="0"/>
              </a:spcAft>
              <a:buSzPct val="100000"/>
              <a:buChar char="●"/>
            </a:pPr>
            <a:r>
              <a:rPr lang="en">
                <a:solidFill>
                  <a:schemeClr val="accent4"/>
                </a:solidFill>
              </a:rPr>
              <a:t>tanh: f(x) = 2/(1 + e </a:t>
            </a:r>
            <a:r>
              <a:rPr baseline="30000" lang="en">
                <a:solidFill>
                  <a:schemeClr val="accent4"/>
                </a:solidFill>
              </a:rPr>
              <a:t>-2x</a:t>
            </a:r>
            <a:r>
              <a:rPr lang="en">
                <a:solidFill>
                  <a:schemeClr val="accent4"/>
                </a:solidFill>
              </a:rPr>
              <a:t>) </a:t>
            </a:r>
            <a:r>
              <a:rPr lang="en"/>
              <a:t>- 1; ranging from [-1,1]</a:t>
            </a:r>
            <a:endParaRPr>
              <a:solidFill>
                <a:schemeClr val="dk1"/>
              </a:solidFill>
            </a:endParaRPr>
          </a:p>
          <a:p>
            <a:pPr indent="0" lvl="0" marL="0" rtl="0" algn="l">
              <a:lnSpc>
                <a:spcPct val="115000"/>
              </a:lnSpc>
              <a:spcBef>
                <a:spcPts val="1200"/>
              </a:spcBef>
              <a:spcAft>
                <a:spcPts val="0"/>
              </a:spcAft>
              <a:buSzPct val="122241"/>
              <a:buNone/>
            </a:pPr>
            <a:r>
              <a:rPr b="1" lang="en" sz="1900">
                <a:solidFill>
                  <a:schemeClr val="dk1"/>
                </a:solidFill>
              </a:rPr>
              <a:t>Terminologies</a:t>
            </a:r>
            <a:endParaRPr b="1" sz="1900">
              <a:solidFill>
                <a:schemeClr val="dk1"/>
              </a:solidFill>
            </a:endParaRPr>
          </a:p>
          <a:p>
            <a:pPr indent="-317182" lvl="0" marL="457200" rtl="0" algn="l">
              <a:lnSpc>
                <a:spcPct val="115000"/>
              </a:lnSpc>
              <a:spcBef>
                <a:spcPts val="1200"/>
              </a:spcBef>
              <a:spcAft>
                <a:spcPts val="0"/>
              </a:spcAft>
              <a:buSzPct val="100000"/>
              <a:buChar char="●"/>
            </a:pPr>
            <a:r>
              <a:rPr lang="en">
                <a:solidFill>
                  <a:schemeClr val="accent1"/>
                </a:solidFill>
              </a:rPr>
              <a:t>Dropout Layer</a:t>
            </a:r>
            <a:r>
              <a:rPr lang="en"/>
              <a:t>: used to prevent overfitting in the network by setting a percentage of inputs units to 0 at each updation.</a:t>
            </a:r>
            <a:endParaRPr/>
          </a:p>
          <a:p>
            <a:pPr indent="-317182" lvl="0" marL="457200" rtl="0" algn="l">
              <a:lnSpc>
                <a:spcPct val="115000"/>
              </a:lnSpc>
              <a:spcBef>
                <a:spcPts val="0"/>
              </a:spcBef>
              <a:spcAft>
                <a:spcPts val="0"/>
              </a:spcAft>
              <a:buSzPct val="100000"/>
              <a:buChar char="●"/>
            </a:pPr>
            <a:r>
              <a:rPr lang="en">
                <a:solidFill>
                  <a:schemeClr val="accent1"/>
                </a:solidFill>
              </a:rPr>
              <a:t>Dense Layer</a:t>
            </a:r>
            <a:r>
              <a:rPr lang="en"/>
              <a:t>: fully connected hidden layer which maps the output from previous layers to desired output space. They are suitable for both classification and regression tasks.</a:t>
            </a:r>
            <a:endParaRPr/>
          </a:p>
          <a:p>
            <a:pPr indent="-317182" lvl="0" marL="457200" rtl="0" algn="l">
              <a:lnSpc>
                <a:spcPct val="115000"/>
              </a:lnSpc>
              <a:spcBef>
                <a:spcPts val="0"/>
              </a:spcBef>
              <a:spcAft>
                <a:spcPts val="0"/>
              </a:spcAft>
              <a:buSzPct val="100000"/>
              <a:buChar char="●"/>
            </a:pPr>
            <a:r>
              <a:rPr lang="en">
                <a:solidFill>
                  <a:schemeClr val="accent1"/>
                </a:solidFill>
              </a:rPr>
              <a:t>ReLU (Rectified Linear Unit) function</a:t>
            </a:r>
            <a:r>
              <a:rPr lang="en"/>
              <a:t>: f(x) = max(x, 0) - introduces non-linearity into the model. It also suppresses information on the basis of whether the input was positive or negative.</a:t>
            </a:r>
            <a:endParaRPr/>
          </a:p>
          <a:p>
            <a:pPr indent="-317182" lvl="0" marL="457200" rtl="0" algn="l">
              <a:lnSpc>
                <a:spcPct val="115000"/>
              </a:lnSpc>
              <a:spcBef>
                <a:spcPts val="0"/>
              </a:spcBef>
              <a:spcAft>
                <a:spcPts val="0"/>
              </a:spcAft>
              <a:buSzPct val="100000"/>
              <a:buChar char="●"/>
            </a:pPr>
            <a:r>
              <a:rPr lang="en">
                <a:solidFill>
                  <a:schemeClr val="accent1"/>
                </a:solidFill>
              </a:rPr>
              <a:t>Softmax function</a:t>
            </a:r>
            <a:r>
              <a:rPr lang="en"/>
              <a:t>: transforms the output into multinomial probability distribution for multi-class classification problems. It is usually used when the model needs to choose from multiple inputs.</a:t>
            </a:r>
            <a:endParaRPr/>
          </a:p>
          <a:p>
            <a:pPr indent="-317182" lvl="0" marL="457200" rtl="0" algn="l">
              <a:lnSpc>
                <a:spcPct val="115000"/>
              </a:lnSpc>
              <a:spcBef>
                <a:spcPts val="0"/>
              </a:spcBef>
              <a:spcAft>
                <a:spcPts val="0"/>
              </a:spcAft>
              <a:buSzPct val="100000"/>
              <a:buChar char="●"/>
            </a:pPr>
            <a:r>
              <a:rPr lang="en">
                <a:solidFill>
                  <a:schemeClr val="accent1"/>
                </a:solidFill>
              </a:rPr>
              <a:t>Categorical Cross-Entropy loss function</a:t>
            </a:r>
            <a:r>
              <a:rPr lang="en"/>
              <a:t>: used to quantify how well the predicted class probabilities match the actual class labels. </a:t>
            </a:r>
            <a:endParaRPr/>
          </a:p>
          <a:p>
            <a:pPr indent="-317182" lvl="0" marL="457200" rtl="0" algn="l">
              <a:lnSpc>
                <a:spcPct val="115000"/>
              </a:lnSpc>
              <a:spcBef>
                <a:spcPts val="0"/>
              </a:spcBef>
              <a:spcAft>
                <a:spcPts val="0"/>
              </a:spcAft>
              <a:buSzPct val="100000"/>
              <a:buChar char="●"/>
            </a:pPr>
            <a:r>
              <a:rPr lang="en">
                <a:solidFill>
                  <a:schemeClr val="accent1"/>
                </a:solidFill>
              </a:rPr>
              <a:t>Adam Optimizer</a:t>
            </a:r>
            <a:r>
              <a:rPr lang="en"/>
              <a:t>: is an optimization algorithm used to update the weights of the network iteratively during training.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is LSTM used in HAD?</a:t>
            </a:r>
            <a:endParaRPr/>
          </a:p>
        </p:txBody>
      </p:sp>
      <p:sp>
        <p:nvSpPr>
          <p:cNvPr id="139" name="Google Shape;13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As the dataset contains</a:t>
            </a:r>
            <a:r>
              <a:rPr lang="en">
                <a:solidFill>
                  <a:schemeClr val="accent1"/>
                </a:solidFill>
              </a:rPr>
              <a:t> long sequences of data </a:t>
            </a:r>
            <a:r>
              <a:rPr lang="en"/>
              <a:t>collected accelerometer and gyroscope readings, LSTM model is specifically designed to handle such sequential data.</a:t>
            </a:r>
            <a:endParaRPr/>
          </a:p>
          <a:p>
            <a:pPr indent="-342900" lvl="0" marL="457200" rtl="0" algn="l">
              <a:lnSpc>
                <a:spcPct val="115000"/>
              </a:lnSpc>
              <a:spcBef>
                <a:spcPts val="0"/>
              </a:spcBef>
              <a:spcAft>
                <a:spcPts val="0"/>
              </a:spcAft>
              <a:buSzPts val="1800"/>
              <a:buChar char="●"/>
            </a:pPr>
            <a:r>
              <a:rPr lang="en"/>
              <a:t>Data collected from human activities </a:t>
            </a:r>
            <a:r>
              <a:rPr lang="en">
                <a:solidFill>
                  <a:schemeClr val="accent1"/>
                </a:solidFill>
              </a:rPr>
              <a:t>exhibit dependency on the order and timing</a:t>
            </a:r>
            <a:r>
              <a:rPr lang="en"/>
              <a:t> of sensor readings. The model is able to capture such dependencies to recognize complex human behaviour.</a:t>
            </a:r>
            <a:endParaRPr/>
          </a:p>
          <a:p>
            <a:pPr indent="-342900" lvl="0" marL="457200" rtl="0" algn="l">
              <a:lnSpc>
                <a:spcPct val="115000"/>
              </a:lnSpc>
              <a:spcBef>
                <a:spcPts val="0"/>
              </a:spcBef>
              <a:spcAft>
                <a:spcPts val="0"/>
              </a:spcAft>
              <a:buSzPts val="1800"/>
              <a:buChar char="●"/>
            </a:pPr>
            <a:r>
              <a:rPr lang="en"/>
              <a:t>Learning and remembering </a:t>
            </a:r>
            <a:r>
              <a:rPr lang="en">
                <a:solidFill>
                  <a:schemeClr val="accent1"/>
                </a:solidFill>
              </a:rPr>
              <a:t>patterns and correlations</a:t>
            </a:r>
            <a:r>
              <a:rPr lang="en"/>
              <a:t> between data over time is another important factor for choosing LSTM.</a:t>
            </a:r>
            <a:endParaRPr/>
          </a:p>
          <a:p>
            <a:pPr indent="-342900" lvl="0" marL="457200" rtl="0" algn="l">
              <a:lnSpc>
                <a:spcPct val="115000"/>
              </a:lnSpc>
              <a:spcBef>
                <a:spcPts val="0"/>
              </a:spcBef>
              <a:spcAft>
                <a:spcPts val="0"/>
              </a:spcAft>
              <a:buSzPts val="1800"/>
              <a:buChar char="●"/>
            </a:pPr>
            <a:r>
              <a:rPr lang="en">
                <a:solidFill>
                  <a:schemeClr val="accent1"/>
                </a:solidFill>
              </a:rPr>
              <a:t>Parallel processing</a:t>
            </a:r>
            <a:r>
              <a:rPr lang="en"/>
              <a:t> is possible due to LSTM, thereby increasing the computational efficiency.</a:t>
            </a:r>
            <a:endParaRPr/>
          </a:p>
          <a:p>
            <a:pPr indent="-342900" lvl="0" marL="457200" rtl="0" algn="l">
              <a:lnSpc>
                <a:spcPct val="115000"/>
              </a:lnSpc>
              <a:spcBef>
                <a:spcPts val="0"/>
              </a:spcBef>
              <a:spcAft>
                <a:spcPts val="0"/>
              </a:spcAft>
              <a:buSzPts val="1800"/>
              <a:buChar char="●"/>
            </a:pPr>
            <a:r>
              <a:rPr lang="en" sz="1700">
                <a:solidFill>
                  <a:schemeClr val="accent1"/>
                </a:solidFill>
              </a:rPr>
              <a:t>Accuracy of the model is 89.338% (+/-1.048)</a:t>
            </a:r>
            <a:endParaRPr sz="23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Confusion Matrix</a:t>
            </a:r>
            <a:endParaRPr/>
          </a:p>
        </p:txBody>
      </p:sp>
      <p:sp>
        <p:nvSpPr>
          <p:cNvPr id="145" name="Google Shape;14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62500"/>
          </a:bodyPr>
          <a:lstStyle/>
          <a:p>
            <a:pPr indent="0" lvl="0" marL="0" rtl="0" algn="l">
              <a:lnSpc>
                <a:spcPct val="115000"/>
              </a:lnSpc>
              <a:spcBef>
                <a:spcPts val="0"/>
              </a:spcBef>
              <a:spcAft>
                <a:spcPts val="0"/>
              </a:spcAft>
              <a:buSzPct val="159999"/>
              <a:buNone/>
            </a:pPr>
            <a:r>
              <a:rPr lang="en"/>
              <a:t>Performance evaluation tool which measures various variables and provides a detailed summary of the model’s prediction values for a classification problem.</a:t>
            </a:r>
            <a:endParaRPr/>
          </a:p>
          <a:p>
            <a:pPr indent="-300037" lvl="0" marL="457200" rtl="0" algn="l">
              <a:lnSpc>
                <a:spcPct val="115000"/>
              </a:lnSpc>
              <a:spcBef>
                <a:spcPts val="1200"/>
              </a:spcBef>
              <a:spcAft>
                <a:spcPts val="0"/>
              </a:spcAft>
              <a:buSzPct val="100000"/>
              <a:buChar char="●"/>
            </a:pPr>
            <a:r>
              <a:rPr lang="en">
                <a:solidFill>
                  <a:schemeClr val="accent1"/>
                </a:solidFill>
              </a:rPr>
              <a:t>True Positive (TP)</a:t>
            </a:r>
            <a:r>
              <a:rPr lang="en"/>
              <a:t>: cases predicted correctly for event values.</a:t>
            </a:r>
            <a:endParaRPr/>
          </a:p>
          <a:p>
            <a:pPr indent="-300037" lvl="0" marL="457200" rtl="0" algn="l">
              <a:lnSpc>
                <a:spcPct val="115000"/>
              </a:lnSpc>
              <a:spcBef>
                <a:spcPts val="0"/>
              </a:spcBef>
              <a:spcAft>
                <a:spcPts val="0"/>
              </a:spcAft>
              <a:buSzPct val="100000"/>
              <a:buChar char="●"/>
            </a:pPr>
            <a:r>
              <a:rPr lang="en">
                <a:solidFill>
                  <a:schemeClr val="accent1"/>
                </a:solidFill>
              </a:rPr>
              <a:t>True Negative (TN)</a:t>
            </a:r>
            <a:r>
              <a:rPr lang="en"/>
              <a:t>: cases predicted correctly for no-event values.</a:t>
            </a:r>
            <a:endParaRPr/>
          </a:p>
          <a:p>
            <a:pPr indent="-300037" lvl="0" marL="457200" rtl="0" algn="l">
              <a:lnSpc>
                <a:spcPct val="115000"/>
              </a:lnSpc>
              <a:spcBef>
                <a:spcPts val="0"/>
              </a:spcBef>
              <a:spcAft>
                <a:spcPts val="0"/>
              </a:spcAft>
              <a:buSzPct val="100000"/>
              <a:buChar char="●"/>
            </a:pPr>
            <a:r>
              <a:rPr lang="en">
                <a:solidFill>
                  <a:schemeClr val="accent1"/>
                </a:solidFill>
              </a:rPr>
              <a:t>False Positive (FP)</a:t>
            </a:r>
            <a:r>
              <a:rPr lang="en"/>
              <a:t>: cases predicted incorrectly for event values.</a:t>
            </a:r>
            <a:endParaRPr/>
          </a:p>
          <a:p>
            <a:pPr indent="-300037" lvl="0" marL="457200" rtl="0" algn="l">
              <a:lnSpc>
                <a:spcPct val="115000"/>
              </a:lnSpc>
              <a:spcBef>
                <a:spcPts val="0"/>
              </a:spcBef>
              <a:spcAft>
                <a:spcPts val="0"/>
              </a:spcAft>
              <a:buSzPct val="100000"/>
              <a:buChar char="●"/>
            </a:pPr>
            <a:r>
              <a:rPr lang="en">
                <a:solidFill>
                  <a:schemeClr val="accent1"/>
                </a:solidFill>
              </a:rPr>
              <a:t>False Negative (FN)</a:t>
            </a:r>
            <a:r>
              <a:rPr lang="en"/>
              <a:t>: cases predicted incorrectly for no-event values.</a:t>
            </a:r>
            <a:endParaRPr/>
          </a:p>
          <a:p>
            <a:pPr indent="-300037" lvl="0" marL="457200" rtl="0" algn="l">
              <a:lnSpc>
                <a:spcPct val="115000"/>
              </a:lnSpc>
              <a:spcBef>
                <a:spcPts val="0"/>
              </a:spcBef>
              <a:spcAft>
                <a:spcPts val="0"/>
              </a:spcAft>
              <a:buSzPct val="100000"/>
              <a:buChar char="●"/>
            </a:pPr>
            <a:r>
              <a:rPr lang="en">
                <a:solidFill>
                  <a:schemeClr val="accent1"/>
                </a:solidFill>
              </a:rPr>
              <a:t>Precision</a:t>
            </a:r>
            <a:r>
              <a:rPr lang="en"/>
              <a:t>: # of correctly predicted events turned out to be positive = </a:t>
            </a:r>
            <a:br>
              <a:rPr lang="en"/>
            </a:br>
            <a:r>
              <a:rPr lang="en">
                <a:solidFill>
                  <a:schemeClr val="accent4"/>
                </a:solidFill>
              </a:rPr>
              <a:t>TP / (TP + FP)</a:t>
            </a:r>
            <a:endParaRPr>
              <a:solidFill>
                <a:schemeClr val="accent4"/>
              </a:solidFill>
            </a:endParaRPr>
          </a:p>
          <a:p>
            <a:pPr indent="-300037" lvl="0" marL="457200" rtl="0" algn="l">
              <a:lnSpc>
                <a:spcPct val="115000"/>
              </a:lnSpc>
              <a:spcBef>
                <a:spcPts val="0"/>
              </a:spcBef>
              <a:spcAft>
                <a:spcPts val="0"/>
              </a:spcAft>
              <a:buSzPct val="100000"/>
              <a:buChar char="●"/>
            </a:pPr>
            <a:r>
              <a:rPr lang="en">
                <a:solidFill>
                  <a:schemeClr val="accent1"/>
                </a:solidFill>
              </a:rPr>
              <a:t>Recall</a:t>
            </a:r>
            <a:r>
              <a:rPr lang="en"/>
              <a:t>: measure of model’s ability to correctly predict positive instances = </a:t>
            </a:r>
            <a:br>
              <a:rPr lang="en"/>
            </a:br>
            <a:r>
              <a:rPr lang="en">
                <a:solidFill>
                  <a:schemeClr val="accent4"/>
                </a:solidFill>
              </a:rPr>
              <a:t>TP / (TP + FN)</a:t>
            </a:r>
            <a:endParaRPr>
              <a:solidFill>
                <a:schemeClr val="accent4"/>
              </a:solidFill>
            </a:endParaRPr>
          </a:p>
          <a:p>
            <a:pPr indent="-300037" lvl="0" marL="457200" rtl="0" algn="l">
              <a:lnSpc>
                <a:spcPct val="115000"/>
              </a:lnSpc>
              <a:spcBef>
                <a:spcPts val="0"/>
              </a:spcBef>
              <a:spcAft>
                <a:spcPts val="0"/>
              </a:spcAft>
              <a:buSzPct val="100000"/>
              <a:buChar char="●"/>
            </a:pPr>
            <a:r>
              <a:rPr lang="en">
                <a:solidFill>
                  <a:schemeClr val="accent1"/>
                </a:solidFill>
              </a:rPr>
              <a:t>F1 Score</a:t>
            </a:r>
            <a:r>
              <a:rPr lang="en"/>
              <a:t>: harmonic mean of precision and recall to measure overall accuracy = </a:t>
            </a:r>
            <a:br>
              <a:rPr lang="en"/>
            </a:br>
            <a:r>
              <a:rPr lang="en">
                <a:solidFill>
                  <a:schemeClr val="accent4"/>
                </a:solidFill>
              </a:rPr>
              <a:t>2 * (Precision * Recall) / (Precision + Recall)</a:t>
            </a:r>
            <a:endParaRPr>
              <a:solidFill>
                <a:schemeClr val="accent4"/>
              </a:solidFill>
            </a:endParaRPr>
          </a:p>
          <a:p>
            <a:pPr indent="-300037" lvl="0" marL="457200" rtl="0" algn="l">
              <a:lnSpc>
                <a:spcPct val="115000"/>
              </a:lnSpc>
              <a:spcBef>
                <a:spcPts val="0"/>
              </a:spcBef>
              <a:spcAft>
                <a:spcPts val="0"/>
              </a:spcAft>
              <a:buSzPct val="100000"/>
              <a:buChar char="●"/>
            </a:pPr>
            <a:r>
              <a:rPr lang="en">
                <a:solidFill>
                  <a:schemeClr val="accent1"/>
                </a:solidFill>
              </a:rPr>
              <a:t>Support</a:t>
            </a:r>
            <a:r>
              <a:rPr lang="en"/>
              <a:t>: refers to # of samples in each class</a:t>
            </a:r>
            <a:endParaRPr/>
          </a:p>
          <a:p>
            <a:pPr indent="-300037" lvl="0" marL="457200" rtl="0" algn="l">
              <a:lnSpc>
                <a:spcPct val="115000"/>
              </a:lnSpc>
              <a:spcBef>
                <a:spcPts val="0"/>
              </a:spcBef>
              <a:spcAft>
                <a:spcPts val="0"/>
              </a:spcAft>
              <a:buSzPct val="100000"/>
              <a:buChar char="●"/>
            </a:pPr>
            <a:r>
              <a:rPr lang="en">
                <a:solidFill>
                  <a:schemeClr val="accent1"/>
                </a:solidFill>
              </a:rPr>
              <a:t>Macro Averaging</a:t>
            </a:r>
            <a:r>
              <a:rPr lang="en"/>
              <a:t>: calculates the average of evaluation metrics across all classes without considering class imbalance.</a:t>
            </a:r>
            <a:endParaRPr/>
          </a:p>
          <a:p>
            <a:pPr indent="-300037" lvl="0" marL="457200" rtl="0" algn="l">
              <a:lnSpc>
                <a:spcPct val="115000"/>
              </a:lnSpc>
              <a:spcBef>
                <a:spcPts val="0"/>
              </a:spcBef>
              <a:spcAft>
                <a:spcPts val="0"/>
              </a:spcAft>
              <a:buSzPct val="100000"/>
              <a:buChar char="●"/>
            </a:pPr>
            <a:r>
              <a:rPr lang="en">
                <a:solidFill>
                  <a:schemeClr val="accent1"/>
                </a:solidFill>
              </a:rPr>
              <a:t>Weighted Averaging</a:t>
            </a:r>
            <a:r>
              <a:rPr lang="en"/>
              <a:t>: calculates the average of evaluation metrics across all classes while accounting for class imbalance.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AUC and ROC curve</a:t>
            </a:r>
            <a:endParaRPr/>
          </a:p>
        </p:txBody>
      </p:sp>
      <p:sp>
        <p:nvSpPr>
          <p:cNvPr id="151" name="Google Shape;151;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sz="2000">
                <a:solidFill>
                  <a:schemeClr val="accent1"/>
                </a:solidFill>
              </a:rPr>
              <a:t>ROC curve (receiver operating characteristic curve)</a:t>
            </a:r>
            <a:r>
              <a:rPr lang="en"/>
              <a:t> is the graphical representation of a classification model at varying thresholds. The curve plot two parameters, True Positive Rate (TPR) and False Positive Rate (FPR) at y and x axes respectively. </a:t>
            </a:r>
            <a:endParaRPr/>
          </a:p>
          <a:p>
            <a:pPr indent="-342900" lvl="0" marL="457200" rtl="0" algn="l">
              <a:lnSpc>
                <a:spcPct val="115000"/>
              </a:lnSpc>
              <a:spcBef>
                <a:spcPts val="1200"/>
              </a:spcBef>
              <a:spcAft>
                <a:spcPts val="0"/>
              </a:spcAft>
              <a:buSzPts val="1800"/>
              <a:buChar char="●"/>
            </a:pPr>
            <a:r>
              <a:rPr lang="en">
                <a:solidFill>
                  <a:schemeClr val="accent4"/>
                </a:solidFill>
              </a:rPr>
              <a:t>TPR = TP / (TP + FN)</a:t>
            </a:r>
            <a:endParaRPr>
              <a:solidFill>
                <a:schemeClr val="accent4"/>
              </a:solidFill>
            </a:endParaRPr>
          </a:p>
          <a:p>
            <a:pPr indent="-342900" lvl="0" marL="457200" rtl="0" algn="l">
              <a:lnSpc>
                <a:spcPct val="115000"/>
              </a:lnSpc>
              <a:spcBef>
                <a:spcPts val="0"/>
              </a:spcBef>
              <a:spcAft>
                <a:spcPts val="0"/>
              </a:spcAft>
              <a:buSzPts val="1800"/>
              <a:buChar char="●"/>
            </a:pPr>
            <a:r>
              <a:rPr lang="en">
                <a:solidFill>
                  <a:schemeClr val="accent4"/>
                </a:solidFill>
              </a:rPr>
              <a:t>FPR = FP / (FP + TN)</a:t>
            </a:r>
            <a:endParaRPr>
              <a:solidFill>
                <a:schemeClr val="accent4"/>
              </a:solidFill>
            </a:endParaRPr>
          </a:p>
          <a:p>
            <a:pPr indent="-342900" lvl="0" marL="457200" rtl="0" algn="l">
              <a:lnSpc>
                <a:spcPct val="115000"/>
              </a:lnSpc>
              <a:spcBef>
                <a:spcPts val="0"/>
              </a:spcBef>
              <a:spcAft>
                <a:spcPts val="0"/>
              </a:spcAft>
              <a:buSzPts val="1800"/>
              <a:buChar char="●"/>
            </a:pPr>
            <a:r>
              <a:rPr lang="en"/>
              <a:t>TPR - Rate of positive samples being classified correctly.</a:t>
            </a:r>
            <a:endParaRPr/>
          </a:p>
          <a:p>
            <a:pPr indent="-342900" lvl="0" marL="457200" rtl="0" algn="l">
              <a:lnSpc>
                <a:spcPct val="115000"/>
              </a:lnSpc>
              <a:spcBef>
                <a:spcPts val="0"/>
              </a:spcBef>
              <a:spcAft>
                <a:spcPts val="0"/>
              </a:spcAft>
              <a:buSzPts val="1800"/>
              <a:buChar char="●"/>
            </a:pPr>
            <a:r>
              <a:rPr lang="en"/>
              <a:t>FPR - Rate of negative samples being misclassified.</a:t>
            </a:r>
            <a:endParaRPr/>
          </a:p>
          <a:p>
            <a:pPr indent="-342900" lvl="0" marL="457200" rtl="0" algn="l">
              <a:lnSpc>
                <a:spcPct val="115000"/>
              </a:lnSpc>
              <a:spcBef>
                <a:spcPts val="0"/>
              </a:spcBef>
              <a:spcAft>
                <a:spcPts val="0"/>
              </a:spcAft>
              <a:buSzPts val="1800"/>
              <a:buChar char="●"/>
            </a:pPr>
            <a:r>
              <a:rPr lang="en"/>
              <a:t>A no-skill classifier curve is a diagonal line drawn from the bottom left of the plot to the top right. This line cannot discriminate between the classes and would predict a random or a major class in all cases.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idx="1" type="body"/>
          </p:nvPr>
        </p:nvSpPr>
        <p:spPr>
          <a:xfrm>
            <a:off x="375875" y="550350"/>
            <a:ext cx="8381700" cy="4042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200"/>
              <a:buNone/>
            </a:pPr>
            <a:r>
              <a:rPr b="1" lang="en" sz="2000">
                <a:solidFill>
                  <a:schemeClr val="accent1"/>
                </a:solidFill>
              </a:rPr>
              <a:t>AUC (Area under the curve)</a:t>
            </a:r>
            <a:r>
              <a:rPr b="1" lang="en" sz="2000"/>
              <a:t> </a:t>
            </a:r>
            <a:r>
              <a:rPr lang="en" sz="1800"/>
              <a:t>is the measure of the two-dimensional area under the ROC curve representing the aggregate measure of performance of a classification model. </a:t>
            </a:r>
            <a:endParaRPr sz="1800"/>
          </a:p>
          <a:p>
            <a:pPr indent="-342900" lvl="0" marL="457200" rtl="0" algn="l">
              <a:lnSpc>
                <a:spcPct val="115000"/>
              </a:lnSpc>
              <a:spcBef>
                <a:spcPts val="1200"/>
              </a:spcBef>
              <a:spcAft>
                <a:spcPts val="0"/>
              </a:spcAft>
              <a:buSzPts val="1800"/>
              <a:buChar char="●"/>
            </a:pPr>
            <a:r>
              <a:rPr lang="en" sz="1800"/>
              <a:t>A model having AUC of 1.0 means that the model classified all examples correctly. A random model may have an AUC of 0.5.</a:t>
            </a:r>
            <a:endParaRPr sz="1800"/>
          </a:p>
          <a:p>
            <a:pPr indent="-342900" lvl="0" marL="457200" rtl="0" algn="l">
              <a:lnSpc>
                <a:spcPct val="115000"/>
              </a:lnSpc>
              <a:spcBef>
                <a:spcPts val="0"/>
              </a:spcBef>
              <a:spcAft>
                <a:spcPts val="0"/>
              </a:spcAft>
              <a:buSzPts val="1800"/>
              <a:buChar char="●"/>
            </a:pPr>
            <a:r>
              <a:rPr lang="en" sz="1800"/>
              <a:t>The closer the AUC is to 1, the better the performance of the model.</a:t>
            </a:r>
            <a:endParaRPr sz="1800"/>
          </a:p>
          <a:p>
            <a:pPr indent="-342900" lvl="0" marL="457200" rtl="0" algn="l">
              <a:lnSpc>
                <a:spcPct val="115000"/>
              </a:lnSpc>
              <a:spcBef>
                <a:spcPts val="0"/>
              </a:spcBef>
              <a:spcAft>
                <a:spcPts val="0"/>
              </a:spcAft>
              <a:buSzPts val="1800"/>
              <a:buChar char="●"/>
            </a:pPr>
            <a:r>
              <a:rPr lang="en" sz="1800"/>
              <a:t>AUC serves as a effective parameter for comparison of various models on the basis of their performance.</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Functions to evaluate ROC curve</a:t>
            </a:r>
            <a:endParaRPr/>
          </a:p>
        </p:txBody>
      </p:sp>
      <p:sp>
        <p:nvSpPr>
          <p:cNvPr id="162" name="Google Shape;162;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solidFill>
                  <a:schemeClr val="accent4"/>
                </a:solidFill>
              </a:rPr>
              <a:t>predict_proba() </a:t>
            </a:r>
            <a:r>
              <a:rPr lang="en" sz="1600"/>
              <a:t>calculates the predicted probabilities for each class. For a single sample, the class with the highest probability is the predicted class. This allows us to set a threshold to determine the final class label.</a:t>
            </a:r>
            <a:endParaRPr sz="1600"/>
          </a:p>
          <a:p>
            <a:pPr indent="-330200" lvl="0" marL="457200" rtl="0" algn="l">
              <a:lnSpc>
                <a:spcPct val="115000"/>
              </a:lnSpc>
              <a:spcBef>
                <a:spcPts val="0"/>
              </a:spcBef>
              <a:spcAft>
                <a:spcPts val="0"/>
              </a:spcAft>
              <a:buSzPts val="1600"/>
              <a:buChar char="●"/>
            </a:pPr>
            <a:r>
              <a:rPr lang="en" sz="1600">
                <a:solidFill>
                  <a:schemeClr val="accent4"/>
                </a:solidFill>
              </a:rPr>
              <a:t>roc_curve() </a:t>
            </a:r>
            <a:r>
              <a:rPr lang="en" sz="1600"/>
              <a:t>calculates the TPR and FPR at different thresholds to evaluate the performance of the model using ROC curve.</a:t>
            </a:r>
            <a:endParaRPr sz="1600"/>
          </a:p>
          <a:p>
            <a:pPr indent="-330200" lvl="0" marL="457200" rtl="0" algn="l">
              <a:lnSpc>
                <a:spcPct val="115000"/>
              </a:lnSpc>
              <a:spcBef>
                <a:spcPts val="0"/>
              </a:spcBef>
              <a:spcAft>
                <a:spcPts val="0"/>
              </a:spcAft>
              <a:buSzPts val="1600"/>
              <a:buChar char="●"/>
            </a:pPr>
            <a:r>
              <a:rPr lang="en" sz="1600">
                <a:solidFill>
                  <a:schemeClr val="accent4"/>
                </a:solidFill>
              </a:rPr>
              <a:t>roc_auc_score() </a:t>
            </a:r>
            <a:r>
              <a:rPr lang="en" sz="1600"/>
              <a:t>calculates the </a:t>
            </a:r>
            <a:r>
              <a:rPr lang="en" sz="1600">
                <a:solidFill>
                  <a:schemeClr val="accent1"/>
                </a:solidFill>
              </a:rPr>
              <a:t>AUROC </a:t>
            </a:r>
            <a:r>
              <a:rPr lang="en" sz="1600"/>
              <a:t>for a model to assess its performance. The score indicates the ability of a model in discriminating between different classes in multiclassification problems. The </a:t>
            </a:r>
            <a:r>
              <a:rPr lang="en" sz="1600">
                <a:solidFill>
                  <a:schemeClr val="accent4"/>
                </a:solidFill>
              </a:rPr>
              <a:t>‘ovr’ </a:t>
            </a:r>
            <a:r>
              <a:rPr lang="en" sz="1600"/>
              <a:t>stands for </a:t>
            </a:r>
            <a:r>
              <a:rPr lang="en" sz="1600">
                <a:solidFill>
                  <a:schemeClr val="accent1"/>
                </a:solidFill>
              </a:rPr>
              <a:t>‘One-Versus-Rest’</a:t>
            </a:r>
            <a:r>
              <a:rPr lang="en" sz="1600"/>
              <a:t> which indicates the mode of calculation where AUC is calculated by treating one class as “positive” while the rest are treated as “negative”. The final AUC is obtained by averaging the individual AUC values.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Our aim</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500"/>
              </a:spcBef>
              <a:spcAft>
                <a:spcPts val="0"/>
              </a:spcAft>
              <a:buClr>
                <a:schemeClr val="lt2"/>
              </a:buClr>
              <a:buSzPts val="1800"/>
              <a:buFont typeface="Roboto"/>
              <a:buChar char="●"/>
            </a:pPr>
            <a:r>
              <a:rPr lang="en">
                <a:latin typeface="Roboto"/>
                <a:ea typeface="Roboto"/>
                <a:cs typeface="Roboto"/>
                <a:sym typeface="Roboto"/>
              </a:rPr>
              <a:t>Analyse a Human Activity Recognition (HAR) dataset with six different activities.</a:t>
            </a:r>
            <a:endParaRPr>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
                <a:latin typeface="Roboto"/>
                <a:ea typeface="Roboto"/>
                <a:cs typeface="Roboto"/>
                <a:sym typeface="Roboto"/>
              </a:rPr>
              <a:t>Utilize machine learning models including Random Forest (RF), Logistic Regression (LR), Long Short-Term Memory (LSTM), Support Vector Machine (SVM), and Naive Bayes.</a:t>
            </a:r>
            <a:endParaRPr>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
                <a:latin typeface="Roboto"/>
                <a:ea typeface="Roboto"/>
                <a:cs typeface="Roboto"/>
                <a:sym typeface="Roboto"/>
              </a:rPr>
              <a:t>Evaluate the accuracy of each model in classifying the activities.</a:t>
            </a:r>
            <a:endParaRPr>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
                <a:latin typeface="Roboto"/>
                <a:ea typeface="Roboto"/>
                <a:cs typeface="Roboto"/>
                <a:sym typeface="Roboto"/>
              </a:rPr>
              <a:t>Identify the most accurate model among RF, LR, LSTM, SVM, and Naive Bayes.</a:t>
            </a:r>
            <a:endParaRPr>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
                <a:latin typeface="Roboto"/>
                <a:ea typeface="Roboto"/>
                <a:cs typeface="Roboto"/>
                <a:sym typeface="Roboto"/>
              </a:rPr>
              <a:t>Visualize the models' performance by plotting Area Under the Curve (AUC) using ROC analysis.</a:t>
            </a:r>
            <a:endParaRPr>
              <a:latin typeface="Roboto"/>
              <a:ea typeface="Roboto"/>
              <a:cs typeface="Roboto"/>
              <a:sym typeface="Roboto"/>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AUC graphs</a:t>
            </a:r>
            <a:endParaRPr/>
          </a:p>
        </p:txBody>
      </p:sp>
      <p:pic>
        <p:nvPicPr>
          <p:cNvPr id="168" name="Google Shape;168;p20"/>
          <p:cNvPicPr preferRelativeResize="0"/>
          <p:nvPr/>
        </p:nvPicPr>
        <p:blipFill rotWithShape="1">
          <a:blip r:embed="rId3">
            <a:alphaModFix/>
          </a:blip>
          <a:srcRect b="0" l="0" r="0" t="0"/>
          <a:stretch/>
        </p:blipFill>
        <p:spPr>
          <a:xfrm>
            <a:off x="115550" y="1228688"/>
            <a:ext cx="2929924" cy="2932801"/>
          </a:xfrm>
          <a:prstGeom prst="rect">
            <a:avLst/>
          </a:prstGeom>
          <a:noFill/>
          <a:ln>
            <a:noFill/>
          </a:ln>
        </p:spPr>
      </p:pic>
      <p:pic>
        <p:nvPicPr>
          <p:cNvPr id="169" name="Google Shape;169;p20"/>
          <p:cNvPicPr preferRelativeResize="0"/>
          <p:nvPr/>
        </p:nvPicPr>
        <p:blipFill rotWithShape="1">
          <a:blip r:embed="rId4">
            <a:alphaModFix/>
          </a:blip>
          <a:srcRect b="0" l="0" r="0" t="0"/>
          <a:stretch/>
        </p:blipFill>
        <p:spPr>
          <a:xfrm>
            <a:off x="3605825" y="1153914"/>
            <a:ext cx="2929925" cy="2929925"/>
          </a:xfrm>
          <a:prstGeom prst="rect">
            <a:avLst/>
          </a:prstGeom>
          <a:noFill/>
          <a:ln>
            <a:noFill/>
          </a:ln>
        </p:spPr>
      </p:pic>
      <p:sp>
        <p:nvSpPr>
          <p:cNvPr id="170" name="Google Shape;170;p20"/>
          <p:cNvSpPr txBox="1"/>
          <p:nvPr/>
        </p:nvSpPr>
        <p:spPr>
          <a:xfrm>
            <a:off x="3241625" y="2147025"/>
            <a:ext cx="364200" cy="6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0"/>
          <p:cNvSpPr txBox="1"/>
          <p:nvPr/>
        </p:nvSpPr>
        <p:spPr>
          <a:xfrm>
            <a:off x="6775350" y="1153925"/>
            <a:ext cx="1980000" cy="29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AUC values of the models used:</a:t>
            </a:r>
            <a:br>
              <a:rPr b="0" i="0" lang="en" sz="1600" u="none" cap="none" strike="noStrike">
                <a:solidFill>
                  <a:schemeClr val="dk1"/>
                </a:solidFill>
                <a:latin typeface="Arial"/>
                <a:ea typeface="Arial"/>
                <a:cs typeface="Arial"/>
                <a:sym typeface="Arial"/>
              </a:rPr>
            </a:br>
            <a:br>
              <a:rPr b="0" i="0" lang="en" sz="1600" u="none" cap="none" strike="noStrike">
                <a:solidFill>
                  <a:schemeClr val="dk1"/>
                </a:solidFill>
                <a:latin typeface="Arial"/>
                <a:ea typeface="Arial"/>
                <a:cs typeface="Arial"/>
                <a:sym typeface="Arial"/>
              </a:rPr>
            </a:br>
            <a:r>
              <a:rPr b="0" i="0" lang="en" sz="1600" u="none" cap="none" strike="noStrike">
                <a:solidFill>
                  <a:schemeClr val="dk1"/>
                </a:solidFill>
                <a:latin typeface="Arial"/>
                <a:ea typeface="Arial"/>
                <a:cs typeface="Arial"/>
                <a:sym typeface="Arial"/>
              </a:rPr>
              <a:t>LSTM = 0.99</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LR = 0.99</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RF = 0.99</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SVM = 0.99</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NB = 0.95</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ML and DL models to be implemented</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Naïve Bayes </a:t>
            </a:r>
            <a:endParaRPr/>
          </a:p>
          <a:p>
            <a:pPr indent="-342900" lvl="0" marL="457200" rtl="0" algn="l">
              <a:lnSpc>
                <a:spcPct val="100000"/>
              </a:lnSpc>
              <a:spcBef>
                <a:spcPts val="0"/>
              </a:spcBef>
              <a:spcAft>
                <a:spcPts val="0"/>
              </a:spcAft>
              <a:buSzPts val="1800"/>
              <a:buChar char="●"/>
            </a:pPr>
            <a:r>
              <a:rPr lang="en"/>
              <a:t>Support Vector Machines</a:t>
            </a:r>
            <a:endParaRPr/>
          </a:p>
          <a:p>
            <a:pPr indent="-342900" lvl="0" marL="457200" rtl="0" algn="l">
              <a:lnSpc>
                <a:spcPct val="100000"/>
              </a:lnSpc>
              <a:spcBef>
                <a:spcPts val="0"/>
              </a:spcBef>
              <a:spcAft>
                <a:spcPts val="0"/>
              </a:spcAft>
              <a:buSzPts val="1800"/>
              <a:buChar char="●"/>
            </a:pPr>
            <a:r>
              <a:rPr lang="en"/>
              <a:t>Random Forest</a:t>
            </a:r>
            <a:endParaRPr/>
          </a:p>
          <a:p>
            <a:pPr indent="-342900" lvl="0" marL="457200" rtl="0" algn="l">
              <a:lnSpc>
                <a:spcPct val="100000"/>
              </a:lnSpc>
              <a:spcBef>
                <a:spcPts val="0"/>
              </a:spcBef>
              <a:spcAft>
                <a:spcPts val="0"/>
              </a:spcAft>
              <a:buSzPts val="1800"/>
              <a:buChar char="●"/>
            </a:pPr>
            <a:r>
              <a:rPr lang="en"/>
              <a:t>Logistic Regression</a:t>
            </a:r>
            <a:endParaRPr/>
          </a:p>
          <a:p>
            <a:pPr indent="-342900" lvl="0" marL="457200" rtl="0" algn="l">
              <a:lnSpc>
                <a:spcPct val="100000"/>
              </a:lnSpc>
              <a:spcBef>
                <a:spcPts val="0"/>
              </a:spcBef>
              <a:spcAft>
                <a:spcPts val="0"/>
              </a:spcAft>
              <a:buSzPts val="1800"/>
              <a:buChar char="●"/>
            </a:pPr>
            <a:r>
              <a:rPr lang="en"/>
              <a:t>Long Short Term Memory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Feature Scaling and Label Encoding</a:t>
            </a:r>
            <a:endParaRPr/>
          </a:p>
        </p:txBody>
      </p:sp>
      <p:sp>
        <p:nvSpPr>
          <p:cNvPr id="73" name="Google Shape;73;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37500"/>
              </a:lnSpc>
              <a:spcBef>
                <a:spcPts val="0"/>
              </a:spcBef>
              <a:spcAft>
                <a:spcPts val="0"/>
              </a:spcAft>
              <a:buSzPct val="94594"/>
              <a:buNone/>
            </a:pPr>
            <a:r>
              <a:rPr lang="en" sz="1600">
                <a:highlight>
                  <a:srgbClr val="1F1F1F"/>
                </a:highlight>
              </a:rPr>
              <a:t>Feature scaling using Standard Scaler</a:t>
            </a:r>
            <a:endParaRPr sz="1600">
              <a:highlight>
                <a:srgbClr val="1F1F1F"/>
              </a:highlight>
            </a:endParaRPr>
          </a:p>
          <a:p>
            <a:pPr indent="-322580" lvl="0" marL="457200" rtl="0" algn="l">
              <a:lnSpc>
                <a:spcPct val="137500"/>
              </a:lnSpc>
              <a:spcBef>
                <a:spcPts val="0"/>
              </a:spcBef>
              <a:spcAft>
                <a:spcPts val="0"/>
              </a:spcAft>
              <a:buSzPct val="100000"/>
              <a:buChar char="●"/>
            </a:pPr>
            <a:r>
              <a:rPr lang="en" sz="1600">
                <a:solidFill>
                  <a:schemeClr val="accent1"/>
                </a:solidFill>
                <a:highlight>
                  <a:srgbClr val="1F1F1F"/>
                </a:highlight>
              </a:rPr>
              <a:t>Standard Scaler</a:t>
            </a:r>
            <a:r>
              <a:rPr lang="en" sz="1600">
                <a:highlight>
                  <a:srgbClr val="1F1F1F"/>
                </a:highlight>
              </a:rPr>
              <a:t> is a data preprocessing technique based on Z-score normalization to rescale features to have a mean of 0 and standard deviation of 1. </a:t>
            </a:r>
            <a:endParaRPr sz="1600">
              <a:highlight>
                <a:srgbClr val="1F1F1F"/>
              </a:highlight>
            </a:endParaRPr>
          </a:p>
          <a:p>
            <a:pPr indent="-322580" lvl="0" marL="457200" rtl="0" algn="l">
              <a:lnSpc>
                <a:spcPct val="137500"/>
              </a:lnSpc>
              <a:spcBef>
                <a:spcPts val="0"/>
              </a:spcBef>
              <a:spcAft>
                <a:spcPts val="0"/>
              </a:spcAft>
              <a:buSzPct val="100000"/>
              <a:buChar char="●"/>
            </a:pPr>
            <a:r>
              <a:rPr lang="en" sz="1600">
                <a:highlight>
                  <a:srgbClr val="1F1F1F"/>
                </a:highlight>
              </a:rPr>
              <a:t>As the values from the different devices used vary in magnitude and range, feature scaling helps eliminate the problem of features with larger scales dominating the learning process.</a:t>
            </a:r>
            <a:endParaRPr sz="1600">
              <a:highlight>
                <a:srgbClr val="1F1F1F"/>
              </a:highlight>
            </a:endParaRPr>
          </a:p>
        </p:txBody>
      </p:sp>
      <p:sp>
        <p:nvSpPr>
          <p:cNvPr id="74" name="Google Shape;74;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37500"/>
              </a:lnSpc>
              <a:spcBef>
                <a:spcPts val="0"/>
              </a:spcBef>
              <a:spcAft>
                <a:spcPts val="0"/>
              </a:spcAft>
              <a:buSzPct val="94594"/>
              <a:buNone/>
            </a:pPr>
            <a:r>
              <a:rPr lang="en" sz="1600">
                <a:highlight>
                  <a:srgbClr val="1F1F1F"/>
                </a:highlight>
              </a:rPr>
              <a:t>Encoding of labels using Label Encoder</a:t>
            </a:r>
            <a:endParaRPr sz="1600">
              <a:highlight>
                <a:srgbClr val="1F1F1F"/>
              </a:highlight>
            </a:endParaRPr>
          </a:p>
          <a:p>
            <a:pPr indent="-322580" lvl="0" marL="457200" rtl="0" algn="l">
              <a:lnSpc>
                <a:spcPct val="137500"/>
              </a:lnSpc>
              <a:spcBef>
                <a:spcPts val="0"/>
              </a:spcBef>
              <a:spcAft>
                <a:spcPts val="0"/>
              </a:spcAft>
              <a:buSzPct val="100000"/>
              <a:buChar char="●"/>
            </a:pPr>
            <a:r>
              <a:rPr lang="en" sz="1600">
                <a:solidFill>
                  <a:schemeClr val="accent1"/>
                </a:solidFill>
                <a:highlight>
                  <a:srgbClr val="1F1F1F"/>
                </a:highlight>
              </a:rPr>
              <a:t>Label Encoder </a:t>
            </a:r>
            <a:r>
              <a:rPr lang="en" sz="1600">
                <a:highlight>
                  <a:srgbClr val="1F1F1F"/>
                </a:highlight>
              </a:rPr>
              <a:t>is a preprocessing technique used to convert categorical/text labels into numerical labels. </a:t>
            </a:r>
            <a:endParaRPr sz="1600">
              <a:highlight>
                <a:srgbClr val="1F1F1F"/>
              </a:highlight>
            </a:endParaRPr>
          </a:p>
          <a:p>
            <a:pPr indent="-322580" lvl="0" marL="457200" rtl="0" algn="l">
              <a:lnSpc>
                <a:spcPct val="137500"/>
              </a:lnSpc>
              <a:spcBef>
                <a:spcPts val="0"/>
              </a:spcBef>
              <a:spcAft>
                <a:spcPts val="0"/>
              </a:spcAft>
              <a:buSzPct val="100000"/>
              <a:buChar char="●"/>
            </a:pPr>
            <a:r>
              <a:rPr lang="en" sz="1600">
                <a:highlight>
                  <a:srgbClr val="1F1F1F"/>
                </a:highlight>
              </a:rPr>
              <a:t>This technique is used to convert the categorical labels of ‘Activities’ </a:t>
            </a:r>
            <a:r>
              <a:rPr lang="en" sz="1600">
                <a:solidFill>
                  <a:schemeClr val="accent1"/>
                </a:solidFill>
                <a:highlight>
                  <a:srgbClr val="1F1F1F"/>
                </a:highlight>
              </a:rPr>
              <a:t>[</a:t>
            </a:r>
            <a:r>
              <a:rPr lang="en" sz="1600">
                <a:solidFill>
                  <a:schemeClr val="accent1"/>
                </a:solidFill>
              </a:rPr>
              <a:t>LAYING, SITTING, STANDING, WALKING, WALKING_DOWNSTAIRS, WALKING_UPSTAIRS]</a:t>
            </a:r>
            <a:r>
              <a:rPr lang="en" sz="1600">
                <a:highlight>
                  <a:srgbClr val="1F1F1F"/>
                </a:highlight>
              </a:rPr>
              <a:t> into numerical labels</a:t>
            </a:r>
            <a:endParaRPr sz="1600">
              <a:highlight>
                <a:srgbClr val="1F1F1F"/>
              </a:highlight>
            </a:endParaRPr>
          </a:p>
          <a:p>
            <a:pPr indent="0" lvl="0" marL="0" rtl="0" algn="l">
              <a:lnSpc>
                <a:spcPct val="115000"/>
              </a:lnSpc>
              <a:spcBef>
                <a:spcPts val="0"/>
              </a:spcBef>
              <a:spcAft>
                <a:spcPts val="1200"/>
              </a:spcAft>
              <a:buSzPct val="108108"/>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Naïve Bayes </a:t>
            </a:r>
            <a:endParaRPr/>
          </a:p>
        </p:txBody>
      </p:sp>
      <p:sp>
        <p:nvSpPr>
          <p:cNvPr id="80" name="Google Shape;80;p5"/>
          <p:cNvSpPr txBox="1"/>
          <p:nvPr>
            <p:ph idx="1" type="body"/>
          </p:nvPr>
        </p:nvSpPr>
        <p:spPr>
          <a:xfrm>
            <a:off x="311700" y="1152475"/>
            <a:ext cx="8520600" cy="396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1800"/>
              <a:buNone/>
            </a:pPr>
            <a:r>
              <a:rPr lang="en" sz="1635">
                <a:highlight>
                  <a:schemeClr val="lt1"/>
                </a:highlight>
              </a:rPr>
              <a:t>The Naïve Bayes classifier is a probabilistic machine learning algorithm that is well-suited for classification tasks. Steps involved are:</a:t>
            </a:r>
            <a:endParaRPr sz="1635">
              <a:highlight>
                <a:schemeClr val="lt1"/>
              </a:highlight>
            </a:endParaRPr>
          </a:p>
          <a:p>
            <a:pPr indent="-311665" lvl="0" marL="457200" rtl="0" algn="l">
              <a:lnSpc>
                <a:spcPct val="115000"/>
              </a:lnSpc>
              <a:spcBef>
                <a:spcPts val="1200"/>
              </a:spcBef>
              <a:spcAft>
                <a:spcPts val="0"/>
              </a:spcAft>
              <a:buSzPts val="1308"/>
              <a:buFont typeface="Roboto"/>
              <a:buChar char="●"/>
            </a:pPr>
            <a:r>
              <a:rPr lang="en" sz="1308">
                <a:highlight>
                  <a:schemeClr val="lt1"/>
                </a:highlight>
                <a:latin typeface="Roboto"/>
                <a:ea typeface="Roboto"/>
                <a:cs typeface="Roboto"/>
                <a:sym typeface="Roboto"/>
              </a:rPr>
              <a:t>Creating a </a:t>
            </a:r>
            <a:r>
              <a:rPr b="1" lang="en" sz="1308">
                <a:solidFill>
                  <a:schemeClr val="accent1"/>
                </a:solidFill>
                <a:highlight>
                  <a:schemeClr val="lt1"/>
                </a:highlight>
                <a:latin typeface="Roboto"/>
                <a:ea typeface="Roboto"/>
                <a:cs typeface="Roboto"/>
                <a:sym typeface="Roboto"/>
              </a:rPr>
              <a:t>NB </a:t>
            </a:r>
            <a:r>
              <a:rPr lang="en" sz="1308">
                <a:highlight>
                  <a:schemeClr val="lt1"/>
                </a:highlight>
                <a:latin typeface="Roboto"/>
                <a:ea typeface="Roboto"/>
                <a:cs typeface="Roboto"/>
                <a:sym typeface="Roboto"/>
              </a:rPr>
              <a:t>model using the Gaussian Naïve Bayes (GaussianNB) classifier.</a:t>
            </a:r>
            <a:endParaRPr sz="1308">
              <a:highlight>
                <a:schemeClr val="lt1"/>
              </a:highlight>
              <a:latin typeface="Roboto"/>
              <a:ea typeface="Roboto"/>
              <a:cs typeface="Roboto"/>
              <a:sym typeface="Roboto"/>
            </a:endParaRPr>
          </a:p>
          <a:p>
            <a:pPr indent="-311665" lvl="0" marL="457200" rtl="0" algn="l">
              <a:lnSpc>
                <a:spcPct val="115000"/>
              </a:lnSpc>
              <a:spcBef>
                <a:spcPts val="0"/>
              </a:spcBef>
              <a:spcAft>
                <a:spcPts val="0"/>
              </a:spcAft>
              <a:buSzPts val="1308"/>
              <a:buChar char="●"/>
            </a:pPr>
            <a:r>
              <a:rPr lang="en" sz="1308">
                <a:highlight>
                  <a:schemeClr val="lt1"/>
                </a:highlight>
              </a:rPr>
              <a:t>Training the Gaussian Naïve Bayes model on X_train and y_train and making predictions on the test data. Then a classification report it generated which provides a detailed report for each class, including precision, recall, F1-score, and support. This report will help you assess how well your Gaussian Naïve Bayes model is performing for each class.</a:t>
            </a:r>
            <a:endParaRPr sz="1308">
              <a:highlight>
                <a:schemeClr val="lt1"/>
              </a:highlight>
            </a:endParaRPr>
          </a:p>
          <a:p>
            <a:pPr indent="-311665" lvl="0" marL="457200" rtl="0" algn="l">
              <a:lnSpc>
                <a:spcPct val="115000"/>
              </a:lnSpc>
              <a:spcBef>
                <a:spcPts val="0"/>
              </a:spcBef>
              <a:spcAft>
                <a:spcPts val="0"/>
              </a:spcAft>
              <a:buSzPts val="1308"/>
              <a:buChar char="●"/>
            </a:pPr>
            <a:r>
              <a:rPr lang="en" sz="1308">
                <a:highlight>
                  <a:schemeClr val="lt1"/>
                </a:highlight>
              </a:rPr>
              <a:t>A confusion matrix was built using true labels (y_test) and predicted labels (NB_predicted) to further analyse the performance of GaussianNB classifier by extracting various metrics from this matrix. A heatmap is generated to visualize the matrix using colours to represent the values in the matrix and identify patterns. The diagonal cells are represented correctly predicted samples and off-diagonal cells represent the misclassified samples. </a:t>
            </a:r>
            <a:endParaRPr sz="1308">
              <a:highlight>
                <a:schemeClr val="lt1"/>
              </a:highlight>
            </a:endParaRPr>
          </a:p>
          <a:p>
            <a:pPr indent="0" lvl="0" marL="457200" rtl="0" algn="l">
              <a:lnSpc>
                <a:spcPct val="115000"/>
              </a:lnSpc>
              <a:spcBef>
                <a:spcPts val="1200"/>
              </a:spcBef>
              <a:spcAft>
                <a:spcPts val="0"/>
              </a:spcAft>
              <a:buSzPts val="1800"/>
              <a:buNone/>
            </a:pPr>
            <a:r>
              <a:t/>
            </a:r>
            <a:endParaRPr sz="1200">
              <a:highlight>
                <a:schemeClr val="lt1"/>
              </a:highlight>
            </a:endParaRPr>
          </a:p>
          <a:p>
            <a:pPr indent="0" lvl="0" marL="0" rtl="0" algn="l">
              <a:lnSpc>
                <a:spcPct val="115000"/>
              </a:lnSpc>
              <a:spcBef>
                <a:spcPts val="1200"/>
              </a:spcBef>
              <a:spcAft>
                <a:spcPts val="1200"/>
              </a:spcAft>
              <a:buSzPts val="1800"/>
              <a:buNone/>
            </a:pPr>
            <a:r>
              <a:t/>
            </a:r>
            <a:endParaRPr sz="1400">
              <a:highlight>
                <a:srgbClr val="F7F7F8"/>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is NB used for HAD?</a:t>
            </a:r>
            <a:endParaRPr/>
          </a:p>
        </p:txBody>
      </p:sp>
      <p:sp>
        <p:nvSpPr>
          <p:cNvPr id="86" name="Google Shape;86;p6"/>
          <p:cNvSpPr txBox="1"/>
          <p:nvPr>
            <p:ph idx="1" type="body"/>
          </p:nvPr>
        </p:nvSpPr>
        <p:spPr>
          <a:xfrm>
            <a:off x="311700" y="11799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highlight>
                  <a:schemeClr val="lt1"/>
                </a:highlight>
              </a:rPr>
              <a:t>NB model serves as a baseline model for comparison with other ML and DL models due to its relative ease of implementation and interpretability.</a:t>
            </a:r>
            <a:endParaRPr sz="1600">
              <a:highlight>
                <a:schemeClr val="lt1"/>
              </a:highlight>
            </a:endParaRPr>
          </a:p>
          <a:p>
            <a:pPr indent="-330200" lvl="0" marL="457200" rtl="0" algn="l">
              <a:lnSpc>
                <a:spcPct val="115000"/>
              </a:lnSpc>
              <a:spcBef>
                <a:spcPts val="0"/>
              </a:spcBef>
              <a:spcAft>
                <a:spcPts val="0"/>
              </a:spcAft>
              <a:buSzPts val="1600"/>
              <a:buChar char="●"/>
            </a:pPr>
            <a:r>
              <a:rPr lang="en" sz="1600">
                <a:highlight>
                  <a:schemeClr val="lt1"/>
                </a:highlight>
              </a:rPr>
              <a:t>The model can perform well even with imbalanced data.</a:t>
            </a:r>
            <a:endParaRPr sz="1600">
              <a:highlight>
                <a:schemeClr val="lt1"/>
              </a:highlight>
            </a:endParaRPr>
          </a:p>
          <a:p>
            <a:pPr indent="-330200" lvl="0" marL="457200" rtl="0" algn="l">
              <a:lnSpc>
                <a:spcPct val="115000"/>
              </a:lnSpc>
              <a:spcBef>
                <a:spcPts val="0"/>
              </a:spcBef>
              <a:spcAft>
                <a:spcPts val="0"/>
              </a:spcAft>
              <a:buSzPts val="1600"/>
              <a:buChar char="●"/>
            </a:pPr>
            <a:r>
              <a:rPr lang="en" sz="1600">
                <a:highlight>
                  <a:schemeClr val="lt1"/>
                </a:highlight>
              </a:rPr>
              <a:t>The model becomes applicable due to feature engineering of given data into numerical values for classification problems.</a:t>
            </a:r>
            <a:endParaRPr sz="1600">
              <a:highlight>
                <a:schemeClr val="lt1"/>
              </a:highlight>
            </a:endParaRPr>
          </a:p>
          <a:p>
            <a:pPr indent="-330200" lvl="0" marL="457200" rtl="0" algn="l">
              <a:lnSpc>
                <a:spcPct val="115000"/>
              </a:lnSpc>
              <a:spcBef>
                <a:spcPts val="0"/>
              </a:spcBef>
              <a:spcAft>
                <a:spcPts val="0"/>
              </a:spcAft>
              <a:buSzPts val="1600"/>
              <a:buChar char="●"/>
            </a:pPr>
            <a:r>
              <a:rPr lang="en" sz="1600">
                <a:solidFill>
                  <a:schemeClr val="accent1"/>
                </a:solidFill>
                <a:highlight>
                  <a:schemeClr val="lt1"/>
                </a:highlight>
              </a:rPr>
              <a:t>Accuracy of the model is 0.67.</a:t>
            </a:r>
            <a:endParaRPr sz="1600">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idx="1" type="body"/>
          </p:nvPr>
        </p:nvSpPr>
        <p:spPr>
          <a:xfrm>
            <a:off x="311700" y="859875"/>
            <a:ext cx="8520600" cy="414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highlight>
                  <a:schemeClr val="lt1"/>
                </a:highlight>
              </a:rPr>
              <a:t>Human activity detection often uses data from various sensors, such as accelerometers and gyroscopes which generate high-dimensional data. Thus, </a:t>
            </a:r>
            <a:r>
              <a:rPr b="1" lang="en" sz="1400">
                <a:solidFill>
                  <a:schemeClr val="accent1"/>
                </a:solidFill>
                <a:highlight>
                  <a:schemeClr val="lt1"/>
                </a:highlight>
              </a:rPr>
              <a:t>SVM </a:t>
            </a:r>
            <a:r>
              <a:rPr lang="en" sz="1400">
                <a:highlight>
                  <a:schemeClr val="lt1"/>
                </a:highlight>
              </a:rPr>
              <a:t>classification is used as it is well-suited for </a:t>
            </a:r>
            <a:r>
              <a:rPr lang="en" sz="1400">
                <a:solidFill>
                  <a:schemeClr val="accent1"/>
                </a:solidFill>
                <a:highlight>
                  <a:schemeClr val="lt1"/>
                </a:highlight>
              </a:rPr>
              <a:t>high-dimensional data</a:t>
            </a:r>
            <a:r>
              <a:rPr lang="en" sz="1400">
                <a:highlight>
                  <a:schemeClr val="lt1"/>
                </a:highlight>
              </a:rPr>
              <a:t> because it can find an </a:t>
            </a:r>
            <a:r>
              <a:rPr lang="en" sz="1400">
                <a:solidFill>
                  <a:schemeClr val="accent1"/>
                </a:solidFill>
                <a:highlight>
                  <a:schemeClr val="lt1"/>
                </a:highlight>
              </a:rPr>
              <a:t>optimal hyperplane that separates classes</a:t>
            </a:r>
            <a:r>
              <a:rPr lang="en" sz="1400">
                <a:highlight>
                  <a:schemeClr val="lt1"/>
                </a:highlight>
              </a:rPr>
              <a:t>. The steps involved are:</a:t>
            </a:r>
            <a:endParaRPr sz="1400">
              <a:highlight>
                <a:schemeClr val="lt1"/>
              </a:highlight>
            </a:endParaRPr>
          </a:p>
          <a:p>
            <a:pPr indent="-317500" lvl="0" marL="457200" rtl="0" algn="l">
              <a:lnSpc>
                <a:spcPct val="115000"/>
              </a:lnSpc>
              <a:spcBef>
                <a:spcPts val="1200"/>
              </a:spcBef>
              <a:spcAft>
                <a:spcPts val="0"/>
              </a:spcAft>
              <a:buSzPts val="1400"/>
              <a:buChar char="●"/>
            </a:pPr>
            <a:r>
              <a:rPr lang="en" sz="1400">
                <a:highlight>
                  <a:schemeClr val="lt1"/>
                </a:highlight>
              </a:rPr>
              <a:t>SVM model is created with hyperparameters as follows: </a:t>
            </a:r>
            <a:endParaRPr sz="1400">
              <a:highlight>
                <a:schemeClr val="lt1"/>
              </a:highlight>
            </a:endParaRPr>
          </a:p>
          <a:p>
            <a:pPr indent="-317500" lvl="0" marL="457200" rtl="0" algn="l">
              <a:lnSpc>
                <a:spcPct val="115000"/>
              </a:lnSpc>
              <a:spcBef>
                <a:spcPts val="0"/>
              </a:spcBef>
              <a:spcAft>
                <a:spcPts val="0"/>
              </a:spcAft>
              <a:buSzPts val="1400"/>
              <a:buChar char="●"/>
            </a:pPr>
            <a:r>
              <a:rPr lang="en" sz="1400">
                <a:solidFill>
                  <a:schemeClr val="accent4"/>
                </a:solidFill>
                <a:highlight>
                  <a:schemeClr val="lt1"/>
                </a:highlight>
              </a:rPr>
              <a:t>Gamma </a:t>
            </a:r>
            <a:r>
              <a:rPr b="1" lang="en" sz="1400">
                <a:solidFill>
                  <a:schemeClr val="accent4"/>
                </a:solidFill>
                <a:highlight>
                  <a:schemeClr val="lt1"/>
                </a:highlight>
              </a:rPr>
              <a:t>= </a:t>
            </a:r>
            <a:r>
              <a:rPr lang="en" sz="1400">
                <a:solidFill>
                  <a:schemeClr val="accent4"/>
                </a:solidFill>
                <a:highlight>
                  <a:schemeClr val="lt1"/>
                </a:highlight>
              </a:rPr>
              <a:t>'auto'</a:t>
            </a:r>
            <a:r>
              <a:rPr lang="en" sz="1400">
                <a:highlight>
                  <a:schemeClr val="lt1"/>
                </a:highlight>
              </a:rPr>
              <a:t> (controls the shape of the decision boundary) which means it will be calculated as 1 / n_features. </a:t>
            </a:r>
            <a:endParaRPr sz="1400">
              <a:highlight>
                <a:schemeClr val="lt1"/>
              </a:highlight>
            </a:endParaRPr>
          </a:p>
          <a:p>
            <a:pPr indent="-317500" lvl="0" marL="457200" rtl="0" algn="l">
              <a:lnSpc>
                <a:spcPct val="115000"/>
              </a:lnSpc>
              <a:spcBef>
                <a:spcPts val="0"/>
              </a:spcBef>
              <a:spcAft>
                <a:spcPts val="0"/>
              </a:spcAft>
              <a:buSzPts val="1400"/>
              <a:buChar char="●"/>
            </a:pPr>
            <a:r>
              <a:rPr lang="en" sz="1400">
                <a:solidFill>
                  <a:schemeClr val="accent4"/>
                </a:solidFill>
                <a:highlight>
                  <a:schemeClr val="lt1"/>
                </a:highlight>
              </a:rPr>
              <a:t>C = 10</a:t>
            </a:r>
            <a:r>
              <a:rPr lang="en" sz="1400">
                <a:highlight>
                  <a:schemeClr val="lt1"/>
                </a:highlight>
              </a:rPr>
              <a:t> is the regularization parameter. A smaller C value encourages a larger margin but may lead to misclassified training examples, while a larger C value results in a smaller margin but fewer misclassifications. </a:t>
            </a:r>
            <a:endParaRPr sz="1400">
              <a:highlight>
                <a:schemeClr val="lt1"/>
              </a:highlight>
            </a:endParaRPr>
          </a:p>
          <a:p>
            <a:pPr indent="-317500" lvl="0" marL="457200" rtl="0" algn="l">
              <a:lnSpc>
                <a:spcPct val="115000"/>
              </a:lnSpc>
              <a:spcBef>
                <a:spcPts val="0"/>
              </a:spcBef>
              <a:spcAft>
                <a:spcPts val="0"/>
              </a:spcAft>
              <a:buSzPts val="1400"/>
              <a:buChar char="●"/>
            </a:pPr>
            <a:r>
              <a:rPr lang="en" sz="1400">
                <a:solidFill>
                  <a:schemeClr val="accent4"/>
                </a:solidFill>
                <a:highlight>
                  <a:schemeClr val="lt1"/>
                </a:highlight>
              </a:rPr>
              <a:t>Kernel = 'rbf'</a:t>
            </a:r>
            <a:r>
              <a:rPr lang="en" sz="1400">
                <a:solidFill>
                  <a:schemeClr val="accent1"/>
                </a:solidFill>
                <a:highlight>
                  <a:schemeClr val="lt1"/>
                </a:highlight>
              </a:rPr>
              <a:t> </a:t>
            </a:r>
            <a:r>
              <a:rPr lang="en" sz="1400">
                <a:highlight>
                  <a:schemeClr val="lt1"/>
                </a:highlight>
              </a:rPr>
              <a:t>specifies the radial basis function kernel, which is commonly used to model complex, nonlinear decision boundaries in SVMs.\</a:t>
            </a:r>
            <a:endParaRPr sz="1400">
              <a:highlight>
                <a:schemeClr val="lt1"/>
              </a:highlight>
            </a:endParaRPr>
          </a:p>
          <a:p>
            <a:pPr indent="-317500" lvl="0" marL="457200" rtl="0" algn="l">
              <a:lnSpc>
                <a:spcPct val="115000"/>
              </a:lnSpc>
              <a:spcBef>
                <a:spcPts val="0"/>
              </a:spcBef>
              <a:spcAft>
                <a:spcPts val="0"/>
              </a:spcAft>
              <a:buSzPts val="1400"/>
              <a:buChar char="●"/>
            </a:pPr>
            <a:r>
              <a:rPr lang="en" sz="1400">
                <a:solidFill>
                  <a:schemeClr val="accent4"/>
                </a:solidFill>
                <a:highlight>
                  <a:schemeClr val="lt1"/>
                </a:highlight>
              </a:rPr>
              <a:t>Probability = True </a:t>
            </a:r>
            <a:r>
              <a:rPr lang="en" sz="1400">
                <a:highlight>
                  <a:schemeClr val="lt1"/>
                </a:highlight>
              </a:rPr>
              <a:t>allows the SVM model to calculate class probabilities using the predict_proba method.</a:t>
            </a:r>
            <a:endParaRPr sz="1400">
              <a:highlight>
                <a:schemeClr val="lt1"/>
              </a:highlight>
            </a:endParaRPr>
          </a:p>
          <a:p>
            <a:pPr indent="0" lvl="0" marL="0" rtl="0" algn="l">
              <a:lnSpc>
                <a:spcPct val="115000"/>
              </a:lnSpc>
              <a:spcBef>
                <a:spcPts val="1200"/>
              </a:spcBef>
              <a:spcAft>
                <a:spcPts val="1200"/>
              </a:spcAft>
              <a:buSzPts val="1800"/>
              <a:buNone/>
            </a:pPr>
            <a:r>
              <a:t/>
            </a:r>
            <a:endParaRPr sz="1400">
              <a:highlight>
                <a:schemeClr val="lt1"/>
              </a:highlight>
            </a:endParaRPr>
          </a:p>
        </p:txBody>
      </p:sp>
      <p:sp>
        <p:nvSpPr>
          <p:cNvPr id="92" name="Google Shape;92;p7"/>
          <p:cNvSpPr txBox="1"/>
          <p:nvPr>
            <p:ph type="title"/>
          </p:nvPr>
        </p:nvSpPr>
        <p:spPr>
          <a:xfrm>
            <a:off x="311700" y="37084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Support Vector Machines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is SVM used in HAD?</a:t>
            </a:r>
            <a:endParaRPr/>
          </a:p>
        </p:txBody>
      </p:sp>
      <p:sp>
        <p:nvSpPr>
          <p:cNvPr id="98" name="Google Shape;98;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highlight>
                  <a:schemeClr val="lt1"/>
                </a:highlight>
              </a:rPr>
              <a:t>SVM provides a globally optimal solution, i.e, it finds the best possible decision boundary for minimizing misclassification. </a:t>
            </a:r>
            <a:endParaRPr sz="1600">
              <a:highlight>
                <a:schemeClr val="lt1"/>
              </a:highlight>
            </a:endParaRPr>
          </a:p>
          <a:p>
            <a:pPr indent="-330200" lvl="0" marL="457200" rtl="0" algn="l">
              <a:lnSpc>
                <a:spcPct val="115000"/>
              </a:lnSpc>
              <a:spcBef>
                <a:spcPts val="0"/>
              </a:spcBef>
              <a:spcAft>
                <a:spcPts val="0"/>
              </a:spcAft>
              <a:buSzPts val="1600"/>
              <a:buChar char="●"/>
            </a:pPr>
            <a:r>
              <a:rPr lang="en" sz="1600">
                <a:highlight>
                  <a:schemeClr val="lt1"/>
                </a:highlight>
              </a:rPr>
              <a:t>Kernel trick allows transformation of data into higher-dimensional space which helps in capturing complex relationships in the data for modelling human activities.</a:t>
            </a:r>
            <a:endParaRPr sz="1600">
              <a:highlight>
                <a:schemeClr val="lt1"/>
              </a:highlight>
            </a:endParaRPr>
          </a:p>
          <a:p>
            <a:pPr indent="-330200" lvl="0" marL="457200" rtl="0" algn="l">
              <a:lnSpc>
                <a:spcPct val="115000"/>
              </a:lnSpc>
              <a:spcBef>
                <a:spcPts val="0"/>
              </a:spcBef>
              <a:spcAft>
                <a:spcPts val="0"/>
              </a:spcAft>
              <a:buSzPts val="1600"/>
              <a:buChar char="●"/>
            </a:pPr>
            <a:r>
              <a:rPr lang="en" sz="1600">
                <a:highlight>
                  <a:schemeClr val="lt1"/>
                </a:highlight>
              </a:rPr>
              <a:t>SVM can also learn about the relationship between features even for nonlinear datasets.</a:t>
            </a:r>
            <a:endParaRPr sz="1600">
              <a:highlight>
                <a:schemeClr val="lt1"/>
              </a:highlight>
            </a:endParaRPr>
          </a:p>
          <a:p>
            <a:pPr indent="-330200" lvl="0" marL="457200" rtl="0" algn="l">
              <a:lnSpc>
                <a:spcPct val="115000"/>
              </a:lnSpc>
              <a:spcBef>
                <a:spcPts val="0"/>
              </a:spcBef>
              <a:spcAft>
                <a:spcPts val="0"/>
              </a:spcAft>
              <a:buSzPts val="1600"/>
              <a:buChar char="●"/>
            </a:pPr>
            <a:r>
              <a:rPr lang="en" sz="1600">
                <a:solidFill>
                  <a:schemeClr val="accent1"/>
                </a:solidFill>
                <a:highlight>
                  <a:schemeClr val="lt1"/>
                </a:highlight>
              </a:rPr>
              <a:t>Accuracy of the model is 0.98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Random Forest</a:t>
            </a:r>
            <a:endParaRPr/>
          </a:p>
        </p:txBody>
      </p:sp>
      <p:sp>
        <p:nvSpPr>
          <p:cNvPr id="104" name="Google Shape;104;p9"/>
          <p:cNvSpPr txBox="1"/>
          <p:nvPr>
            <p:ph idx="1" type="body"/>
          </p:nvPr>
        </p:nvSpPr>
        <p:spPr>
          <a:xfrm>
            <a:off x="311700" y="1152475"/>
            <a:ext cx="8520600" cy="3606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Font typeface="Roboto"/>
              <a:buChar char="●"/>
            </a:pPr>
            <a:r>
              <a:rPr lang="en" sz="1300">
                <a:solidFill>
                  <a:schemeClr val="accent1"/>
                </a:solidFill>
                <a:latin typeface="Roboto"/>
                <a:ea typeface="Roboto"/>
                <a:cs typeface="Roboto"/>
                <a:sym typeface="Roboto"/>
              </a:rPr>
              <a:t>Random Forest (RF)</a:t>
            </a:r>
            <a:r>
              <a:rPr lang="en" sz="1300">
                <a:latin typeface="Roboto"/>
                <a:ea typeface="Roboto"/>
                <a:cs typeface="Roboto"/>
                <a:sym typeface="Roboto"/>
              </a:rPr>
              <a:t> is an ensemble learning method that combines multiple decision trees to make predictions.</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It uses multiple decision trees, which are flowchart-like structures used for classification and regression.</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Each tree is trained on a random subset of the data, created through bootstrapped sampling (random sampling with replacement).</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At each split in a tree, only a random subset of features is considered, adding diversity to the forest.</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For classification, predictions from trees are combined via majority voting. For regression, predictions are averaged.</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solidFill>
                  <a:schemeClr val="accent1"/>
                </a:solidFill>
                <a:latin typeface="Roboto"/>
                <a:ea typeface="Roboto"/>
                <a:cs typeface="Roboto"/>
                <a:sym typeface="Roboto"/>
              </a:rPr>
              <a:t>Hyperparameters</a:t>
            </a:r>
            <a:r>
              <a:rPr lang="en" sz="1300">
                <a:latin typeface="Roboto"/>
                <a:ea typeface="Roboto"/>
                <a:cs typeface="Roboto"/>
                <a:sym typeface="Roboto"/>
              </a:rPr>
              <a:t>:</a:t>
            </a:r>
            <a:endParaRPr sz="1300">
              <a:latin typeface="Roboto"/>
              <a:ea typeface="Roboto"/>
              <a:cs typeface="Roboto"/>
              <a:sym typeface="Roboto"/>
            </a:endParaRPr>
          </a:p>
          <a:p>
            <a:pPr indent="-311150" lvl="1" marL="914400" rtl="0" algn="l">
              <a:lnSpc>
                <a:spcPct val="115000"/>
              </a:lnSpc>
              <a:spcBef>
                <a:spcPts val="0"/>
              </a:spcBef>
              <a:spcAft>
                <a:spcPts val="0"/>
              </a:spcAft>
              <a:buSzPts val="1300"/>
              <a:buFont typeface="Roboto"/>
              <a:buChar char="○"/>
            </a:pPr>
            <a:r>
              <a:rPr lang="en" sz="1300">
                <a:solidFill>
                  <a:schemeClr val="accent4"/>
                </a:solidFill>
                <a:latin typeface="Roboto"/>
                <a:ea typeface="Roboto"/>
                <a:cs typeface="Roboto"/>
                <a:sym typeface="Roboto"/>
              </a:rPr>
              <a:t>Max_depth</a:t>
            </a:r>
            <a:r>
              <a:rPr lang="en" sz="1300">
                <a:latin typeface="Roboto"/>
                <a:ea typeface="Roboto"/>
                <a:cs typeface="Roboto"/>
                <a:sym typeface="Roboto"/>
              </a:rPr>
              <a:t>: </a:t>
            </a:r>
            <a:r>
              <a:rPr lang="en" sz="1300"/>
              <a:t>maximum number of children nodes that can grow out from the decision tree until the tree is cut off.</a:t>
            </a:r>
            <a:endParaRPr sz="1300">
              <a:latin typeface="Roboto"/>
              <a:ea typeface="Roboto"/>
              <a:cs typeface="Roboto"/>
              <a:sym typeface="Roboto"/>
            </a:endParaRPr>
          </a:p>
          <a:p>
            <a:pPr indent="-311150" lvl="1" marL="914400" rtl="0" algn="l">
              <a:lnSpc>
                <a:spcPct val="115000"/>
              </a:lnSpc>
              <a:spcBef>
                <a:spcPts val="0"/>
              </a:spcBef>
              <a:spcAft>
                <a:spcPts val="0"/>
              </a:spcAft>
              <a:buSzPts val="1300"/>
              <a:buFont typeface="Roboto"/>
              <a:buChar char="○"/>
            </a:pPr>
            <a:r>
              <a:rPr lang="en" sz="1300">
                <a:solidFill>
                  <a:schemeClr val="accent4"/>
                </a:solidFill>
                <a:latin typeface="Roboto"/>
                <a:ea typeface="Roboto"/>
                <a:cs typeface="Roboto"/>
                <a:sym typeface="Roboto"/>
              </a:rPr>
              <a:t>N_estimators</a:t>
            </a:r>
            <a:r>
              <a:rPr lang="en" sz="1300">
                <a:latin typeface="Roboto"/>
                <a:ea typeface="Roboto"/>
                <a:cs typeface="Roboto"/>
                <a:sym typeface="Roboto"/>
              </a:rPr>
              <a:t>: </a:t>
            </a:r>
            <a:r>
              <a:rPr lang="en" sz="1300"/>
              <a:t>Number of trees the algorithm builds before averaging the predictions.</a:t>
            </a:r>
            <a:endParaRPr sz="1300">
              <a:latin typeface="Roboto"/>
              <a:ea typeface="Roboto"/>
              <a:cs typeface="Roboto"/>
              <a:sym typeface="Roboto"/>
            </a:endParaRPr>
          </a:p>
          <a:p>
            <a:pPr indent="-311150" lvl="1" marL="914400" rtl="0" algn="l">
              <a:lnSpc>
                <a:spcPct val="115000"/>
              </a:lnSpc>
              <a:spcBef>
                <a:spcPts val="0"/>
              </a:spcBef>
              <a:spcAft>
                <a:spcPts val="0"/>
              </a:spcAft>
              <a:buSzPts val="1300"/>
              <a:buFont typeface="Roboto"/>
              <a:buChar char="○"/>
            </a:pPr>
            <a:r>
              <a:rPr lang="en" sz="1300">
                <a:solidFill>
                  <a:schemeClr val="accent4"/>
                </a:solidFill>
                <a:latin typeface="Roboto"/>
                <a:ea typeface="Roboto"/>
                <a:cs typeface="Roboto"/>
                <a:sym typeface="Roboto"/>
              </a:rPr>
              <a:t>Random_state</a:t>
            </a:r>
            <a:r>
              <a:rPr lang="en" sz="1300">
                <a:latin typeface="Roboto"/>
                <a:ea typeface="Roboto"/>
                <a:cs typeface="Roboto"/>
                <a:sym typeface="Roboto"/>
              </a:rPr>
              <a:t>: </a:t>
            </a:r>
            <a:r>
              <a:rPr i="1" lang="en" sz="1300"/>
              <a:t> </a:t>
            </a:r>
            <a:r>
              <a:rPr lang="en" sz="1300"/>
              <a:t>controls randomness of the sample. The model will always produce the same results if it has a definite value of random state</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solidFill>
                  <a:schemeClr val="accent1"/>
                </a:solidFill>
                <a:latin typeface="Roboto"/>
                <a:ea typeface="Roboto"/>
                <a:cs typeface="Roboto"/>
                <a:sym typeface="Roboto"/>
              </a:rPr>
              <a:t>Accuracy of model is 0.98</a:t>
            </a:r>
            <a:endParaRPr sz="1300">
              <a:solidFill>
                <a:schemeClr val="accen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