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4"/>
  </p:notesMasterIdLst>
  <p:sldIdLst>
    <p:sldId id="427" r:id="rId2"/>
    <p:sldId id="461" r:id="rId3"/>
    <p:sldId id="321" r:id="rId4"/>
    <p:sldId id="499" r:id="rId5"/>
    <p:sldId id="500" r:id="rId6"/>
    <p:sldId id="501" r:id="rId7"/>
    <p:sldId id="502" r:id="rId8"/>
    <p:sldId id="503" r:id="rId9"/>
    <p:sldId id="504" r:id="rId10"/>
    <p:sldId id="505" r:id="rId11"/>
    <p:sldId id="498" r:id="rId12"/>
    <p:sldId id="506" r:id="rId13"/>
    <p:sldId id="507" r:id="rId14"/>
    <p:sldId id="508" r:id="rId15"/>
    <p:sldId id="477" r:id="rId16"/>
    <p:sldId id="479" r:id="rId17"/>
    <p:sldId id="481" r:id="rId18"/>
    <p:sldId id="482" r:id="rId19"/>
    <p:sldId id="483" r:id="rId20"/>
    <p:sldId id="480" r:id="rId21"/>
    <p:sldId id="489" r:id="rId22"/>
    <p:sldId id="490" r:id="rId23"/>
    <p:sldId id="491" r:id="rId24"/>
    <p:sldId id="487" r:id="rId25"/>
    <p:sldId id="488" r:id="rId26"/>
    <p:sldId id="492" r:id="rId27"/>
    <p:sldId id="493" r:id="rId28"/>
    <p:sldId id="494" r:id="rId29"/>
    <p:sldId id="495" r:id="rId30"/>
    <p:sldId id="497" r:id="rId31"/>
    <p:sldId id="509" r:id="rId32"/>
    <p:sldId id="3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20"/>
  </p:normalViewPr>
  <p:slideViewPr>
    <p:cSldViewPr snapToGrid="0" snapToObjects="1">
      <p:cViewPr varScale="1">
        <p:scale>
          <a:sx n="67" d="100"/>
          <a:sy n="67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10279-3E4E-4954-BA0B-68D79DA28D59}" type="doc">
      <dgm:prSet loTypeId="urn:microsoft.com/office/officeart/2011/layout/TabList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8197C251-A91B-4AEF-B36F-526AA7C2704B}">
      <dgm:prSet phldrT="[Text]" custT="1"/>
      <dgm:spPr/>
      <dgm:t>
        <a:bodyPr/>
        <a:lstStyle/>
        <a:p>
          <a:r>
            <a:rPr lang="en-IN" sz="2400" dirty="0">
              <a:solidFill>
                <a:schemeClr val="tx1"/>
              </a:solidFill>
            </a:rPr>
            <a:t>Use Case I:</a:t>
          </a:r>
          <a:endParaRPr lang="en-US" sz="2400" dirty="0">
            <a:solidFill>
              <a:schemeClr val="tx1"/>
            </a:solidFill>
          </a:endParaRPr>
        </a:p>
      </dgm:t>
    </dgm:pt>
    <dgm:pt modelId="{817FC923-2C13-4214-8D9E-EC9670A743CE}" type="parTrans" cxnId="{867B2E70-179E-4FEF-AEB2-E08DAA4D7840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CDDA86EC-12E1-40F6-A5DC-184276CBC310}" type="sibTrans" cxnId="{867B2E70-179E-4FEF-AEB2-E08DAA4D7840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B60F33D4-1955-4B2A-9319-F0E994AC754A}">
      <dgm:prSet phldrT="[Text]"/>
      <dgm:spPr/>
      <dgm:t>
        <a:bodyPr/>
        <a:lstStyle/>
        <a:p>
          <a:r>
            <a:rPr lang="en-IN" dirty="0">
              <a:solidFill>
                <a:schemeClr val="bg1">
                  <a:lumMod val="85000"/>
                  <a:lumOff val="15000"/>
                </a:schemeClr>
              </a:solidFill>
            </a:rPr>
            <a:t>Recommendation based on user’s genre preference</a:t>
          </a:r>
          <a:endParaRPr lang="en-US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9C8EFF38-3F8B-45E4-AD9E-A42EEF95A4C2}" type="parTrans" cxnId="{3BCD8A02-B6E8-471B-8138-B033604CF001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1F87C05-40EE-4277-9011-956CA7F7C227}" type="sibTrans" cxnId="{3BCD8A02-B6E8-471B-8138-B033604CF001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DB03375-9DBF-41B0-A2C0-5BFA4C84F970}">
      <dgm:prSet phldrT="[Text]" custT="1"/>
      <dgm:spPr/>
      <dgm:t>
        <a:bodyPr/>
        <a:lstStyle/>
        <a:p>
          <a:r>
            <a:rPr lang="en-US" sz="1400" dirty="0">
              <a:solidFill>
                <a:schemeClr val="bg1">
                  <a:lumMod val="85000"/>
                  <a:lumOff val="15000"/>
                </a:schemeClr>
              </a:solidFill>
            </a:rPr>
            <a:t>This is a simple content based filtering recommendation without using any formulas/functions. </a:t>
          </a:r>
        </a:p>
      </dgm:t>
    </dgm:pt>
    <dgm:pt modelId="{F77E2817-D08D-4168-AB5A-233085B92B33}" type="parTrans" cxnId="{4C4ECD03-AB09-4396-8257-D84E241CEFAA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A7108B2-B539-4D9B-A2A0-E295C3308AF2}" type="sibTrans" cxnId="{4C4ECD03-AB09-4396-8257-D84E241CEFAA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238E349-79CC-42DD-8F3E-C84E3774DA21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Use Case II:</a:t>
          </a:r>
          <a:endParaRPr lang="en-US" dirty="0">
            <a:solidFill>
              <a:schemeClr val="tx1"/>
            </a:solidFill>
          </a:endParaRPr>
        </a:p>
      </dgm:t>
    </dgm:pt>
    <dgm:pt modelId="{63F3CE4F-D96D-4F9A-B2D5-435099FC9DC3}" type="parTrans" cxnId="{D5D93408-A3B4-4D74-AEEF-A0969F0CEEA0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4FE97390-7D3C-4E93-9911-33A8E8C2171D}" type="sibTrans" cxnId="{D5D93408-A3B4-4D74-AEEF-A0969F0CEEA0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287BD4E9-0E01-41D2-843F-4D9E70E679A7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85000"/>
                  <a:lumOff val="15000"/>
                </a:schemeClr>
              </a:solidFill>
            </a:rPr>
            <a:t>Weighted recommendation based on user’s genre or director   preference</a:t>
          </a:r>
        </a:p>
      </dgm:t>
    </dgm:pt>
    <dgm:pt modelId="{9BC32420-0E90-4435-9614-D596A548675C}" type="parTrans" cxnId="{A2215549-5560-4E21-9276-8480102A873A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FAE7AEA-9F5E-4FDC-82D8-74562081F8DC}" type="sibTrans" cxnId="{A2215549-5560-4E21-9276-8480102A873A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C47709DF-D77C-46BC-9523-6554E7537EEE}">
      <dgm:prSet phldrT="[Text]" custT="1"/>
      <dgm:spPr/>
      <dgm:t>
        <a:bodyPr/>
        <a:lstStyle/>
        <a:p>
          <a:r>
            <a:rPr lang="en-US" sz="1400" dirty="0">
              <a:solidFill>
                <a:schemeClr val="bg1">
                  <a:lumMod val="85000"/>
                  <a:lumOff val="15000"/>
                </a:schemeClr>
              </a:solidFill>
            </a:rPr>
            <a:t>Recommendation based on the movies genres and directors the users has already watched. </a:t>
          </a:r>
        </a:p>
      </dgm:t>
    </dgm:pt>
    <dgm:pt modelId="{F8AE793B-CC14-40E4-AE48-343097D1B55C}" type="parTrans" cxnId="{3F11ACAD-666D-4819-A64C-99D987E159B0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2881AD5B-222B-4608-9CA7-B91697443C1F}" type="sibTrans" cxnId="{3F11ACAD-666D-4819-A64C-99D987E159B0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E26DC8D7-5D62-4EAE-A28F-391063CAEDCB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Use Case III:</a:t>
          </a:r>
          <a:endParaRPr lang="en-US" dirty="0">
            <a:solidFill>
              <a:schemeClr val="tx1"/>
            </a:solidFill>
          </a:endParaRPr>
        </a:p>
      </dgm:t>
    </dgm:pt>
    <dgm:pt modelId="{8661B476-C54F-4D4F-9FF1-75ECDEF20F46}" type="parTrans" cxnId="{F66C0FB9-3E73-4F44-BEC7-27BE3BB2F2D3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7F61BEBF-B37C-4E16-9759-CBBDBA5DB74D}" type="sibTrans" cxnId="{F66C0FB9-3E73-4F44-BEC7-27BE3BB2F2D3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8F0F1C1A-7628-4C44-9BA3-C84F354CA3F5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85000"/>
                  <a:lumOff val="15000"/>
                </a:schemeClr>
              </a:solidFill>
            </a:rPr>
            <a:t>Jaccard similarity recommendation based on user’s genre or director  preference</a:t>
          </a:r>
        </a:p>
      </dgm:t>
    </dgm:pt>
    <dgm:pt modelId="{152781CF-37CB-4F11-8241-5991507C105C}" type="parTrans" cxnId="{1DB3E41C-6887-4888-96C2-FC64893D287A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279973EC-529B-4806-B5FD-95153FA06F56}" type="sibTrans" cxnId="{1DB3E41C-6887-4888-96C2-FC64893D287A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258C2C66-4D8D-4CFD-B9C3-E124838C709D}">
      <dgm:prSet phldrT="[Text]" custT="1"/>
      <dgm:spPr/>
      <dgm:t>
        <a:bodyPr/>
        <a:lstStyle/>
        <a:p>
          <a:r>
            <a:rPr lang="en-US" sz="1400" dirty="0">
              <a:solidFill>
                <a:schemeClr val="bg1">
                  <a:lumMod val="85000"/>
                  <a:lumOff val="15000"/>
                </a:schemeClr>
              </a:solidFill>
            </a:rPr>
            <a:t>Recommendation based on the movies genres/directors the users has already watched. </a:t>
          </a:r>
        </a:p>
      </dgm:t>
    </dgm:pt>
    <dgm:pt modelId="{B973627E-8777-473B-A364-D9AE21379E91}" type="parTrans" cxnId="{665BAB41-8284-40C1-BED7-3B4EF9DD0604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2C2215F0-FFB2-4147-AC6A-CA7A57CEFA86}" type="sibTrans" cxnId="{665BAB41-8284-40C1-BED7-3B4EF9DD0604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65F340F-7201-4694-B393-D1D75138E260}">
      <dgm:prSet phldrT="[Text]" custT="1"/>
      <dgm:spPr/>
      <dgm:t>
        <a:bodyPr/>
        <a:lstStyle/>
        <a:p>
          <a:r>
            <a:rPr lang="en-US" sz="1400" dirty="0">
              <a:solidFill>
                <a:schemeClr val="bg1">
                  <a:lumMod val="85000"/>
                  <a:lumOff val="15000"/>
                </a:schemeClr>
              </a:solidFill>
            </a:rPr>
            <a:t>We are recommending movies similar to those genre the user has already watched except the movies that  he has already watched.</a:t>
          </a:r>
        </a:p>
      </dgm:t>
    </dgm:pt>
    <dgm:pt modelId="{DB66140D-9DE2-41EB-A24D-7FB9422F536A}" type="parTrans" cxnId="{9B635382-E793-478E-AD4F-EF28531B4B98}">
      <dgm:prSet/>
      <dgm:spPr/>
      <dgm:t>
        <a:bodyPr/>
        <a:lstStyle/>
        <a:p>
          <a:endParaRPr lang="en-US"/>
        </a:p>
      </dgm:t>
    </dgm:pt>
    <dgm:pt modelId="{044C7492-E3D6-4972-B4C1-550A3E9C7C9D}" type="sibTrans" cxnId="{9B635382-E793-478E-AD4F-EF28531B4B98}">
      <dgm:prSet/>
      <dgm:spPr/>
      <dgm:t>
        <a:bodyPr/>
        <a:lstStyle/>
        <a:p>
          <a:endParaRPr lang="en-US"/>
        </a:p>
      </dgm:t>
    </dgm:pt>
    <dgm:pt modelId="{56AF2C84-5ED8-48DA-9EF0-70D95FFBDC3E}">
      <dgm:prSet phldrT="[Text]" custT="1"/>
      <dgm:spPr/>
      <dgm:t>
        <a:bodyPr/>
        <a:lstStyle/>
        <a:p>
          <a:r>
            <a:rPr lang="en-US" sz="1400" dirty="0">
              <a:solidFill>
                <a:schemeClr val="bg1">
                  <a:lumMod val="85000"/>
                  <a:lumOff val="15000"/>
                </a:schemeClr>
              </a:solidFill>
            </a:rPr>
            <a:t>We have used the weighted technique where more weight has been assigned to genre</a:t>
          </a:r>
        </a:p>
      </dgm:t>
    </dgm:pt>
    <dgm:pt modelId="{79BD5E43-01F8-4D12-83C0-4F9B2BA5802D}" type="parTrans" cxnId="{98310C7E-5FC2-4FCA-A8AC-5B48D213100A}">
      <dgm:prSet/>
      <dgm:spPr/>
      <dgm:t>
        <a:bodyPr/>
        <a:lstStyle/>
        <a:p>
          <a:endParaRPr lang="en-US"/>
        </a:p>
      </dgm:t>
    </dgm:pt>
    <dgm:pt modelId="{544980E9-3B94-4597-9A84-E9281F4FD742}" type="sibTrans" cxnId="{98310C7E-5FC2-4FCA-A8AC-5B48D213100A}">
      <dgm:prSet/>
      <dgm:spPr/>
      <dgm:t>
        <a:bodyPr/>
        <a:lstStyle/>
        <a:p>
          <a:endParaRPr lang="en-US"/>
        </a:p>
      </dgm:t>
    </dgm:pt>
    <dgm:pt modelId="{B7955AB0-FA6C-4FE7-94EB-62A768ED36EB}">
      <dgm:prSet phldrT="[Text]" custT="1"/>
      <dgm:spPr/>
      <dgm:t>
        <a:bodyPr/>
        <a:lstStyle/>
        <a:p>
          <a:r>
            <a:rPr lang="en-US" sz="1400" dirty="0">
              <a:solidFill>
                <a:schemeClr val="bg1">
                  <a:lumMod val="85000"/>
                  <a:lumOff val="15000"/>
                </a:schemeClr>
              </a:solidFill>
            </a:rPr>
            <a:t>We are using Jaccard based similarity index to provide recommendation.</a:t>
          </a:r>
        </a:p>
      </dgm:t>
    </dgm:pt>
    <dgm:pt modelId="{1CE02AE2-2A95-440F-AF41-89E243DA3927}" type="parTrans" cxnId="{668C2478-6A31-4741-A00E-0A641865D4B8}">
      <dgm:prSet/>
      <dgm:spPr/>
      <dgm:t>
        <a:bodyPr/>
        <a:lstStyle/>
        <a:p>
          <a:endParaRPr lang="en-US"/>
        </a:p>
      </dgm:t>
    </dgm:pt>
    <dgm:pt modelId="{9FF3BD18-3068-4138-BEB7-9A7E7B88BE25}" type="sibTrans" cxnId="{668C2478-6A31-4741-A00E-0A641865D4B8}">
      <dgm:prSet/>
      <dgm:spPr/>
      <dgm:t>
        <a:bodyPr/>
        <a:lstStyle/>
        <a:p>
          <a:endParaRPr lang="en-US"/>
        </a:p>
      </dgm:t>
    </dgm:pt>
    <dgm:pt modelId="{603D9072-75B5-41C2-B2FC-58695125E83E}">
      <dgm:prSet phldrT="[Text]" custT="1"/>
      <dgm:spPr/>
      <dgm:t>
        <a:bodyPr/>
        <a:lstStyle/>
        <a:p>
          <a:endParaRPr lang="en-US" sz="140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2DA1416-342D-48EC-BD7A-8D67458FAE0F}" type="parTrans" cxnId="{BFB34F8E-476D-4C78-98D7-6FEA7DFC4E23}">
      <dgm:prSet/>
      <dgm:spPr/>
      <dgm:t>
        <a:bodyPr/>
        <a:lstStyle/>
        <a:p>
          <a:endParaRPr lang="en-US"/>
        </a:p>
      </dgm:t>
    </dgm:pt>
    <dgm:pt modelId="{0ED22639-90CA-466A-916B-1FEEBCE2A26A}" type="sibTrans" cxnId="{BFB34F8E-476D-4C78-98D7-6FEA7DFC4E23}">
      <dgm:prSet/>
      <dgm:spPr/>
      <dgm:t>
        <a:bodyPr/>
        <a:lstStyle/>
        <a:p>
          <a:endParaRPr lang="en-US"/>
        </a:p>
      </dgm:t>
    </dgm:pt>
    <dgm:pt modelId="{9BAB670B-5F96-411F-9350-E2691791FB03}">
      <dgm:prSet phldrT="[Text]" custT="1"/>
      <dgm:spPr/>
      <dgm:t>
        <a:bodyPr/>
        <a:lstStyle/>
        <a:p>
          <a:endParaRPr lang="en-US" sz="140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4F01C428-06FE-4028-8691-04E5D1F0376C}" type="parTrans" cxnId="{41CA4F00-9669-49D1-9FBB-66233019EE02}">
      <dgm:prSet/>
      <dgm:spPr/>
      <dgm:t>
        <a:bodyPr/>
        <a:lstStyle/>
        <a:p>
          <a:endParaRPr lang="en-US"/>
        </a:p>
      </dgm:t>
    </dgm:pt>
    <dgm:pt modelId="{9AD7BE71-E709-4996-AC70-D2E4F0914E06}" type="sibTrans" cxnId="{41CA4F00-9669-49D1-9FBB-66233019EE02}">
      <dgm:prSet/>
      <dgm:spPr/>
      <dgm:t>
        <a:bodyPr/>
        <a:lstStyle/>
        <a:p>
          <a:endParaRPr lang="en-US"/>
        </a:p>
      </dgm:t>
    </dgm:pt>
    <dgm:pt modelId="{2D840E27-271D-4B63-BDA0-E0B6C14A8388}">
      <dgm:prSet phldrT="[Text]" custT="1"/>
      <dgm:spPr/>
      <dgm:t>
        <a:bodyPr/>
        <a:lstStyle/>
        <a:p>
          <a:endParaRPr lang="en-US" sz="140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04B8CF5A-6754-4328-82DB-06A5B65C701D}" type="parTrans" cxnId="{E69ED65A-985F-43EC-AEED-2020FC0B2B57}">
      <dgm:prSet/>
      <dgm:spPr/>
      <dgm:t>
        <a:bodyPr/>
        <a:lstStyle/>
        <a:p>
          <a:endParaRPr lang="en-US"/>
        </a:p>
      </dgm:t>
    </dgm:pt>
    <dgm:pt modelId="{6F91C9E4-70C1-477B-919D-AA1C95762132}" type="sibTrans" cxnId="{E69ED65A-985F-43EC-AEED-2020FC0B2B57}">
      <dgm:prSet/>
      <dgm:spPr/>
      <dgm:t>
        <a:bodyPr/>
        <a:lstStyle/>
        <a:p>
          <a:endParaRPr lang="en-US"/>
        </a:p>
      </dgm:t>
    </dgm:pt>
    <dgm:pt modelId="{BC346F4B-BC5F-4ED1-8A78-81576DE06C29}" type="pres">
      <dgm:prSet presAssocID="{57310279-3E4E-4954-BA0B-68D79DA28D5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3AFDCAA2-594E-42AC-A43F-EE07F29A2F26}" type="pres">
      <dgm:prSet presAssocID="{8197C251-A91B-4AEF-B36F-526AA7C2704B}" presName="composite" presStyleCnt="0"/>
      <dgm:spPr/>
    </dgm:pt>
    <dgm:pt modelId="{845FD809-A842-4D0B-8A94-25E40FD34639}" type="pres">
      <dgm:prSet presAssocID="{8197C251-A91B-4AEF-B36F-526AA7C2704B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781C60A5-FD21-4F9B-8CC3-9A78A8DF555C}" type="pres">
      <dgm:prSet presAssocID="{8197C251-A91B-4AEF-B36F-526AA7C2704B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A2654181-F9B0-4C34-B263-B9AD029FD7C9}" type="pres">
      <dgm:prSet presAssocID="{8197C251-A91B-4AEF-B36F-526AA7C2704B}" presName="Accent" presStyleLbl="parChTrans1D1" presStyleIdx="0" presStyleCnt="3"/>
      <dgm:spPr/>
    </dgm:pt>
    <dgm:pt modelId="{B8C10F70-66EB-4B84-8D3D-DDC9F2BE278F}" type="pres">
      <dgm:prSet presAssocID="{8197C251-A91B-4AEF-B36F-526AA7C2704B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77C3182D-7E2C-466E-AEBB-434AC906847C}" type="pres">
      <dgm:prSet presAssocID="{CDDA86EC-12E1-40F6-A5DC-184276CBC310}" presName="sibTrans" presStyleCnt="0"/>
      <dgm:spPr/>
    </dgm:pt>
    <dgm:pt modelId="{54196CA2-ABB7-4D8D-AAB6-728B455D713E}" type="pres">
      <dgm:prSet presAssocID="{F238E349-79CC-42DD-8F3E-C84E3774DA21}" presName="composite" presStyleCnt="0"/>
      <dgm:spPr/>
    </dgm:pt>
    <dgm:pt modelId="{1E66E026-1C81-4523-8691-7D584C699A2F}" type="pres">
      <dgm:prSet presAssocID="{F238E349-79CC-42DD-8F3E-C84E3774DA21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CD30819D-D9E0-4ABE-987B-CFB0CFE333C9}" type="pres">
      <dgm:prSet presAssocID="{F238E349-79CC-42DD-8F3E-C84E3774DA21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C2A411A9-3DEE-4D3C-B68C-1A35DC5A6C8C}" type="pres">
      <dgm:prSet presAssocID="{F238E349-79CC-42DD-8F3E-C84E3774DA21}" presName="Accent" presStyleLbl="parChTrans1D1" presStyleIdx="1" presStyleCnt="3"/>
      <dgm:spPr/>
    </dgm:pt>
    <dgm:pt modelId="{AF0CF3C7-BEB7-40F3-A008-C9E0FC99416C}" type="pres">
      <dgm:prSet presAssocID="{F238E349-79CC-42DD-8F3E-C84E3774DA21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659EC5B4-79F8-4118-8A9D-49574218F34E}" type="pres">
      <dgm:prSet presAssocID="{4FE97390-7D3C-4E93-9911-33A8E8C2171D}" presName="sibTrans" presStyleCnt="0"/>
      <dgm:spPr/>
    </dgm:pt>
    <dgm:pt modelId="{D8C65CD4-25B0-4C93-8B5A-EC05A896B180}" type="pres">
      <dgm:prSet presAssocID="{E26DC8D7-5D62-4EAE-A28F-391063CAEDCB}" presName="composite" presStyleCnt="0"/>
      <dgm:spPr/>
    </dgm:pt>
    <dgm:pt modelId="{EE2DBEC3-AEBA-4197-8440-0CCE96870DAE}" type="pres">
      <dgm:prSet presAssocID="{E26DC8D7-5D62-4EAE-A28F-391063CAEDCB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82F1B945-B14F-4A71-B529-C201BE331D08}" type="pres">
      <dgm:prSet presAssocID="{E26DC8D7-5D62-4EAE-A28F-391063CAEDCB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7AAFE6BE-DC94-404C-9B1D-D7FE18AF05FC}" type="pres">
      <dgm:prSet presAssocID="{E26DC8D7-5D62-4EAE-A28F-391063CAEDCB}" presName="Accent" presStyleLbl="parChTrans1D1" presStyleIdx="2" presStyleCnt="3"/>
      <dgm:spPr/>
    </dgm:pt>
    <dgm:pt modelId="{83736A4B-AD9A-4DF8-ABFE-62C2F7A7A618}" type="pres">
      <dgm:prSet presAssocID="{E26DC8D7-5D62-4EAE-A28F-391063CAEDCB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1CA4F00-9669-49D1-9FBB-66233019EE02}" srcId="{F238E349-79CC-42DD-8F3E-C84E3774DA21}" destId="{9BAB670B-5F96-411F-9350-E2691791FB03}" srcOrd="1" destOrd="0" parTransId="{4F01C428-06FE-4028-8691-04E5D1F0376C}" sibTransId="{9AD7BE71-E709-4996-AC70-D2E4F0914E06}"/>
    <dgm:cxn modelId="{3BCD8A02-B6E8-471B-8138-B033604CF001}" srcId="{8197C251-A91B-4AEF-B36F-526AA7C2704B}" destId="{B60F33D4-1955-4B2A-9319-F0E994AC754A}" srcOrd="0" destOrd="0" parTransId="{9C8EFF38-3F8B-45E4-AD9E-A42EEF95A4C2}" sibTransId="{51F87C05-40EE-4277-9011-956CA7F7C227}"/>
    <dgm:cxn modelId="{4C4ECD03-AB09-4396-8257-D84E241CEFAA}" srcId="{8197C251-A91B-4AEF-B36F-526AA7C2704B}" destId="{FDB03375-9DBF-41B0-A2C0-5BFA4C84F970}" srcOrd="2" destOrd="0" parTransId="{F77E2817-D08D-4168-AB5A-233085B92B33}" sibTransId="{FA7108B2-B539-4D9B-A2A0-E295C3308AF2}"/>
    <dgm:cxn modelId="{D5D93408-A3B4-4D74-AEEF-A0969F0CEEA0}" srcId="{57310279-3E4E-4954-BA0B-68D79DA28D59}" destId="{F238E349-79CC-42DD-8F3E-C84E3774DA21}" srcOrd="1" destOrd="0" parTransId="{63F3CE4F-D96D-4F9A-B2D5-435099FC9DC3}" sibTransId="{4FE97390-7D3C-4E93-9911-33A8E8C2171D}"/>
    <dgm:cxn modelId="{C9B4801B-F33C-455B-9122-A75D85630FA2}" type="presOf" srcId="{57310279-3E4E-4954-BA0B-68D79DA28D59}" destId="{BC346F4B-BC5F-4ED1-8A78-81576DE06C29}" srcOrd="0" destOrd="0" presId="urn:microsoft.com/office/officeart/2011/layout/TabList"/>
    <dgm:cxn modelId="{5C03E31C-DDB6-47E9-A2D3-4B8BCF82939A}" type="presOf" srcId="{258C2C66-4D8D-4CFD-B9C3-E124838C709D}" destId="{83736A4B-AD9A-4DF8-ABFE-62C2F7A7A618}" srcOrd="0" destOrd="1" presId="urn:microsoft.com/office/officeart/2011/layout/TabList"/>
    <dgm:cxn modelId="{1DB3E41C-6887-4888-96C2-FC64893D287A}" srcId="{E26DC8D7-5D62-4EAE-A28F-391063CAEDCB}" destId="{8F0F1C1A-7628-4C44-9BA3-C84F354CA3F5}" srcOrd="0" destOrd="0" parTransId="{152781CF-37CB-4F11-8241-5991507C105C}" sibTransId="{279973EC-529B-4806-B5FD-95153FA06F56}"/>
    <dgm:cxn modelId="{03463C2B-EC2B-4CEB-8B0A-24A4D5FBAAA9}" type="presOf" srcId="{2D840E27-271D-4B63-BDA0-E0B6C14A8388}" destId="{83736A4B-AD9A-4DF8-ABFE-62C2F7A7A618}" srcOrd="0" destOrd="0" presId="urn:microsoft.com/office/officeart/2011/layout/TabList"/>
    <dgm:cxn modelId="{966E8C37-27F0-4EC8-9AE1-B5CFED7A5C2D}" type="presOf" srcId="{56AF2C84-5ED8-48DA-9EF0-70D95FFBDC3E}" destId="{AF0CF3C7-BEB7-40F3-A008-C9E0FC99416C}" srcOrd="0" destOrd="2" presId="urn:microsoft.com/office/officeart/2011/layout/TabList"/>
    <dgm:cxn modelId="{9D64303B-33CB-4BF3-B4EC-8983CDA87837}" type="presOf" srcId="{603D9072-75B5-41C2-B2FC-58695125E83E}" destId="{B8C10F70-66EB-4B84-8D3D-DDC9F2BE278F}" srcOrd="0" destOrd="0" presId="urn:microsoft.com/office/officeart/2011/layout/TabList"/>
    <dgm:cxn modelId="{665BAB41-8284-40C1-BED7-3B4EF9DD0604}" srcId="{E26DC8D7-5D62-4EAE-A28F-391063CAEDCB}" destId="{258C2C66-4D8D-4CFD-B9C3-E124838C709D}" srcOrd="2" destOrd="0" parTransId="{B973627E-8777-473B-A364-D9AE21379E91}" sibTransId="{2C2215F0-FFB2-4147-AC6A-CA7A57CEFA86}"/>
    <dgm:cxn modelId="{69661545-5F53-4B27-A9E6-368BDFB8406E}" type="presOf" srcId="{F238E349-79CC-42DD-8F3E-C84E3774DA21}" destId="{CD30819D-D9E0-4ABE-987B-CFB0CFE333C9}" srcOrd="0" destOrd="0" presId="urn:microsoft.com/office/officeart/2011/layout/TabList"/>
    <dgm:cxn modelId="{A2215549-5560-4E21-9276-8480102A873A}" srcId="{F238E349-79CC-42DD-8F3E-C84E3774DA21}" destId="{287BD4E9-0E01-41D2-843F-4D9E70E679A7}" srcOrd="0" destOrd="0" parTransId="{9BC32420-0E90-4435-9614-D596A548675C}" sibTransId="{5FAE7AEA-9F5E-4FDC-82D8-74562081F8DC}"/>
    <dgm:cxn modelId="{867B2E70-179E-4FEF-AEB2-E08DAA4D7840}" srcId="{57310279-3E4E-4954-BA0B-68D79DA28D59}" destId="{8197C251-A91B-4AEF-B36F-526AA7C2704B}" srcOrd="0" destOrd="0" parTransId="{817FC923-2C13-4214-8D9E-EC9670A743CE}" sibTransId="{CDDA86EC-12E1-40F6-A5DC-184276CBC310}"/>
    <dgm:cxn modelId="{78C4EB54-F174-4666-A1DE-B29736C10BC2}" type="presOf" srcId="{9BAB670B-5F96-411F-9350-E2691791FB03}" destId="{AF0CF3C7-BEB7-40F3-A008-C9E0FC99416C}" srcOrd="0" destOrd="0" presId="urn:microsoft.com/office/officeart/2011/layout/TabList"/>
    <dgm:cxn modelId="{668C2478-6A31-4741-A00E-0A641865D4B8}" srcId="{E26DC8D7-5D62-4EAE-A28F-391063CAEDCB}" destId="{B7955AB0-FA6C-4FE7-94EB-62A768ED36EB}" srcOrd="3" destOrd="0" parTransId="{1CE02AE2-2A95-440F-AF41-89E243DA3927}" sibTransId="{9FF3BD18-3068-4138-BEB7-9A7E7B88BE25}"/>
    <dgm:cxn modelId="{F78AA17A-9FA3-4499-91C3-F9D6F6F83202}" type="presOf" srcId="{E26DC8D7-5D62-4EAE-A28F-391063CAEDCB}" destId="{82F1B945-B14F-4A71-B529-C201BE331D08}" srcOrd="0" destOrd="0" presId="urn:microsoft.com/office/officeart/2011/layout/TabList"/>
    <dgm:cxn modelId="{DD87D47A-3A8A-4818-B15E-9F2E2DAA4F82}" type="presOf" srcId="{287BD4E9-0E01-41D2-843F-4D9E70E679A7}" destId="{1E66E026-1C81-4523-8691-7D584C699A2F}" srcOrd="0" destOrd="0" presId="urn:microsoft.com/office/officeart/2011/layout/TabList"/>
    <dgm:cxn modelId="{E69ED65A-985F-43EC-AEED-2020FC0B2B57}" srcId="{E26DC8D7-5D62-4EAE-A28F-391063CAEDCB}" destId="{2D840E27-271D-4B63-BDA0-E0B6C14A8388}" srcOrd="1" destOrd="0" parTransId="{04B8CF5A-6754-4328-82DB-06A5B65C701D}" sibTransId="{6F91C9E4-70C1-477B-919D-AA1C95762132}"/>
    <dgm:cxn modelId="{98310C7E-5FC2-4FCA-A8AC-5B48D213100A}" srcId="{F238E349-79CC-42DD-8F3E-C84E3774DA21}" destId="{56AF2C84-5ED8-48DA-9EF0-70D95FFBDC3E}" srcOrd="3" destOrd="0" parTransId="{79BD5E43-01F8-4D12-83C0-4F9B2BA5802D}" sibTransId="{544980E9-3B94-4597-9A84-E9281F4FD742}"/>
    <dgm:cxn modelId="{9B635382-E793-478E-AD4F-EF28531B4B98}" srcId="{8197C251-A91B-4AEF-B36F-526AA7C2704B}" destId="{565F340F-7201-4694-B393-D1D75138E260}" srcOrd="3" destOrd="0" parTransId="{DB66140D-9DE2-41EB-A24D-7FB9422F536A}" sibTransId="{044C7492-E3D6-4972-B4C1-550A3E9C7C9D}"/>
    <dgm:cxn modelId="{BFB34F8E-476D-4C78-98D7-6FEA7DFC4E23}" srcId="{8197C251-A91B-4AEF-B36F-526AA7C2704B}" destId="{603D9072-75B5-41C2-B2FC-58695125E83E}" srcOrd="1" destOrd="0" parTransId="{52DA1416-342D-48EC-BD7A-8D67458FAE0F}" sibTransId="{0ED22639-90CA-466A-916B-1FEEBCE2A26A}"/>
    <dgm:cxn modelId="{1BECC18E-6BBE-4E82-9CE6-6E72D1B39A64}" type="presOf" srcId="{8F0F1C1A-7628-4C44-9BA3-C84F354CA3F5}" destId="{EE2DBEC3-AEBA-4197-8440-0CCE96870DAE}" srcOrd="0" destOrd="0" presId="urn:microsoft.com/office/officeart/2011/layout/TabList"/>
    <dgm:cxn modelId="{CA64809B-238D-4A2E-99CC-13B9405488B1}" type="presOf" srcId="{C47709DF-D77C-46BC-9523-6554E7537EEE}" destId="{AF0CF3C7-BEB7-40F3-A008-C9E0FC99416C}" srcOrd="0" destOrd="1" presId="urn:microsoft.com/office/officeart/2011/layout/TabList"/>
    <dgm:cxn modelId="{3A9E799D-1E50-442C-892A-422A14DDD5AA}" type="presOf" srcId="{565F340F-7201-4694-B393-D1D75138E260}" destId="{B8C10F70-66EB-4B84-8D3D-DDC9F2BE278F}" srcOrd="0" destOrd="2" presId="urn:microsoft.com/office/officeart/2011/layout/TabList"/>
    <dgm:cxn modelId="{CB52CBA1-0287-4E1B-A8EB-495B3D6F738B}" type="presOf" srcId="{8197C251-A91B-4AEF-B36F-526AA7C2704B}" destId="{781C60A5-FD21-4F9B-8CC3-9A78A8DF555C}" srcOrd="0" destOrd="0" presId="urn:microsoft.com/office/officeart/2011/layout/TabList"/>
    <dgm:cxn modelId="{3F11ACAD-666D-4819-A64C-99D987E159B0}" srcId="{F238E349-79CC-42DD-8F3E-C84E3774DA21}" destId="{C47709DF-D77C-46BC-9523-6554E7537EEE}" srcOrd="2" destOrd="0" parTransId="{F8AE793B-CC14-40E4-AE48-343097D1B55C}" sibTransId="{2881AD5B-222B-4608-9CA7-B91697443C1F}"/>
    <dgm:cxn modelId="{F66C0FB9-3E73-4F44-BEC7-27BE3BB2F2D3}" srcId="{57310279-3E4E-4954-BA0B-68D79DA28D59}" destId="{E26DC8D7-5D62-4EAE-A28F-391063CAEDCB}" srcOrd="2" destOrd="0" parTransId="{8661B476-C54F-4D4F-9FF1-75ECDEF20F46}" sibTransId="{7F61BEBF-B37C-4E16-9759-CBBDBA5DB74D}"/>
    <dgm:cxn modelId="{BD56AEBD-32AE-4C10-82DA-512EEBC061EF}" type="presOf" srcId="{B60F33D4-1955-4B2A-9319-F0E994AC754A}" destId="{845FD809-A842-4D0B-8A94-25E40FD34639}" srcOrd="0" destOrd="0" presId="urn:microsoft.com/office/officeart/2011/layout/TabList"/>
    <dgm:cxn modelId="{298517BE-5F98-4D61-BD04-3DA3D09F6291}" type="presOf" srcId="{B7955AB0-FA6C-4FE7-94EB-62A768ED36EB}" destId="{83736A4B-AD9A-4DF8-ABFE-62C2F7A7A618}" srcOrd="0" destOrd="2" presId="urn:microsoft.com/office/officeart/2011/layout/TabList"/>
    <dgm:cxn modelId="{959AA0C6-C518-4092-B565-D977B8F8A9E8}" type="presOf" srcId="{FDB03375-9DBF-41B0-A2C0-5BFA4C84F970}" destId="{B8C10F70-66EB-4B84-8D3D-DDC9F2BE278F}" srcOrd="0" destOrd="1" presId="urn:microsoft.com/office/officeart/2011/layout/TabList"/>
    <dgm:cxn modelId="{B0C6B9C6-F10D-4C22-A376-C3242E7A0340}" type="presParOf" srcId="{BC346F4B-BC5F-4ED1-8A78-81576DE06C29}" destId="{3AFDCAA2-594E-42AC-A43F-EE07F29A2F26}" srcOrd="0" destOrd="0" presId="urn:microsoft.com/office/officeart/2011/layout/TabList"/>
    <dgm:cxn modelId="{AA3B65C4-66AF-4F8D-A558-5B6120392BB3}" type="presParOf" srcId="{3AFDCAA2-594E-42AC-A43F-EE07F29A2F26}" destId="{845FD809-A842-4D0B-8A94-25E40FD34639}" srcOrd="0" destOrd="0" presId="urn:microsoft.com/office/officeart/2011/layout/TabList"/>
    <dgm:cxn modelId="{8AABA46A-5159-4E31-9E79-E6655E98B51A}" type="presParOf" srcId="{3AFDCAA2-594E-42AC-A43F-EE07F29A2F26}" destId="{781C60A5-FD21-4F9B-8CC3-9A78A8DF555C}" srcOrd="1" destOrd="0" presId="urn:microsoft.com/office/officeart/2011/layout/TabList"/>
    <dgm:cxn modelId="{C9A11473-6387-4024-B5ED-EB52EC5D506C}" type="presParOf" srcId="{3AFDCAA2-594E-42AC-A43F-EE07F29A2F26}" destId="{A2654181-F9B0-4C34-B263-B9AD029FD7C9}" srcOrd="2" destOrd="0" presId="urn:microsoft.com/office/officeart/2011/layout/TabList"/>
    <dgm:cxn modelId="{F9235393-9B54-4BBF-B913-2F2B06D95907}" type="presParOf" srcId="{BC346F4B-BC5F-4ED1-8A78-81576DE06C29}" destId="{B8C10F70-66EB-4B84-8D3D-DDC9F2BE278F}" srcOrd="1" destOrd="0" presId="urn:microsoft.com/office/officeart/2011/layout/TabList"/>
    <dgm:cxn modelId="{F80D6F50-8D54-46EF-826B-73F5B8ABEC58}" type="presParOf" srcId="{BC346F4B-BC5F-4ED1-8A78-81576DE06C29}" destId="{77C3182D-7E2C-466E-AEBB-434AC906847C}" srcOrd="2" destOrd="0" presId="urn:microsoft.com/office/officeart/2011/layout/TabList"/>
    <dgm:cxn modelId="{2802E578-CAD3-4A43-9726-85C21E373044}" type="presParOf" srcId="{BC346F4B-BC5F-4ED1-8A78-81576DE06C29}" destId="{54196CA2-ABB7-4D8D-AAB6-728B455D713E}" srcOrd="3" destOrd="0" presId="urn:microsoft.com/office/officeart/2011/layout/TabList"/>
    <dgm:cxn modelId="{221A756C-EE5D-4575-96EC-7512BF9FC9D7}" type="presParOf" srcId="{54196CA2-ABB7-4D8D-AAB6-728B455D713E}" destId="{1E66E026-1C81-4523-8691-7D584C699A2F}" srcOrd="0" destOrd="0" presId="urn:microsoft.com/office/officeart/2011/layout/TabList"/>
    <dgm:cxn modelId="{4F6B4A3C-295A-4ABF-81EC-46A78DBC988E}" type="presParOf" srcId="{54196CA2-ABB7-4D8D-AAB6-728B455D713E}" destId="{CD30819D-D9E0-4ABE-987B-CFB0CFE333C9}" srcOrd="1" destOrd="0" presId="urn:microsoft.com/office/officeart/2011/layout/TabList"/>
    <dgm:cxn modelId="{826BFE51-6201-49D7-82B5-AFFED6FDB13F}" type="presParOf" srcId="{54196CA2-ABB7-4D8D-AAB6-728B455D713E}" destId="{C2A411A9-3DEE-4D3C-B68C-1A35DC5A6C8C}" srcOrd="2" destOrd="0" presId="urn:microsoft.com/office/officeart/2011/layout/TabList"/>
    <dgm:cxn modelId="{2008EF5A-7A48-42A5-B527-CA09B323F130}" type="presParOf" srcId="{BC346F4B-BC5F-4ED1-8A78-81576DE06C29}" destId="{AF0CF3C7-BEB7-40F3-A008-C9E0FC99416C}" srcOrd="4" destOrd="0" presId="urn:microsoft.com/office/officeart/2011/layout/TabList"/>
    <dgm:cxn modelId="{B3EBBC09-6013-4745-910D-ED122740A8AC}" type="presParOf" srcId="{BC346F4B-BC5F-4ED1-8A78-81576DE06C29}" destId="{659EC5B4-79F8-4118-8A9D-49574218F34E}" srcOrd="5" destOrd="0" presId="urn:microsoft.com/office/officeart/2011/layout/TabList"/>
    <dgm:cxn modelId="{D41BD877-F190-47AC-AC15-34D31EC0C8FC}" type="presParOf" srcId="{BC346F4B-BC5F-4ED1-8A78-81576DE06C29}" destId="{D8C65CD4-25B0-4C93-8B5A-EC05A896B180}" srcOrd="6" destOrd="0" presId="urn:microsoft.com/office/officeart/2011/layout/TabList"/>
    <dgm:cxn modelId="{7E09533C-5AAA-4043-8679-82E288BE4B61}" type="presParOf" srcId="{D8C65CD4-25B0-4C93-8B5A-EC05A896B180}" destId="{EE2DBEC3-AEBA-4197-8440-0CCE96870DAE}" srcOrd="0" destOrd="0" presId="urn:microsoft.com/office/officeart/2011/layout/TabList"/>
    <dgm:cxn modelId="{14EE582C-D9E1-441F-8F97-115409A5303E}" type="presParOf" srcId="{D8C65CD4-25B0-4C93-8B5A-EC05A896B180}" destId="{82F1B945-B14F-4A71-B529-C201BE331D08}" srcOrd="1" destOrd="0" presId="urn:microsoft.com/office/officeart/2011/layout/TabList"/>
    <dgm:cxn modelId="{C35FC917-8DB6-4261-92F2-A7A0CFFF87AB}" type="presParOf" srcId="{D8C65CD4-25B0-4C93-8B5A-EC05A896B180}" destId="{7AAFE6BE-DC94-404C-9B1D-D7FE18AF05FC}" srcOrd="2" destOrd="0" presId="urn:microsoft.com/office/officeart/2011/layout/TabList"/>
    <dgm:cxn modelId="{4530A224-5CB0-4147-A05E-E90FDE77B0F4}" type="presParOf" srcId="{BC346F4B-BC5F-4ED1-8A78-81576DE06C29}" destId="{83736A4B-AD9A-4DF8-ABFE-62C2F7A7A618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310279-3E4E-4954-BA0B-68D79DA28D59}" type="doc">
      <dgm:prSet loTypeId="urn:microsoft.com/office/officeart/2011/layout/TabList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8197C251-A91B-4AEF-B36F-526AA7C2704B}">
      <dgm:prSet phldrT="[Text]" custT="1"/>
      <dgm:spPr/>
      <dgm:t>
        <a:bodyPr/>
        <a:lstStyle/>
        <a:p>
          <a:r>
            <a:rPr lang="en-IN" sz="2400" dirty="0">
              <a:solidFill>
                <a:schemeClr val="tx1"/>
              </a:solidFill>
            </a:rPr>
            <a:t>Use Case I:</a:t>
          </a:r>
          <a:endParaRPr lang="en-US" sz="2400" dirty="0">
            <a:solidFill>
              <a:schemeClr val="tx1"/>
            </a:solidFill>
          </a:endParaRPr>
        </a:p>
      </dgm:t>
    </dgm:pt>
    <dgm:pt modelId="{817FC923-2C13-4214-8D9E-EC9670A743CE}" type="parTrans" cxnId="{867B2E70-179E-4FEF-AEB2-E08DAA4D7840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CDDA86EC-12E1-40F6-A5DC-184276CBC310}" type="sibTrans" cxnId="{867B2E70-179E-4FEF-AEB2-E08DAA4D7840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B60F33D4-1955-4B2A-9319-F0E994AC754A}">
      <dgm:prSet phldrT="[Text]"/>
      <dgm:spPr/>
      <dgm:t>
        <a:bodyPr/>
        <a:lstStyle/>
        <a:p>
          <a:r>
            <a:rPr lang="en-IN" dirty="0">
              <a:solidFill>
                <a:schemeClr val="bg1">
                  <a:lumMod val="85000"/>
                  <a:lumOff val="15000"/>
                </a:schemeClr>
              </a:solidFill>
            </a:rPr>
            <a:t>Recommendation based on user’s genre preference</a:t>
          </a:r>
          <a:endParaRPr lang="en-US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9C8EFF38-3F8B-45E4-AD9E-A42EEF95A4C2}" type="parTrans" cxnId="{3BCD8A02-B6E8-471B-8138-B033604CF001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1F87C05-40EE-4277-9011-956CA7F7C227}" type="sibTrans" cxnId="{3BCD8A02-B6E8-471B-8138-B033604CF001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DB03375-9DBF-41B0-A2C0-5BFA4C84F970}">
      <dgm:prSet phldrT="[Text]" custT="1"/>
      <dgm:spPr/>
      <dgm:t>
        <a:bodyPr/>
        <a:lstStyle/>
        <a:p>
          <a:r>
            <a:rPr lang="en-US" sz="1400" dirty="0">
              <a:solidFill>
                <a:schemeClr val="bg1">
                  <a:lumMod val="85000"/>
                  <a:lumOff val="15000"/>
                </a:schemeClr>
              </a:solidFill>
            </a:rPr>
            <a:t>This is a simple content based filtering recommendation without using any formulas/functions. </a:t>
          </a:r>
        </a:p>
      </dgm:t>
    </dgm:pt>
    <dgm:pt modelId="{F77E2817-D08D-4168-AB5A-233085B92B33}" type="parTrans" cxnId="{4C4ECD03-AB09-4396-8257-D84E241CEFAA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A7108B2-B539-4D9B-A2A0-E295C3308AF2}" type="sibTrans" cxnId="{4C4ECD03-AB09-4396-8257-D84E241CEFAA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65F340F-7201-4694-B393-D1D75138E260}">
      <dgm:prSet phldrT="[Text]" custT="1"/>
      <dgm:spPr/>
      <dgm:t>
        <a:bodyPr/>
        <a:lstStyle/>
        <a:p>
          <a:r>
            <a:rPr lang="en-US" sz="1400" dirty="0">
              <a:solidFill>
                <a:schemeClr val="bg1">
                  <a:lumMod val="85000"/>
                  <a:lumOff val="15000"/>
                </a:schemeClr>
              </a:solidFill>
            </a:rPr>
            <a:t>We are recommending movies similar to those genre the user has already watched except the movies that he has already watched.</a:t>
          </a:r>
        </a:p>
      </dgm:t>
    </dgm:pt>
    <dgm:pt modelId="{DB66140D-9DE2-41EB-A24D-7FB9422F536A}" type="parTrans" cxnId="{9B635382-E793-478E-AD4F-EF28531B4B98}">
      <dgm:prSet/>
      <dgm:spPr/>
      <dgm:t>
        <a:bodyPr/>
        <a:lstStyle/>
        <a:p>
          <a:endParaRPr lang="en-US"/>
        </a:p>
      </dgm:t>
    </dgm:pt>
    <dgm:pt modelId="{044C7492-E3D6-4972-B4C1-550A3E9C7C9D}" type="sibTrans" cxnId="{9B635382-E793-478E-AD4F-EF28531B4B98}">
      <dgm:prSet/>
      <dgm:spPr/>
      <dgm:t>
        <a:bodyPr/>
        <a:lstStyle/>
        <a:p>
          <a:endParaRPr lang="en-US"/>
        </a:p>
      </dgm:t>
    </dgm:pt>
    <dgm:pt modelId="{D4ADCD84-1912-49B4-8CA5-B5EFEBA48811}">
      <dgm:prSet phldrT="[Text]" custT="1"/>
      <dgm:spPr/>
      <dgm:t>
        <a:bodyPr/>
        <a:lstStyle/>
        <a:p>
          <a:endParaRPr lang="en-US" sz="140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7CB4373-CA9C-48D4-BBBF-8E6C717A1ECB}" type="parTrans" cxnId="{0791977C-FFF1-4215-80E6-E5F6E85EC366}">
      <dgm:prSet/>
      <dgm:spPr/>
      <dgm:t>
        <a:bodyPr/>
        <a:lstStyle/>
        <a:p>
          <a:endParaRPr lang="en-US"/>
        </a:p>
      </dgm:t>
    </dgm:pt>
    <dgm:pt modelId="{51770149-AB17-459B-9729-D9D86001D5B0}" type="sibTrans" cxnId="{0791977C-FFF1-4215-80E6-E5F6E85EC366}">
      <dgm:prSet/>
      <dgm:spPr/>
      <dgm:t>
        <a:bodyPr/>
        <a:lstStyle/>
        <a:p>
          <a:endParaRPr lang="en-US"/>
        </a:p>
      </dgm:t>
    </dgm:pt>
    <dgm:pt modelId="{BC346F4B-BC5F-4ED1-8A78-81576DE06C29}" type="pres">
      <dgm:prSet presAssocID="{57310279-3E4E-4954-BA0B-68D79DA28D5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3AFDCAA2-594E-42AC-A43F-EE07F29A2F26}" type="pres">
      <dgm:prSet presAssocID="{8197C251-A91B-4AEF-B36F-526AA7C2704B}" presName="composite" presStyleCnt="0"/>
      <dgm:spPr/>
    </dgm:pt>
    <dgm:pt modelId="{845FD809-A842-4D0B-8A94-25E40FD34639}" type="pres">
      <dgm:prSet presAssocID="{8197C251-A91B-4AEF-B36F-526AA7C2704B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781C60A5-FD21-4F9B-8CC3-9A78A8DF555C}" type="pres">
      <dgm:prSet presAssocID="{8197C251-A91B-4AEF-B36F-526AA7C2704B}" presName="Parent" presStyleLbl="alignNode1" presStyleIdx="0" presStyleCnt="1">
        <dgm:presLayoutVars>
          <dgm:chMax val="3"/>
          <dgm:chPref val="3"/>
          <dgm:bulletEnabled val="1"/>
        </dgm:presLayoutVars>
      </dgm:prSet>
      <dgm:spPr/>
    </dgm:pt>
    <dgm:pt modelId="{A2654181-F9B0-4C34-B263-B9AD029FD7C9}" type="pres">
      <dgm:prSet presAssocID="{8197C251-A91B-4AEF-B36F-526AA7C2704B}" presName="Accent" presStyleLbl="parChTrans1D1" presStyleIdx="0" presStyleCnt="1"/>
      <dgm:spPr/>
    </dgm:pt>
    <dgm:pt modelId="{B8C10F70-66EB-4B84-8D3D-DDC9F2BE278F}" type="pres">
      <dgm:prSet presAssocID="{8197C251-A91B-4AEF-B36F-526AA7C2704B}" presName="Child" presStyleLbl="revTx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3BCD8A02-B6E8-471B-8138-B033604CF001}" srcId="{8197C251-A91B-4AEF-B36F-526AA7C2704B}" destId="{B60F33D4-1955-4B2A-9319-F0E994AC754A}" srcOrd="0" destOrd="0" parTransId="{9C8EFF38-3F8B-45E4-AD9E-A42EEF95A4C2}" sibTransId="{51F87C05-40EE-4277-9011-956CA7F7C227}"/>
    <dgm:cxn modelId="{4C4ECD03-AB09-4396-8257-D84E241CEFAA}" srcId="{8197C251-A91B-4AEF-B36F-526AA7C2704B}" destId="{FDB03375-9DBF-41B0-A2C0-5BFA4C84F970}" srcOrd="2" destOrd="0" parTransId="{F77E2817-D08D-4168-AB5A-233085B92B33}" sibTransId="{FA7108B2-B539-4D9B-A2A0-E295C3308AF2}"/>
    <dgm:cxn modelId="{C9B4801B-F33C-455B-9122-A75D85630FA2}" type="presOf" srcId="{57310279-3E4E-4954-BA0B-68D79DA28D59}" destId="{BC346F4B-BC5F-4ED1-8A78-81576DE06C29}" srcOrd="0" destOrd="0" presId="urn:microsoft.com/office/officeart/2011/layout/TabList"/>
    <dgm:cxn modelId="{5C0C775C-0FAC-4F0F-AB07-A955716B6B47}" type="presOf" srcId="{D4ADCD84-1912-49B4-8CA5-B5EFEBA48811}" destId="{B8C10F70-66EB-4B84-8D3D-DDC9F2BE278F}" srcOrd="0" destOrd="0" presId="urn:microsoft.com/office/officeart/2011/layout/TabList"/>
    <dgm:cxn modelId="{867B2E70-179E-4FEF-AEB2-E08DAA4D7840}" srcId="{57310279-3E4E-4954-BA0B-68D79DA28D59}" destId="{8197C251-A91B-4AEF-B36F-526AA7C2704B}" srcOrd="0" destOrd="0" parTransId="{817FC923-2C13-4214-8D9E-EC9670A743CE}" sibTransId="{CDDA86EC-12E1-40F6-A5DC-184276CBC310}"/>
    <dgm:cxn modelId="{0791977C-FFF1-4215-80E6-E5F6E85EC366}" srcId="{8197C251-A91B-4AEF-B36F-526AA7C2704B}" destId="{D4ADCD84-1912-49B4-8CA5-B5EFEBA48811}" srcOrd="1" destOrd="0" parTransId="{57CB4373-CA9C-48D4-BBBF-8E6C717A1ECB}" sibTransId="{51770149-AB17-459B-9729-D9D86001D5B0}"/>
    <dgm:cxn modelId="{9B635382-E793-478E-AD4F-EF28531B4B98}" srcId="{8197C251-A91B-4AEF-B36F-526AA7C2704B}" destId="{565F340F-7201-4694-B393-D1D75138E260}" srcOrd="3" destOrd="0" parTransId="{DB66140D-9DE2-41EB-A24D-7FB9422F536A}" sibTransId="{044C7492-E3D6-4972-B4C1-550A3E9C7C9D}"/>
    <dgm:cxn modelId="{3A9E799D-1E50-442C-892A-422A14DDD5AA}" type="presOf" srcId="{565F340F-7201-4694-B393-D1D75138E260}" destId="{B8C10F70-66EB-4B84-8D3D-DDC9F2BE278F}" srcOrd="0" destOrd="2" presId="urn:microsoft.com/office/officeart/2011/layout/TabList"/>
    <dgm:cxn modelId="{CB52CBA1-0287-4E1B-A8EB-495B3D6F738B}" type="presOf" srcId="{8197C251-A91B-4AEF-B36F-526AA7C2704B}" destId="{781C60A5-FD21-4F9B-8CC3-9A78A8DF555C}" srcOrd="0" destOrd="0" presId="urn:microsoft.com/office/officeart/2011/layout/TabList"/>
    <dgm:cxn modelId="{BD56AEBD-32AE-4C10-82DA-512EEBC061EF}" type="presOf" srcId="{B60F33D4-1955-4B2A-9319-F0E994AC754A}" destId="{845FD809-A842-4D0B-8A94-25E40FD34639}" srcOrd="0" destOrd="0" presId="urn:microsoft.com/office/officeart/2011/layout/TabList"/>
    <dgm:cxn modelId="{959AA0C6-C518-4092-B565-D977B8F8A9E8}" type="presOf" srcId="{FDB03375-9DBF-41B0-A2C0-5BFA4C84F970}" destId="{B8C10F70-66EB-4B84-8D3D-DDC9F2BE278F}" srcOrd="0" destOrd="1" presId="urn:microsoft.com/office/officeart/2011/layout/TabList"/>
    <dgm:cxn modelId="{B0C6B9C6-F10D-4C22-A376-C3242E7A0340}" type="presParOf" srcId="{BC346F4B-BC5F-4ED1-8A78-81576DE06C29}" destId="{3AFDCAA2-594E-42AC-A43F-EE07F29A2F26}" srcOrd="0" destOrd="0" presId="urn:microsoft.com/office/officeart/2011/layout/TabList"/>
    <dgm:cxn modelId="{AA3B65C4-66AF-4F8D-A558-5B6120392BB3}" type="presParOf" srcId="{3AFDCAA2-594E-42AC-A43F-EE07F29A2F26}" destId="{845FD809-A842-4D0B-8A94-25E40FD34639}" srcOrd="0" destOrd="0" presId="urn:microsoft.com/office/officeart/2011/layout/TabList"/>
    <dgm:cxn modelId="{8AABA46A-5159-4E31-9E79-E6655E98B51A}" type="presParOf" srcId="{3AFDCAA2-594E-42AC-A43F-EE07F29A2F26}" destId="{781C60A5-FD21-4F9B-8CC3-9A78A8DF555C}" srcOrd="1" destOrd="0" presId="urn:microsoft.com/office/officeart/2011/layout/TabList"/>
    <dgm:cxn modelId="{C9A11473-6387-4024-B5ED-EB52EC5D506C}" type="presParOf" srcId="{3AFDCAA2-594E-42AC-A43F-EE07F29A2F26}" destId="{A2654181-F9B0-4C34-B263-B9AD029FD7C9}" srcOrd="2" destOrd="0" presId="urn:microsoft.com/office/officeart/2011/layout/TabList"/>
    <dgm:cxn modelId="{F9235393-9B54-4BBF-B913-2F2B06D95907}" type="presParOf" srcId="{BC346F4B-BC5F-4ED1-8A78-81576DE06C29}" destId="{B8C10F70-66EB-4B84-8D3D-DDC9F2BE278F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310279-3E4E-4954-BA0B-68D79DA28D59}" type="doc">
      <dgm:prSet loTypeId="urn:microsoft.com/office/officeart/2011/layout/TabList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8197C251-A91B-4AEF-B36F-526AA7C2704B}">
      <dgm:prSet phldrT="[Text]" custT="1"/>
      <dgm:spPr>
        <a:solidFill>
          <a:srgbClr val="605C82"/>
        </a:solidFill>
      </dgm:spPr>
      <dgm:t>
        <a:bodyPr/>
        <a:lstStyle/>
        <a:p>
          <a:r>
            <a:rPr lang="en-IN" sz="2400" dirty="0">
              <a:solidFill>
                <a:schemeClr val="tx1"/>
              </a:solidFill>
            </a:rPr>
            <a:t>Use Case II:</a:t>
          </a:r>
          <a:endParaRPr lang="en-US" sz="2400" dirty="0">
            <a:solidFill>
              <a:schemeClr val="tx1"/>
            </a:solidFill>
          </a:endParaRPr>
        </a:p>
      </dgm:t>
    </dgm:pt>
    <dgm:pt modelId="{817FC923-2C13-4214-8D9E-EC9670A743CE}" type="parTrans" cxnId="{867B2E70-179E-4FEF-AEB2-E08DAA4D7840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CDDA86EC-12E1-40F6-A5DC-184276CBC310}" type="sibTrans" cxnId="{867B2E70-179E-4FEF-AEB2-E08DAA4D7840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B60F33D4-1955-4B2A-9319-F0E994AC754A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85000"/>
                  <a:lumOff val="15000"/>
                </a:schemeClr>
              </a:solidFill>
            </a:rPr>
            <a:t>Weighted recommendation based on user’s genre or director preference</a:t>
          </a:r>
        </a:p>
      </dgm:t>
    </dgm:pt>
    <dgm:pt modelId="{9C8EFF38-3F8B-45E4-AD9E-A42EEF95A4C2}" type="parTrans" cxnId="{3BCD8A02-B6E8-471B-8138-B033604CF001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1F87C05-40EE-4277-9011-956CA7F7C227}" type="sibTrans" cxnId="{3BCD8A02-B6E8-471B-8138-B033604CF001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DB03375-9DBF-41B0-A2C0-5BFA4C84F970}">
      <dgm:prSet phldrT="[Text]" custT="1"/>
      <dgm:spPr/>
      <dgm:t>
        <a:bodyPr/>
        <a:lstStyle/>
        <a:p>
          <a:r>
            <a:rPr lang="en-US" sz="1400" dirty="0">
              <a:solidFill>
                <a:schemeClr val="bg1">
                  <a:lumMod val="85000"/>
                  <a:lumOff val="15000"/>
                </a:schemeClr>
              </a:solidFill>
            </a:rPr>
            <a:t>Recommendation based on the movies genres and directors the users has already watched. </a:t>
          </a:r>
        </a:p>
        <a:p>
          <a:r>
            <a:rPr lang="en-US" sz="1400" dirty="0">
              <a:solidFill>
                <a:schemeClr val="bg1">
                  <a:lumMod val="85000"/>
                  <a:lumOff val="15000"/>
                </a:schemeClr>
              </a:solidFill>
            </a:rPr>
            <a:t>We have used the weighted technique where more weight has been assigned to genre</a:t>
          </a:r>
        </a:p>
      </dgm:t>
    </dgm:pt>
    <dgm:pt modelId="{F77E2817-D08D-4168-AB5A-233085B92B33}" type="parTrans" cxnId="{4C4ECD03-AB09-4396-8257-D84E241CEFAA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A7108B2-B539-4D9B-A2A0-E295C3308AF2}" type="sibTrans" cxnId="{4C4ECD03-AB09-4396-8257-D84E241CEFAA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65F340F-7201-4694-B393-D1D75138E260}">
      <dgm:prSet phldrT="[Text]" custT="1"/>
      <dgm:spPr/>
      <dgm:t>
        <a:bodyPr/>
        <a:lstStyle/>
        <a:p>
          <a:endParaRPr lang="en-US" sz="140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DB66140D-9DE2-41EB-A24D-7FB9422F536A}" type="parTrans" cxnId="{9B635382-E793-478E-AD4F-EF28531B4B98}">
      <dgm:prSet/>
      <dgm:spPr/>
      <dgm:t>
        <a:bodyPr/>
        <a:lstStyle/>
        <a:p>
          <a:endParaRPr lang="en-US"/>
        </a:p>
      </dgm:t>
    </dgm:pt>
    <dgm:pt modelId="{044C7492-E3D6-4972-B4C1-550A3E9C7C9D}" type="sibTrans" cxnId="{9B635382-E793-478E-AD4F-EF28531B4B98}">
      <dgm:prSet/>
      <dgm:spPr/>
      <dgm:t>
        <a:bodyPr/>
        <a:lstStyle/>
        <a:p>
          <a:endParaRPr lang="en-US"/>
        </a:p>
      </dgm:t>
    </dgm:pt>
    <dgm:pt modelId="{3268A6DC-4E2B-42DC-8ADC-B74D23F71B6B}">
      <dgm:prSet phldrT="[Text]" custT="1"/>
      <dgm:spPr/>
      <dgm:t>
        <a:bodyPr/>
        <a:lstStyle/>
        <a:p>
          <a:endParaRPr lang="en-US" sz="140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8A4F1F48-0076-407D-9BE5-974D91AD6925}" type="parTrans" cxnId="{0AD47286-7C67-4620-AEB5-AC91A1C9A2BB}">
      <dgm:prSet/>
      <dgm:spPr/>
      <dgm:t>
        <a:bodyPr/>
        <a:lstStyle/>
        <a:p>
          <a:endParaRPr lang="en-US"/>
        </a:p>
      </dgm:t>
    </dgm:pt>
    <dgm:pt modelId="{2EEC6F70-CA81-4A0A-A7CF-FCBBA8DB2AFF}" type="sibTrans" cxnId="{0AD47286-7C67-4620-AEB5-AC91A1C9A2BB}">
      <dgm:prSet/>
      <dgm:spPr/>
      <dgm:t>
        <a:bodyPr/>
        <a:lstStyle/>
        <a:p>
          <a:endParaRPr lang="en-US"/>
        </a:p>
      </dgm:t>
    </dgm:pt>
    <dgm:pt modelId="{BC346F4B-BC5F-4ED1-8A78-81576DE06C29}" type="pres">
      <dgm:prSet presAssocID="{57310279-3E4E-4954-BA0B-68D79DA28D5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3AFDCAA2-594E-42AC-A43F-EE07F29A2F26}" type="pres">
      <dgm:prSet presAssocID="{8197C251-A91B-4AEF-B36F-526AA7C2704B}" presName="composite" presStyleCnt="0"/>
      <dgm:spPr/>
    </dgm:pt>
    <dgm:pt modelId="{845FD809-A842-4D0B-8A94-25E40FD34639}" type="pres">
      <dgm:prSet presAssocID="{8197C251-A91B-4AEF-B36F-526AA7C2704B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781C60A5-FD21-4F9B-8CC3-9A78A8DF555C}" type="pres">
      <dgm:prSet presAssocID="{8197C251-A91B-4AEF-B36F-526AA7C2704B}" presName="Parent" presStyleLbl="alignNode1" presStyleIdx="0" presStyleCnt="1">
        <dgm:presLayoutVars>
          <dgm:chMax val="3"/>
          <dgm:chPref val="3"/>
          <dgm:bulletEnabled val="1"/>
        </dgm:presLayoutVars>
      </dgm:prSet>
      <dgm:spPr/>
    </dgm:pt>
    <dgm:pt modelId="{A2654181-F9B0-4C34-B263-B9AD029FD7C9}" type="pres">
      <dgm:prSet presAssocID="{8197C251-A91B-4AEF-B36F-526AA7C2704B}" presName="Accent" presStyleLbl="parChTrans1D1" presStyleIdx="0" presStyleCnt="1"/>
      <dgm:spPr/>
    </dgm:pt>
    <dgm:pt modelId="{B8C10F70-66EB-4B84-8D3D-DDC9F2BE278F}" type="pres">
      <dgm:prSet presAssocID="{8197C251-A91B-4AEF-B36F-526AA7C2704B}" presName="Child" presStyleLbl="revTx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3BCD8A02-B6E8-471B-8138-B033604CF001}" srcId="{8197C251-A91B-4AEF-B36F-526AA7C2704B}" destId="{B60F33D4-1955-4B2A-9319-F0E994AC754A}" srcOrd="0" destOrd="0" parTransId="{9C8EFF38-3F8B-45E4-AD9E-A42EEF95A4C2}" sibTransId="{51F87C05-40EE-4277-9011-956CA7F7C227}"/>
    <dgm:cxn modelId="{4C4ECD03-AB09-4396-8257-D84E241CEFAA}" srcId="{8197C251-A91B-4AEF-B36F-526AA7C2704B}" destId="{FDB03375-9DBF-41B0-A2C0-5BFA4C84F970}" srcOrd="2" destOrd="0" parTransId="{F77E2817-D08D-4168-AB5A-233085B92B33}" sibTransId="{FA7108B2-B539-4D9B-A2A0-E295C3308AF2}"/>
    <dgm:cxn modelId="{C9B4801B-F33C-455B-9122-A75D85630FA2}" type="presOf" srcId="{57310279-3E4E-4954-BA0B-68D79DA28D59}" destId="{BC346F4B-BC5F-4ED1-8A78-81576DE06C29}" srcOrd="0" destOrd="0" presId="urn:microsoft.com/office/officeart/2011/layout/TabList"/>
    <dgm:cxn modelId="{867B2E70-179E-4FEF-AEB2-E08DAA4D7840}" srcId="{57310279-3E4E-4954-BA0B-68D79DA28D59}" destId="{8197C251-A91B-4AEF-B36F-526AA7C2704B}" srcOrd="0" destOrd="0" parTransId="{817FC923-2C13-4214-8D9E-EC9670A743CE}" sibTransId="{CDDA86EC-12E1-40F6-A5DC-184276CBC310}"/>
    <dgm:cxn modelId="{9B635382-E793-478E-AD4F-EF28531B4B98}" srcId="{8197C251-A91B-4AEF-B36F-526AA7C2704B}" destId="{565F340F-7201-4694-B393-D1D75138E260}" srcOrd="3" destOrd="0" parTransId="{DB66140D-9DE2-41EB-A24D-7FB9422F536A}" sibTransId="{044C7492-E3D6-4972-B4C1-550A3E9C7C9D}"/>
    <dgm:cxn modelId="{0AD47286-7C67-4620-AEB5-AC91A1C9A2BB}" srcId="{8197C251-A91B-4AEF-B36F-526AA7C2704B}" destId="{3268A6DC-4E2B-42DC-8ADC-B74D23F71B6B}" srcOrd="1" destOrd="0" parTransId="{8A4F1F48-0076-407D-9BE5-974D91AD6925}" sibTransId="{2EEC6F70-CA81-4A0A-A7CF-FCBBA8DB2AFF}"/>
    <dgm:cxn modelId="{3A9E799D-1E50-442C-892A-422A14DDD5AA}" type="presOf" srcId="{565F340F-7201-4694-B393-D1D75138E260}" destId="{B8C10F70-66EB-4B84-8D3D-DDC9F2BE278F}" srcOrd="0" destOrd="2" presId="urn:microsoft.com/office/officeart/2011/layout/TabList"/>
    <dgm:cxn modelId="{CB52CBA1-0287-4E1B-A8EB-495B3D6F738B}" type="presOf" srcId="{8197C251-A91B-4AEF-B36F-526AA7C2704B}" destId="{781C60A5-FD21-4F9B-8CC3-9A78A8DF555C}" srcOrd="0" destOrd="0" presId="urn:microsoft.com/office/officeart/2011/layout/TabList"/>
    <dgm:cxn modelId="{BD56AEBD-32AE-4C10-82DA-512EEBC061EF}" type="presOf" srcId="{B60F33D4-1955-4B2A-9319-F0E994AC754A}" destId="{845FD809-A842-4D0B-8A94-25E40FD34639}" srcOrd="0" destOrd="0" presId="urn:microsoft.com/office/officeart/2011/layout/TabList"/>
    <dgm:cxn modelId="{959AA0C6-C518-4092-B565-D977B8F8A9E8}" type="presOf" srcId="{FDB03375-9DBF-41B0-A2C0-5BFA4C84F970}" destId="{B8C10F70-66EB-4B84-8D3D-DDC9F2BE278F}" srcOrd="0" destOrd="1" presId="urn:microsoft.com/office/officeart/2011/layout/TabList"/>
    <dgm:cxn modelId="{806218D3-E487-411B-B41A-BE11FB6BB45E}" type="presOf" srcId="{3268A6DC-4E2B-42DC-8ADC-B74D23F71B6B}" destId="{B8C10F70-66EB-4B84-8D3D-DDC9F2BE278F}" srcOrd="0" destOrd="0" presId="urn:microsoft.com/office/officeart/2011/layout/TabList"/>
    <dgm:cxn modelId="{B0C6B9C6-F10D-4C22-A376-C3242E7A0340}" type="presParOf" srcId="{BC346F4B-BC5F-4ED1-8A78-81576DE06C29}" destId="{3AFDCAA2-594E-42AC-A43F-EE07F29A2F26}" srcOrd="0" destOrd="0" presId="urn:microsoft.com/office/officeart/2011/layout/TabList"/>
    <dgm:cxn modelId="{AA3B65C4-66AF-4F8D-A558-5B6120392BB3}" type="presParOf" srcId="{3AFDCAA2-594E-42AC-A43F-EE07F29A2F26}" destId="{845FD809-A842-4D0B-8A94-25E40FD34639}" srcOrd="0" destOrd="0" presId="urn:microsoft.com/office/officeart/2011/layout/TabList"/>
    <dgm:cxn modelId="{8AABA46A-5159-4E31-9E79-E6655E98B51A}" type="presParOf" srcId="{3AFDCAA2-594E-42AC-A43F-EE07F29A2F26}" destId="{781C60A5-FD21-4F9B-8CC3-9A78A8DF555C}" srcOrd="1" destOrd="0" presId="urn:microsoft.com/office/officeart/2011/layout/TabList"/>
    <dgm:cxn modelId="{C9A11473-6387-4024-B5ED-EB52EC5D506C}" type="presParOf" srcId="{3AFDCAA2-594E-42AC-A43F-EE07F29A2F26}" destId="{A2654181-F9B0-4C34-B263-B9AD029FD7C9}" srcOrd="2" destOrd="0" presId="urn:microsoft.com/office/officeart/2011/layout/TabList"/>
    <dgm:cxn modelId="{F9235393-9B54-4BBF-B913-2F2B06D95907}" type="presParOf" srcId="{BC346F4B-BC5F-4ED1-8A78-81576DE06C29}" destId="{B8C10F70-66EB-4B84-8D3D-DDC9F2BE278F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310279-3E4E-4954-BA0B-68D79DA28D59}" type="doc">
      <dgm:prSet loTypeId="urn:microsoft.com/office/officeart/2011/layout/TabList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8197C251-A91B-4AEF-B36F-526AA7C2704B}">
      <dgm:prSet phldrT="[Text]" custT="1"/>
      <dgm:spPr>
        <a:solidFill>
          <a:srgbClr val="9B9AA4"/>
        </a:solidFill>
      </dgm:spPr>
      <dgm:t>
        <a:bodyPr/>
        <a:lstStyle/>
        <a:p>
          <a:r>
            <a:rPr lang="en-IN" sz="2400" dirty="0">
              <a:solidFill>
                <a:schemeClr val="tx1"/>
              </a:solidFill>
            </a:rPr>
            <a:t>Use Case III:</a:t>
          </a:r>
          <a:endParaRPr lang="en-US" sz="2400" dirty="0">
            <a:solidFill>
              <a:schemeClr val="tx1"/>
            </a:solidFill>
          </a:endParaRPr>
        </a:p>
      </dgm:t>
    </dgm:pt>
    <dgm:pt modelId="{817FC923-2C13-4214-8D9E-EC9670A743CE}" type="parTrans" cxnId="{867B2E70-179E-4FEF-AEB2-E08DAA4D7840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CDDA86EC-12E1-40F6-A5DC-184276CBC310}" type="sibTrans" cxnId="{867B2E70-179E-4FEF-AEB2-E08DAA4D7840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B60F33D4-1955-4B2A-9319-F0E994AC754A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85000"/>
                  <a:lumOff val="15000"/>
                </a:schemeClr>
              </a:solidFill>
            </a:rPr>
            <a:t>Jaccard similarity recommendation based on user’s genre or director  preference</a:t>
          </a:r>
        </a:p>
      </dgm:t>
    </dgm:pt>
    <dgm:pt modelId="{9C8EFF38-3F8B-45E4-AD9E-A42EEF95A4C2}" type="parTrans" cxnId="{3BCD8A02-B6E8-471B-8138-B033604CF001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1F87C05-40EE-4277-9011-956CA7F7C227}" type="sibTrans" cxnId="{3BCD8A02-B6E8-471B-8138-B033604CF001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DB03375-9DBF-41B0-A2C0-5BFA4C84F970}">
      <dgm:prSet phldrT="[Text]" custT="1"/>
      <dgm:spPr/>
      <dgm:t>
        <a:bodyPr/>
        <a:lstStyle/>
        <a:p>
          <a:r>
            <a:rPr lang="en-US" sz="1400" dirty="0">
              <a:solidFill>
                <a:schemeClr val="bg1">
                  <a:lumMod val="85000"/>
                  <a:lumOff val="15000"/>
                </a:schemeClr>
              </a:solidFill>
            </a:rPr>
            <a:t>Recommendation based on the movies genres/directors the users has already watched. </a:t>
          </a:r>
        </a:p>
        <a:p>
          <a:r>
            <a:rPr lang="en-US" sz="1400" dirty="0">
              <a:solidFill>
                <a:schemeClr val="bg1">
                  <a:lumMod val="85000"/>
                  <a:lumOff val="15000"/>
                </a:schemeClr>
              </a:solidFill>
            </a:rPr>
            <a:t>We are using Jaccard based similarity index to provide recommendation.</a:t>
          </a:r>
        </a:p>
      </dgm:t>
    </dgm:pt>
    <dgm:pt modelId="{F77E2817-D08D-4168-AB5A-233085B92B33}" type="parTrans" cxnId="{4C4ECD03-AB09-4396-8257-D84E241CEFAA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A7108B2-B539-4D9B-A2A0-E295C3308AF2}" type="sibTrans" cxnId="{4C4ECD03-AB09-4396-8257-D84E241CEFAA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65F340F-7201-4694-B393-D1D75138E260}">
      <dgm:prSet phldrT="[Text]" custT="1"/>
      <dgm:spPr/>
      <dgm:t>
        <a:bodyPr/>
        <a:lstStyle/>
        <a:p>
          <a:endParaRPr lang="en-US" sz="140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DB66140D-9DE2-41EB-A24D-7FB9422F536A}" type="parTrans" cxnId="{9B635382-E793-478E-AD4F-EF28531B4B98}">
      <dgm:prSet/>
      <dgm:spPr/>
      <dgm:t>
        <a:bodyPr/>
        <a:lstStyle/>
        <a:p>
          <a:endParaRPr lang="en-US"/>
        </a:p>
      </dgm:t>
    </dgm:pt>
    <dgm:pt modelId="{044C7492-E3D6-4972-B4C1-550A3E9C7C9D}" type="sibTrans" cxnId="{9B635382-E793-478E-AD4F-EF28531B4B98}">
      <dgm:prSet/>
      <dgm:spPr/>
      <dgm:t>
        <a:bodyPr/>
        <a:lstStyle/>
        <a:p>
          <a:endParaRPr lang="en-US"/>
        </a:p>
      </dgm:t>
    </dgm:pt>
    <dgm:pt modelId="{6A13B08C-B886-4693-9F44-7BA20CACE813}">
      <dgm:prSet phldrT="[Text]" custT="1"/>
      <dgm:spPr/>
      <dgm:t>
        <a:bodyPr/>
        <a:lstStyle/>
        <a:p>
          <a:endParaRPr lang="en-US" sz="140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BD9A1AA-2FA5-4A84-A203-00F5289E328F}" type="parTrans" cxnId="{A16D72AF-3D83-4A53-9A26-6F24B4F01327}">
      <dgm:prSet/>
      <dgm:spPr/>
      <dgm:t>
        <a:bodyPr/>
        <a:lstStyle/>
        <a:p>
          <a:endParaRPr lang="en-US"/>
        </a:p>
      </dgm:t>
    </dgm:pt>
    <dgm:pt modelId="{A72FCC6B-B152-4187-966A-7B566C98E446}" type="sibTrans" cxnId="{A16D72AF-3D83-4A53-9A26-6F24B4F01327}">
      <dgm:prSet/>
      <dgm:spPr/>
      <dgm:t>
        <a:bodyPr/>
        <a:lstStyle/>
        <a:p>
          <a:endParaRPr lang="en-US"/>
        </a:p>
      </dgm:t>
    </dgm:pt>
    <dgm:pt modelId="{BC346F4B-BC5F-4ED1-8A78-81576DE06C29}" type="pres">
      <dgm:prSet presAssocID="{57310279-3E4E-4954-BA0B-68D79DA28D5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3AFDCAA2-594E-42AC-A43F-EE07F29A2F26}" type="pres">
      <dgm:prSet presAssocID="{8197C251-A91B-4AEF-B36F-526AA7C2704B}" presName="composite" presStyleCnt="0"/>
      <dgm:spPr/>
    </dgm:pt>
    <dgm:pt modelId="{845FD809-A842-4D0B-8A94-25E40FD34639}" type="pres">
      <dgm:prSet presAssocID="{8197C251-A91B-4AEF-B36F-526AA7C2704B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781C60A5-FD21-4F9B-8CC3-9A78A8DF555C}" type="pres">
      <dgm:prSet presAssocID="{8197C251-A91B-4AEF-B36F-526AA7C2704B}" presName="Parent" presStyleLbl="alignNode1" presStyleIdx="0" presStyleCnt="1">
        <dgm:presLayoutVars>
          <dgm:chMax val="3"/>
          <dgm:chPref val="3"/>
          <dgm:bulletEnabled val="1"/>
        </dgm:presLayoutVars>
      </dgm:prSet>
      <dgm:spPr/>
    </dgm:pt>
    <dgm:pt modelId="{A2654181-F9B0-4C34-B263-B9AD029FD7C9}" type="pres">
      <dgm:prSet presAssocID="{8197C251-A91B-4AEF-B36F-526AA7C2704B}" presName="Accent" presStyleLbl="parChTrans1D1" presStyleIdx="0" presStyleCnt="1"/>
      <dgm:spPr/>
    </dgm:pt>
    <dgm:pt modelId="{B8C10F70-66EB-4B84-8D3D-DDC9F2BE278F}" type="pres">
      <dgm:prSet presAssocID="{8197C251-A91B-4AEF-B36F-526AA7C2704B}" presName="Child" presStyleLbl="revTx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3BCD8A02-B6E8-471B-8138-B033604CF001}" srcId="{8197C251-A91B-4AEF-B36F-526AA7C2704B}" destId="{B60F33D4-1955-4B2A-9319-F0E994AC754A}" srcOrd="0" destOrd="0" parTransId="{9C8EFF38-3F8B-45E4-AD9E-A42EEF95A4C2}" sibTransId="{51F87C05-40EE-4277-9011-956CA7F7C227}"/>
    <dgm:cxn modelId="{4C4ECD03-AB09-4396-8257-D84E241CEFAA}" srcId="{8197C251-A91B-4AEF-B36F-526AA7C2704B}" destId="{FDB03375-9DBF-41B0-A2C0-5BFA4C84F970}" srcOrd="2" destOrd="0" parTransId="{F77E2817-D08D-4168-AB5A-233085B92B33}" sibTransId="{FA7108B2-B539-4D9B-A2A0-E295C3308AF2}"/>
    <dgm:cxn modelId="{C9B4801B-F33C-455B-9122-A75D85630FA2}" type="presOf" srcId="{57310279-3E4E-4954-BA0B-68D79DA28D59}" destId="{BC346F4B-BC5F-4ED1-8A78-81576DE06C29}" srcOrd="0" destOrd="0" presId="urn:microsoft.com/office/officeart/2011/layout/TabList"/>
    <dgm:cxn modelId="{867B2E70-179E-4FEF-AEB2-E08DAA4D7840}" srcId="{57310279-3E4E-4954-BA0B-68D79DA28D59}" destId="{8197C251-A91B-4AEF-B36F-526AA7C2704B}" srcOrd="0" destOrd="0" parTransId="{817FC923-2C13-4214-8D9E-EC9670A743CE}" sibTransId="{CDDA86EC-12E1-40F6-A5DC-184276CBC310}"/>
    <dgm:cxn modelId="{9B635382-E793-478E-AD4F-EF28531B4B98}" srcId="{8197C251-A91B-4AEF-B36F-526AA7C2704B}" destId="{565F340F-7201-4694-B393-D1D75138E260}" srcOrd="3" destOrd="0" parTransId="{DB66140D-9DE2-41EB-A24D-7FB9422F536A}" sibTransId="{044C7492-E3D6-4972-B4C1-550A3E9C7C9D}"/>
    <dgm:cxn modelId="{CD068888-EDF0-4C5A-AF94-6A238FD39FD2}" type="presOf" srcId="{6A13B08C-B886-4693-9F44-7BA20CACE813}" destId="{B8C10F70-66EB-4B84-8D3D-DDC9F2BE278F}" srcOrd="0" destOrd="0" presId="urn:microsoft.com/office/officeart/2011/layout/TabList"/>
    <dgm:cxn modelId="{3A9E799D-1E50-442C-892A-422A14DDD5AA}" type="presOf" srcId="{565F340F-7201-4694-B393-D1D75138E260}" destId="{B8C10F70-66EB-4B84-8D3D-DDC9F2BE278F}" srcOrd="0" destOrd="2" presId="urn:microsoft.com/office/officeart/2011/layout/TabList"/>
    <dgm:cxn modelId="{CB52CBA1-0287-4E1B-A8EB-495B3D6F738B}" type="presOf" srcId="{8197C251-A91B-4AEF-B36F-526AA7C2704B}" destId="{781C60A5-FD21-4F9B-8CC3-9A78A8DF555C}" srcOrd="0" destOrd="0" presId="urn:microsoft.com/office/officeart/2011/layout/TabList"/>
    <dgm:cxn modelId="{A16D72AF-3D83-4A53-9A26-6F24B4F01327}" srcId="{8197C251-A91B-4AEF-B36F-526AA7C2704B}" destId="{6A13B08C-B886-4693-9F44-7BA20CACE813}" srcOrd="1" destOrd="0" parTransId="{FBD9A1AA-2FA5-4A84-A203-00F5289E328F}" sibTransId="{A72FCC6B-B152-4187-966A-7B566C98E446}"/>
    <dgm:cxn modelId="{BD56AEBD-32AE-4C10-82DA-512EEBC061EF}" type="presOf" srcId="{B60F33D4-1955-4B2A-9319-F0E994AC754A}" destId="{845FD809-A842-4D0B-8A94-25E40FD34639}" srcOrd="0" destOrd="0" presId="urn:microsoft.com/office/officeart/2011/layout/TabList"/>
    <dgm:cxn modelId="{959AA0C6-C518-4092-B565-D977B8F8A9E8}" type="presOf" srcId="{FDB03375-9DBF-41B0-A2C0-5BFA4C84F970}" destId="{B8C10F70-66EB-4B84-8D3D-DDC9F2BE278F}" srcOrd="0" destOrd="1" presId="urn:microsoft.com/office/officeart/2011/layout/TabList"/>
    <dgm:cxn modelId="{B0C6B9C6-F10D-4C22-A376-C3242E7A0340}" type="presParOf" srcId="{BC346F4B-BC5F-4ED1-8A78-81576DE06C29}" destId="{3AFDCAA2-594E-42AC-A43F-EE07F29A2F26}" srcOrd="0" destOrd="0" presId="urn:microsoft.com/office/officeart/2011/layout/TabList"/>
    <dgm:cxn modelId="{AA3B65C4-66AF-4F8D-A558-5B6120392BB3}" type="presParOf" srcId="{3AFDCAA2-594E-42AC-A43F-EE07F29A2F26}" destId="{845FD809-A842-4D0B-8A94-25E40FD34639}" srcOrd="0" destOrd="0" presId="urn:microsoft.com/office/officeart/2011/layout/TabList"/>
    <dgm:cxn modelId="{8AABA46A-5159-4E31-9E79-E6655E98B51A}" type="presParOf" srcId="{3AFDCAA2-594E-42AC-A43F-EE07F29A2F26}" destId="{781C60A5-FD21-4F9B-8CC3-9A78A8DF555C}" srcOrd="1" destOrd="0" presId="urn:microsoft.com/office/officeart/2011/layout/TabList"/>
    <dgm:cxn modelId="{C9A11473-6387-4024-B5ED-EB52EC5D506C}" type="presParOf" srcId="{3AFDCAA2-594E-42AC-A43F-EE07F29A2F26}" destId="{A2654181-F9B0-4C34-B263-B9AD029FD7C9}" srcOrd="2" destOrd="0" presId="urn:microsoft.com/office/officeart/2011/layout/TabList"/>
    <dgm:cxn modelId="{F9235393-9B54-4BBF-B913-2F2B06D95907}" type="presParOf" srcId="{BC346F4B-BC5F-4ED1-8A78-81576DE06C29}" destId="{B8C10F70-66EB-4B84-8D3D-DDC9F2BE278F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310279-3E4E-4954-BA0B-68D79DA28D59}" type="doc">
      <dgm:prSet loTypeId="urn:microsoft.com/office/officeart/2011/layout/TabList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8197C251-A91B-4AEF-B36F-526AA7C2704B}">
      <dgm:prSet phldrT="[Text]" custT="1"/>
      <dgm:spPr/>
      <dgm:t>
        <a:bodyPr/>
        <a:lstStyle/>
        <a:p>
          <a:r>
            <a:rPr lang="en-IN" sz="2400" dirty="0">
              <a:solidFill>
                <a:schemeClr val="tx1"/>
              </a:solidFill>
            </a:rPr>
            <a:t>Use Case I:</a:t>
          </a:r>
          <a:endParaRPr lang="en-US" sz="2400" dirty="0">
            <a:solidFill>
              <a:schemeClr val="tx1"/>
            </a:solidFill>
          </a:endParaRPr>
        </a:p>
      </dgm:t>
    </dgm:pt>
    <dgm:pt modelId="{817FC923-2C13-4214-8D9E-EC9670A743CE}" type="parTrans" cxnId="{867B2E70-179E-4FEF-AEB2-E08DAA4D7840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CDDA86EC-12E1-40F6-A5DC-184276CBC310}" type="sibTrans" cxnId="{867B2E70-179E-4FEF-AEB2-E08DAA4D7840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B60F33D4-1955-4B2A-9319-F0E994AC754A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85000"/>
                  <a:lumOff val="15000"/>
                </a:schemeClr>
              </a:solidFill>
            </a:rPr>
            <a:t>Recommendation based on other similar users</a:t>
          </a:r>
        </a:p>
      </dgm:t>
    </dgm:pt>
    <dgm:pt modelId="{9C8EFF38-3F8B-45E4-AD9E-A42EEF95A4C2}" type="parTrans" cxnId="{3BCD8A02-B6E8-471B-8138-B033604CF001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1F87C05-40EE-4277-9011-956CA7F7C227}" type="sibTrans" cxnId="{3BCD8A02-B6E8-471B-8138-B033604CF001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DB03375-9DBF-41B0-A2C0-5BFA4C84F970}">
      <dgm:prSet phldrT="[Text]" custT="1"/>
      <dgm:spPr/>
      <dgm:t>
        <a:bodyPr/>
        <a:lstStyle/>
        <a:p>
          <a:r>
            <a:rPr lang="en-US" sz="1400" dirty="0">
              <a:solidFill>
                <a:schemeClr val="bg1">
                  <a:lumMod val="85000"/>
                  <a:lumOff val="15000"/>
                </a:schemeClr>
              </a:solidFill>
            </a:rPr>
            <a:t>This is a simple collaborative filtering recommendation without using any formulas/functions. We are recommending movies to a user based on other similar users </a:t>
          </a:r>
        </a:p>
      </dgm:t>
    </dgm:pt>
    <dgm:pt modelId="{F77E2817-D08D-4168-AB5A-233085B92B33}" type="parTrans" cxnId="{4C4ECD03-AB09-4396-8257-D84E241CEFAA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A7108B2-B539-4D9B-A2A0-E295C3308AF2}" type="sibTrans" cxnId="{4C4ECD03-AB09-4396-8257-D84E241CEFAA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238E349-79CC-42DD-8F3E-C84E3774DA21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Use Case II:</a:t>
          </a:r>
          <a:endParaRPr lang="en-US" dirty="0">
            <a:solidFill>
              <a:schemeClr val="tx1"/>
            </a:solidFill>
          </a:endParaRPr>
        </a:p>
      </dgm:t>
    </dgm:pt>
    <dgm:pt modelId="{63F3CE4F-D96D-4F9A-B2D5-435099FC9DC3}" type="parTrans" cxnId="{D5D93408-A3B4-4D74-AEEF-A0969F0CEEA0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4FE97390-7D3C-4E93-9911-33A8E8C2171D}" type="sibTrans" cxnId="{D5D93408-A3B4-4D74-AEEF-A0969F0CEEA0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287BD4E9-0E01-41D2-843F-4D9E70E679A7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85000"/>
                  <a:lumOff val="15000"/>
                </a:schemeClr>
              </a:solidFill>
            </a:rPr>
            <a:t>Recommending movies based on users average ratings and genre preference</a:t>
          </a:r>
        </a:p>
      </dgm:t>
    </dgm:pt>
    <dgm:pt modelId="{9BC32420-0E90-4435-9614-D596A548675C}" type="parTrans" cxnId="{A2215549-5560-4E21-9276-8480102A873A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FAE7AEA-9F5E-4FDC-82D8-74562081F8DC}" type="sibTrans" cxnId="{A2215549-5560-4E21-9276-8480102A873A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C47709DF-D77C-46BC-9523-6554E7537EEE}">
      <dgm:prSet phldrT="[Text]" custT="1"/>
      <dgm:spPr/>
      <dgm:t>
        <a:bodyPr/>
        <a:lstStyle/>
        <a:p>
          <a:r>
            <a:rPr lang="en-US" sz="1400" dirty="0">
              <a:solidFill>
                <a:schemeClr val="bg1">
                  <a:lumMod val="85000"/>
                  <a:lumOff val="15000"/>
                </a:schemeClr>
              </a:solidFill>
            </a:rPr>
            <a:t>For a particular user, what genres have a higher-than-average rating? Use this to score similar movies</a:t>
          </a:r>
        </a:p>
      </dgm:t>
    </dgm:pt>
    <dgm:pt modelId="{F8AE793B-CC14-40E4-AE48-343097D1B55C}" type="parTrans" cxnId="{3F11ACAD-666D-4819-A64C-99D987E159B0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2881AD5B-222B-4608-9CA7-B91697443C1F}" type="sibTrans" cxnId="{3F11ACAD-666D-4819-A64C-99D987E159B0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E26DC8D7-5D62-4EAE-A28F-391063CAEDCB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Use Case III:</a:t>
          </a:r>
          <a:endParaRPr lang="en-US" dirty="0">
            <a:solidFill>
              <a:schemeClr val="tx1"/>
            </a:solidFill>
          </a:endParaRPr>
        </a:p>
      </dgm:t>
    </dgm:pt>
    <dgm:pt modelId="{8661B476-C54F-4D4F-9FF1-75ECDEF20F46}" type="parTrans" cxnId="{F66C0FB9-3E73-4F44-BEC7-27BE3BB2F2D3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7F61BEBF-B37C-4E16-9759-CBBDBA5DB74D}" type="sibTrans" cxnId="{F66C0FB9-3E73-4F44-BEC7-27BE3BB2F2D3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8F0F1C1A-7628-4C44-9BA3-C84F354CA3F5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85000"/>
                  <a:lumOff val="15000"/>
                </a:schemeClr>
              </a:solidFill>
            </a:rPr>
            <a:t>Cosine Similarity recommendation based on user ratings</a:t>
          </a:r>
        </a:p>
      </dgm:t>
    </dgm:pt>
    <dgm:pt modelId="{152781CF-37CB-4F11-8241-5991507C105C}" type="parTrans" cxnId="{1DB3E41C-6887-4888-96C2-FC64893D287A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279973EC-529B-4806-B5FD-95153FA06F56}" type="sibTrans" cxnId="{1DB3E41C-6887-4888-96C2-FC64893D287A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258C2C66-4D8D-4CFD-B9C3-E124838C709D}">
      <dgm:prSet phldrT="[Text]" custT="1"/>
      <dgm:spPr/>
      <dgm:t>
        <a:bodyPr/>
        <a:lstStyle/>
        <a:p>
          <a:r>
            <a:rPr lang="en-US" sz="1400" dirty="0">
              <a:solidFill>
                <a:schemeClr val="bg1">
                  <a:lumMod val="85000"/>
                  <a:lumOff val="15000"/>
                </a:schemeClr>
              </a:solidFill>
            </a:rPr>
            <a:t>Recommending movies based on most similar user preferences to user 1 on user ratings by using cosine similarity function.</a:t>
          </a:r>
        </a:p>
      </dgm:t>
    </dgm:pt>
    <dgm:pt modelId="{B973627E-8777-473B-A364-D9AE21379E91}" type="parTrans" cxnId="{665BAB41-8284-40C1-BED7-3B4EF9DD0604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2C2215F0-FFB2-4147-AC6A-CA7A57CEFA86}" type="sibTrans" cxnId="{665BAB41-8284-40C1-BED7-3B4EF9DD0604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8DED65A7-9489-4471-98D2-8A1358DB6EE1}">
      <dgm:prSet phldrT="[Text]" custT="1"/>
      <dgm:spPr/>
      <dgm:t>
        <a:bodyPr/>
        <a:lstStyle/>
        <a:p>
          <a:r>
            <a:rPr lang="en-IN" sz="2100" kern="1200" dirty="0">
              <a:solidFill>
                <a:prstClr val="white"/>
              </a:solidFill>
              <a:latin typeface="Gill Sans MT"/>
              <a:ea typeface="+mn-ea"/>
              <a:cs typeface="+mn-cs"/>
            </a:rPr>
            <a:t>Use Case IV:</a:t>
          </a:r>
          <a:endParaRPr lang="en-US" sz="2100" kern="1200" dirty="0">
            <a:solidFill>
              <a:prstClr val="white"/>
            </a:solidFill>
            <a:latin typeface="Gill Sans MT"/>
            <a:ea typeface="+mn-ea"/>
            <a:cs typeface="+mn-cs"/>
          </a:endParaRPr>
        </a:p>
      </dgm:t>
    </dgm:pt>
    <dgm:pt modelId="{E5B5FABF-91F0-4A27-96BF-2BAD120C98BE}" type="parTrans" cxnId="{4E733804-B741-4386-849C-EE99178643F3}">
      <dgm:prSet/>
      <dgm:spPr/>
      <dgm:t>
        <a:bodyPr/>
        <a:lstStyle/>
        <a:p>
          <a:endParaRPr lang="en-US"/>
        </a:p>
      </dgm:t>
    </dgm:pt>
    <dgm:pt modelId="{7BDD8664-FED7-4098-899C-89CDBC742F46}" type="sibTrans" cxnId="{4E733804-B741-4386-849C-EE99178643F3}">
      <dgm:prSet/>
      <dgm:spPr/>
      <dgm:t>
        <a:bodyPr/>
        <a:lstStyle/>
        <a:p>
          <a:endParaRPr lang="en-US"/>
        </a:p>
      </dgm:t>
    </dgm:pt>
    <dgm:pt modelId="{D114BDF2-6DBE-437F-A3ED-5A0D2C71EBEF}">
      <dgm:prSet phldrT="[Text]" custT="1"/>
      <dgm:spPr/>
      <dgm:t>
        <a:bodyPr/>
        <a:lstStyle/>
        <a:p>
          <a:r>
            <a:rPr lang="en-US" sz="1900" kern="1200" dirty="0">
              <a:solidFill>
                <a:prstClr val="black">
                  <a:lumMod val="85000"/>
                  <a:lumOff val="15000"/>
                </a:prstClr>
              </a:solidFill>
              <a:latin typeface="Gill Sans MT"/>
              <a:ea typeface="+mn-ea"/>
              <a:cs typeface="+mn-cs"/>
            </a:rPr>
            <a:t>KNN recommendation based on similar users movie preferences</a:t>
          </a:r>
        </a:p>
      </dgm:t>
    </dgm:pt>
    <dgm:pt modelId="{2EB0B0A9-DEC1-4F80-B48C-FBE94903B66B}" type="parTrans" cxnId="{71066CAA-E6AF-425E-BC55-D1DED5EDCE6E}">
      <dgm:prSet/>
      <dgm:spPr/>
      <dgm:t>
        <a:bodyPr/>
        <a:lstStyle/>
        <a:p>
          <a:endParaRPr lang="en-US"/>
        </a:p>
      </dgm:t>
    </dgm:pt>
    <dgm:pt modelId="{C6793913-E813-4D0F-8BD7-2B302DB038B6}" type="sibTrans" cxnId="{71066CAA-E6AF-425E-BC55-D1DED5EDCE6E}">
      <dgm:prSet/>
      <dgm:spPr/>
      <dgm:t>
        <a:bodyPr/>
        <a:lstStyle/>
        <a:p>
          <a:endParaRPr lang="en-US"/>
        </a:p>
      </dgm:t>
    </dgm:pt>
    <dgm:pt modelId="{E42DA11B-D662-4C24-B7CF-2E703C2EDBDB}">
      <dgm:prSet phldrT="[Text]" custT="1"/>
      <dgm:spPr/>
      <dgm:t>
        <a:bodyPr/>
        <a:lstStyle/>
        <a:p>
          <a:r>
            <a:rPr lang="en-US" sz="1400" dirty="0">
              <a:solidFill>
                <a:schemeClr val="bg1">
                  <a:lumMod val="85000"/>
                  <a:lumOff val="15000"/>
                </a:schemeClr>
              </a:solidFill>
            </a:rPr>
            <a:t>We are recommending movies to the user based on other similar users movie preferences. We are using KNN model to generate recommendations</a:t>
          </a:r>
        </a:p>
      </dgm:t>
    </dgm:pt>
    <dgm:pt modelId="{C79CE893-C4F4-497D-8378-CC36AF6D4B8A}" type="parTrans" cxnId="{E5BF9640-2F92-4960-B444-0D56EC2A60BA}">
      <dgm:prSet/>
      <dgm:spPr/>
      <dgm:t>
        <a:bodyPr/>
        <a:lstStyle/>
        <a:p>
          <a:endParaRPr lang="en-US"/>
        </a:p>
      </dgm:t>
    </dgm:pt>
    <dgm:pt modelId="{E9CA42FC-C8D5-4CDA-8F80-B455D65BD4AE}" type="sibTrans" cxnId="{E5BF9640-2F92-4960-B444-0D56EC2A60BA}">
      <dgm:prSet/>
      <dgm:spPr/>
      <dgm:t>
        <a:bodyPr/>
        <a:lstStyle/>
        <a:p>
          <a:endParaRPr lang="en-US"/>
        </a:p>
      </dgm:t>
    </dgm:pt>
    <dgm:pt modelId="{07FBA46E-A639-4D1B-ACAA-572B6BFDCB56}">
      <dgm:prSet phldrT="[Text]" custT="1"/>
      <dgm:spPr/>
      <dgm:t>
        <a:bodyPr/>
        <a:lstStyle/>
        <a:p>
          <a:endParaRPr lang="en-US" sz="140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0E393C0B-F766-4C64-86F7-26DDF1A1CA4F}" type="parTrans" cxnId="{9CA20D2D-B535-4B3E-9748-04F3EA5CADE5}">
      <dgm:prSet/>
      <dgm:spPr/>
      <dgm:t>
        <a:bodyPr/>
        <a:lstStyle/>
        <a:p>
          <a:endParaRPr lang="en-US"/>
        </a:p>
      </dgm:t>
    </dgm:pt>
    <dgm:pt modelId="{86AAE351-27CA-4FB1-A324-7D2595751543}" type="sibTrans" cxnId="{9CA20D2D-B535-4B3E-9748-04F3EA5CADE5}">
      <dgm:prSet/>
      <dgm:spPr/>
      <dgm:t>
        <a:bodyPr/>
        <a:lstStyle/>
        <a:p>
          <a:endParaRPr lang="en-US"/>
        </a:p>
      </dgm:t>
    </dgm:pt>
    <dgm:pt modelId="{ADC83D20-F891-4EA5-9939-093EF85642BA}">
      <dgm:prSet phldrT="[Text]" custT="1"/>
      <dgm:spPr/>
      <dgm:t>
        <a:bodyPr/>
        <a:lstStyle/>
        <a:p>
          <a:endParaRPr lang="en-US" sz="140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6B24999A-79CA-425A-8778-BE9EF74DB817}" type="parTrans" cxnId="{F03A617E-CA2C-4282-8964-684F72AA5901}">
      <dgm:prSet/>
      <dgm:spPr/>
      <dgm:t>
        <a:bodyPr/>
        <a:lstStyle/>
        <a:p>
          <a:endParaRPr lang="en-US"/>
        </a:p>
      </dgm:t>
    </dgm:pt>
    <dgm:pt modelId="{B29D1224-E337-4ECC-8C67-FEEA275CF531}" type="sibTrans" cxnId="{F03A617E-CA2C-4282-8964-684F72AA5901}">
      <dgm:prSet/>
      <dgm:spPr/>
      <dgm:t>
        <a:bodyPr/>
        <a:lstStyle/>
        <a:p>
          <a:endParaRPr lang="en-US"/>
        </a:p>
      </dgm:t>
    </dgm:pt>
    <dgm:pt modelId="{F20053EC-AF3B-414A-9259-28549AB66E2B}">
      <dgm:prSet phldrT="[Text]" custT="1"/>
      <dgm:spPr/>
      <dgm:t>
        <a:bodyPr/>
        <a:lstStyle/>
        <a:p>
          <a:endParaRPr lang="en-US" sz="140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66894B02-FBAE-4008-B77A-279843766F16}" type="parTrans" cxnId="{DBD0588E-DAF4-405B-B613-D9D13A738B48}">
      <dgm:prSet/>
      <dgm:spPr/>
      <dgm:t>
        <a:bodyPr/>
        <a:lstStyle/>
        <a:p>
          <a:endParaRPr lang="en-US"/>
        </a:p>
      </dgm:t>
    </dgm:pt>
    <dgm:pt modelId="{55FA4D7B-9980-4ED6-873F-2EE96FA31D33}" type="sibTrans" cxnId="{DBD0588E-DAF4-405B-B613-D9D13A738B48}">
      <dgm:prSet/>
      <dgm:spPr/>
      <dgm:t>
        <a:bodyPr/>
        <a:lstStyle/>
        <a:p>
          <a:endParaRPr lang="en-US"/>
        </a:p>
      </dgm:t>
    </dgm:pt>
    <dgm:pt modelId="{831A6771-7E52-405E-83FA-0FB066C90FCD}">
      <dgm:prSet phldrT="[Text]" custT="1"/>
      <dgm:spPr/>
      <dgm:t>
        <a:bodyPr/>
        <a:lstStyle/>
        <a:p>
          <a:endParaRPr lang="en-US" sz="140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952A943C-619A-4458-985B-C768460FBC5E}" type="parTrans" cxnId="{AA610744-CA37-4EDE-B9AA-4CEFE9C125B0}">
      <dgm:prSet/>
      <dgm:spPr/>
      <dgm:t>
        <a:bodyPr/>
        <a:lstStyle/>
        <a:p>
          <a:endParaRPr lang="en-US"/>
        </a:p>
      </dgm:t>
    </dgm:pt>
    <dgm:pt modelId="{F7415D79-14C9-4B33-A8D1-BFB01933C07A}" type="sibTrans" cxnId="{AA610744-CA37-4EDE-B9AA-4CEFE9C125B0}">
      <dgm:prSet/>
      <dgm:spPr/>
      <dgm:t>
        <a:bodyPr/>
        <a:lstStyle/>
        <a:p>
          <a:endParaRPr lang="en-US"/>
        </a:p>
      </dgm:t>
    </dgm:pt>
    <dgm:pt modelId="{BC346F4B-BC5F-4ED1-8A78-81576DE06C29}" type="pres">
      <dgm:prSet presAssocID="{57310279-3E4E-4954-BA0B-68D79DA28D5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3AFDCAA2-594E-42AC-A43F-EE07F29A2F26}" type="pres">
      <dgm:prSet presAssocID="{8197C251-A91B-4AEF-B36F-526AA7C2704B}" presName="composite" presStyleCnt="0"/>
      <dgm:spPr/>
    </dgm:pt>
    <dgm:pt modelId="{845FD809-A842-4D0B-8A94-25E40FD34639}" type="pres">
      <dgm:prSet presAssocID="{8197C251-A91B-4AEF-B36F-526AA7C2704B}" presName="FirstChild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781C60A5-FD21-4F9B-8CC3-9A78A8DF555C}" type="pres">
      <dgm:prSet presAssocID="{8197C251-A91B-4AEF-B36F-526AA7C2704B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A2654181-F9B0-4C34-B263-B9AD029FD7C9}" type="pres">
      <dgm:prSet presAssocID="{8197C251-A91B-4AEF-B36F-526AA7C2704B}" presName="Accent" presStyleLbl="parChTrans1D1" presStyleIdx="0" presStyleCnt="4"/>
      <dgm:spPr/>
    </dgm:pt>
    <dgm:pt modelId="{B8C10F70-66EB-4B84-8D3D-DDC9F2BE278F}" type="pres">
      <dgm:prSet presAssocID="{8197C251-A91B-4AEF-B36F-526AA7C2704B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77C3182D-7E2C-466E-AEBB-434AC906847C}" type="pres">
      <dgm:prSet presAssocID="{CDDA86EC-12E1-40F6-A5DC-184276CBC310}" presName="sibTrans" presStyleCnt="0"/>
      <dgm:spPr/>
    </dgm:pt>
    <dgm:pt modelId="{54196CA2-ABB7-4D8D-AAB6-728B455D713E}" type="pres">
      <dgm:prSet presAssocID="{F238E349-79CC-42DD-8F3E-C84E3774DA21}" presName="composite" presStyleCnt="0"/>
      <dgm:spPr/>
    </dgm:pt>
    <dgm:pt modelId="{1E66E026-1C81-4523-8691-7D584C699A2F}" type="pres">
      <dgm:prSet presAssocID="{F238E349-79CC-42DD-8F3E-C84E3774DA21}" presName="First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CD30819D-D9E0-4ABE-987B-CFB0CFE333C9}" type="pres">
      <dgm:prSet presAssocID="{F238E349-79CC-42DD-8F3E-C84E3774DA21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C2A411A9-3DEE-4D3C-B68C-1A35DC5A6C8C}" type="pres">
      <dgm:prSet presAssocID="{F238E349-79CC-42DD-8F3E-C84E3774DA21}" presName="Accent" presStyleLbl="parChTrans1D1" presStyleIdx="1" presStyleCnt="4"/>
      <dgm:spPr/>
    </dgm:pt>
    <dgm:pt modelId="{AF0CF3C7-BEB7-40F3-A008-C9E0FC99416C}" type="pres">
      <dgm:prSet presAssocID="{F238E349-79CC-42DD-8F3E-C84E3774DA21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659EC5B4-79F8-4118-8A9D-49574218F34E}" type="pres">
      <dgm:prSet presAssocID="{4FE97390-7D3C-4E93-9911-33A8E8C2171D}" presName="sibTrans" presStyleCnt="0"/>
      <dgm:spPr/>
    </dgm:pt>
    <dgm:pt modelId="{D8C65CD4-25B0-4C93-8B5A-EC05A896B180}" type="pres">
      <dgm:prSet presAssocID="{E26DC8D7-5D62-4EAE-A28F-391063CAEDCB}" presName="composite" presStyleCnt="0"/>
      <dgm:spPr/>
    </dgm:pt>
    <dgm:pt modelId="{EE2DBEC3-AEBA-4197-8440-0CCE96870DAE}" type="pres">
      <dgm:prSet presAssocID="{E26DC8D7-5D62-4EAE-A28F-391063CAEDCB}" presName="FirstChild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82F1B945-B14F-4A71-B529-C201BE331D08}" type="pres">
      <dgm:prSet presAssocID="{E26DC8D7-5D62-4EAE-A28F-391063CAEDCB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7AAFE6BE-DC94-404C-9B1D-D7FE18AF05FC}" type="pres">
      <dgm:prSet presAssocID="{E26DC8D7-5D62-4EAE-A28F-391063CAEDCB}" presName="Accent" presStyleLbl="parChTrans1D1" presStyleIdx="2" presStyleCnt="4"/>
      <dgm:spPr/>
    </dgm:pt>
    <dgm:pt modelId="{83736A4B-AD9A-4DF8-ABFE-62C2F7A7A618}" type="pres">
      <dgm:prSet presAssocID="{E26DC8D7-5D62-4EAE-A28F-391063CAEDCB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79808A0A-708E-47E8-A8EA-649EA7998064}" type="pres">
      <dgm:prSet presAssocID="{7F61BEBF-B37C-4E16-9759-CBBDBA5DB74D}" presName="sibTrans" presStyleCnt="0"/>
      <dgm:spPr/>
    </dgm:pt>
    <dgm:pt modelId="{1821A7D4-75AD-4C6E-B21B-F07CE787E70E}" type="pres">
      <dgm:prSet presAssocID="{8DED65A7-9489-4471-98D2-8A1358DB6EE1}" presName="composite" presStyleCnt="0"/>
      <dgm:spPr/>
    </dgm:pt>
    <dgm:pt modelId="{91933C08-C38F-49C0-92BD-0BAC7FBB1301}" type="pres">
      <dgm:prSet presAssocID="{8DED65A7-9489-4471-98D2-8A1358DB6EE1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B5030206-45EA-4F2C-8A49-E1B5C2E5FD20}" type="pres">
      <dgm:prSet presAssocID="{8DED65A7-9489-4471-98D2-8A1358DB6EE1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3AD4D078-4950-4933-B4AD-BDDB2EB74DF1}" type="pres">
      <dgm:prSet presAssocID="{8DED65A7-9489-4471-98D2-8A1358DB6EE1}" presName="Accent" presStyleLbl="parChTrans1D1" presStyleIdx="3" presStyleCnt="4"/>
      <dgm:spPr/>
    </dgm:pt>
    <dgm:pt modelId="{31663F39-8FE1-49B9-9EF6-5B1F4D5D1539}" type="pres">
      <dgm:prSet presAssocID="{8DED65A7-9489-4471-98D2-8A1358DB6EE1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3BCD8A02-B6E8-471B-8138-B033604CF001}" srcId="{8197C251-A91B-4AEF-B36F-526AA7C2704B}" destId="{B60F33D4-1955-4B2A-9319-F0E994AC754A}" srcOrd="0" destOrd="0" parTransId="{9C8EFF38-3F8B-45E4-AD9E-A42EEF95A4C2}" sibTransId="{51F87C05-40EE-4277-9011-956CA7F7C227}"/>
    <dgm:cxn modelId="{4C4ECD03-AB09-4396-8257-D84E241CEFAA}" srcId="{8197C251-A91B-4AEF-B36F-526AA7C2704B}" destId="{FDB03375-9DBF-41B0-A2C0-5BFA4C84F970}" srcOrd="2" destOrd="0" parTransId="{F77E2817-D08D-4168-AB5A-233085B92B33}" sibTransId="{FA7108B2-B539-4D9B-A2A0-E295C3308AF2}"/>
    <dgm:cxn modelId="{4E733804-B741-4386-849C-EE99178643F3}" srcId="{57310279-3E4E-4954-BA0B-68D79DA28D59}" destId="{8DED65A7-9489-4471-98D2-8A1358DB6EE1}" srcOrd="3" destOrd="0" parTransId="{E5B5FABF-91F0-4A27-96BF-2BAD120C98BE}" sibTransId="{7BDD8664-FED7-4098-899C-89CDBC742F46}"/>
    <dgm:cxn modelId="{D5D93408-A3B4-4D74-AEEF-A0969F0CEEA0}" srcId="{57310279-3E4E-4954-BA0B-68D79DA28D59}" destId="{F238E349-79CC-42DD-8F3E-C84E3774DA21}" srcOrd="1" destOrd="0" parTransId="{63F3CE4F-D96D-4F9A-B2D5-435099FC9DC3}" sibTransId="{4FE97390-7D3C-4E93-9911-33A8E8C2171D}"/>
    <dgm:cxn modelId="{01B8EB0D-F036-4BA7-854C-1A03F1A602D4}" type="presOf" srcId="{D114BDF2-6DBE-437F-A3ED-5A0D2C71EBEF}" destId="{91933C08-C38F-49C0-92BD-0BAC7FBB1301}" srcOrd="0" destOrd="0" presId="urn:microsoft.com/office/officeart/2011/layout/TabList"/>
    <dgm:cxn modelId="{C9B4801B-F33C-455B-9122-A75D85630FA2}" type="presOf" srcId="{57310279-3E4E-4954-BA0B-68D79DA28D59}" destId="{BC346F4B-BC5F-4ED1-8A78-81576DE06C29}" srcOrd="0" destOrd="0" presId="urn:microsoft.com/office/officeart/2011/layout/TabList"/>
    <dgm:cxn modelId="{5C03E31C-DDB6-47E9-A2D3-4B8BCF82939A}" type="presOf" srcId="{258C2C66-4D8D-4CFD-B9C3-E124838C709D}" destId="{83736A4B-AD9A-4DF8-ABFE-62C2F7A7A618}" srcOrd="0" destOrd="1" presId="urn:microsoft.com/office/officeart/2011/layout/TabList"/>
    <dgm:cxn modelId="{1DB3E41C-6887-4888-96C2-FC64893D287A}" srcId="{E26DC8D7-5D62-4EAE-A28F-391063CAEDCB}" destId="{8F0F1C1A-7628-4C44-9BA3-C84F354CA3F5}" srcOrd="0" destOrd="0" parTransId="{152781CF-37CB-4F11-8241-5991507C105C}" sibTransId="{279973EC-529B-4806-B5FD-95153FA06F56}"/>
    <dgm:cxn modelId="{9CA20D2D-B535-4B3E-9748-04F3EA5CADE5}" srcId="{8197C251-A91B-4AEF-B36F-526AA7C2704B}" destId="{07FBA46E-A639-4D1B-ACAA-572B6BFDCB56}" srcOrd="1" destOrd="0" parTransId="{0E393C0B-F766-4C64-86F7-26DDF1A1CA4F}" sibTransId="{86AAE351-27CA-4FB1-A324-7D2595751543}"/>
    <dgm:cxn modelId="{9596992D-A268-4506-9C72-12C2836A47B0}" type="presOf" srcId="{8DED65A7-9489-4471-98D2-8A1358DB6EE1}" destId="{B5030206-45EA-4F2C-8A49-E1B5C2E5FD20}" srcOrd="0" destOrd="0" presId="urn:microsoft.com/office/officeart/2011/layout/TabList"/>
    <dgm:cxn modelId="{E5BF9640-2F92-4960-B444-0D56EC2A60BA}" srcId="{8DED65A7-9489-4471-98D2-8A1358DB6EE1}" destId="{E42DA11B-D662-4C24-B7CF-2E703C2EDBDB}" srcOrd="2" destOrd="0" parTransId="{C79CE893-C4F4-497D-8378-CC36AF6D4B8A}" sibTransId="{E9CA42FC-C8D5-4CDA-8F80-B455D65BD4AE}"/>
    <dgm:cxn modelId="{665BAB41-8284-40C1-BED7-3B4EF9DD0604}" srcId="{E26DC8D7-5D62-4EAE-A28F-391063CAEDCB}" destId="{258C2C66-4D8D-4CFD-B9C3-E124838C709D}" srcOrd="2" destOrd="0" parTransId="{B973627E-8777-473B-A364-D9AE21379E91}" sibTransId="{2C2215F0-FFB2-4147-AC6A-CA7A57CEFA86}"/>
    <dgm:cxn modelId="{AA610744-CA37-4EDE-B9AA-4CEFE9C125B0}" srcId="{8DED65A7-9489-4471-98D2-8A1358DB6EE1}" destId="{831A6771-7E52-405E-83FA-0FB066C90FCD}" srcOrd="1" destOrd="0" parTransId="{952A943C-619A-4458-985B-C768460FBC5E}" sibTransId="{F7415D79-14C9-4B33-A8D1-BFB01933C07A}"/>
    <dgm:cxn modelId="{69661545-5F53-4B27-A9E6-368BDFB8406E}" type="presOf" srcId="{F238E349-79CC-42DD-8F3E-C84E3774DA21}" destId="{CD30819D-D9E0-4ABE-987B-CFB0CFE333C9}" srcOrd="0" destOrd="0" presId="urn:microsoft.com/office/officeart/2011/layout/TabList"/>
    <dgm:cxn modelId="{A2215549-5560-4E21-9276-8480102A873A}" srcId="{F238E349-79CC-42DD-8F3E-C84E3774DA21}" destId="{287BD4E9-0E01-41D2-843F-4D9E70E679A7}" srcOrd="0" destOrd="0" parTransId="{9BC32420-0E90-4435-9614-D596A548675C}" sibTransId="{5FAE7AEA-9F5E-4FDC-82D8-74562081F8DC}"/>
    <dgm:cxn modelId="{77A8876B-EF34-418D-833F-B195DF7A9F70}" type="presOf" srcId="{ADC83D20-F891-4EA5-9939-093EF85642BA}" destId="{AF0CF3C7-BEB7-40F3-A008-C9E0FC99416C}" srcOrd="0" destOrd="0" presId="urn:microsoft.com/office/officeart/2011/layout/TabList"/>
    <dgm:cxn modelId="{867B2E70-179E-4FEF-AEB2-E08DAA4D7840}" srcId="{57310279-3E4E-4954-BA0B-68D79DA28D59}" destId="{8197C251-A91B-4AEF-B36F-526AA7C2704B}" srcOrd="0" destOrd="0" parTransId="{817FC923-2C13-4214-8D9E-EC9670A743CE}" sibTransId="{CDDA86EC-12E1-40F6-A5DC-184276CBC310}"/>
    <dgm:cxn modelId="{F78AA17A-9FA3-4499-91C3-F9D6F6F83202}" type="presOf" srcId="{E26DC8D7-5D62-4EAE-A28F-391063CAEDCB}" destId="{82F1B945-B14F-4A71-B529-C201BE331D08}" srcOrd="0" destOrd="0" presId="urn:microsoft.com/office/officeart/2011/layout/TabList"/>
    <dgm:cxn modelId="{DD87D47A-3A8A-4818-B15E-9F2E2DAA4F82}" type="presOf" srcId="{287BD4E9-0E01-41D2-843F-4D9E70E679A7}" destId="{1E66E026-1C81-4523-8691-7D584C699A2F}" srcOrd="0" destOrd="0" presId="urn:microsoft.com/office/officeart/2011/layout/TabList"/>
    <dgm:cxn modelId="{F03A617E-CA2C-4282-8964-684F72AA5901}" srcId="{F238E349-79CC-42DD-8F3E-C84E3774DA21}" destId="{ADC83D20-F891-4EA5-9939-093EF85642BA}" srcOrd="1" destOrd="0" parTransId="{6B24999A-79CA-425A-8778-BE9EF74DB817}" sibTransId="{B29D1224-E337-4ECC-8C67-FEEA275CF531}"/>
    <dgm:cxn modelId="{DBD0588E-DAF4-405B-B613-D9D13A738B48}" srcId="{E26DC8D7-5D62-4EAE-A28F-391063CAEDCB}" destId="{F20053EC-AF3B-414A-9259-28549AB66E2B}" srcOrd="1" destOrd="0" parTransId="{66894B02-FBAE-4008-B77A-279843766F16}" sibTransId="{55FA4D7B-9980-4ED6-873F-2EE96FA31D33}"/>
    <dgm:cxn modelId="{1BECC18E-6BBE-4E82-9CE6-6E72D1B39A64}" type="presOf" srcId="{8F0F1C1A-7628-4C44-9BA3-C84F354CA3F5}" destId="{EE2DBEC3-AEBA-4197-8440-0CCE96870DAE}" srcOrd="0" destOrd="0" presId="urn:microsoft.com/office/officeart/2011/layout/TabList"/>
    <dgm:cxn modelId="{CA64809B-238D-4A2E-99CC-13B9405488B1}" type="presOf" srcId="{C47709DF-D77C-46BC-9523-6554E7537EEE}" destId="{AF0CF3C7-BEB7-40F3-A008-C9E0FC99416C}" srcOrd="0" destOrd="1" presId="urn:microsoft.com/office/officeart/2011/layout/TabList"/>
    <dgm:cxn modelId="{3F96C09B-B3B4-43FB-8080-25C3F69D8667}" type="presOf" srcId="{E42DA11B-D662-4C24-B7CF-2E703C2EDBDB}" destId="{31663F39-8FE1-49B9-9EF6-5B1F4D5D1539}" srcOrd="0" destOrd="1" presId="urn:microsoft.com/office/officeart/2011/layout/TabList"/>
    <dgm:cxn modelId="{CB52CBA1-0287-4E1B-A8EB-495B3D6F738B}" type="presOf" srcId="{8197C251-A91B-4AEF-B36F-526AA7C2704B}" destId="{781C60A5-FD21-4F9B-8CC3-9A78A8DF555C}" srcOrd="0" destOrd="0" presId="urn:microsoft.com/office/officeart/2011/layout/TabList"/>
    <dgm:cxn modelId="{71066CAA-E6AF-425E-BC55-D1DED5EDCE6E}" srcId="{8DED65A7-9489-4471-98D2-8A1358DB6EE1}" destId="{D114BDF2-6DBE-437F-A3ED-5A0D2C71EBEF}" srcOrd="0" destOrd="0" parTransId="{2EB0B0A9-DEC1-4F80-B48C-FBE94903B66B}" sibTransId="{C6793913-E813-4D0F-8BD7-2B302DB038B6}"/>
    <dgm:cxn modelId="{3F11ACAD-666D-4819-A64C-99D987E159B0}" srcId="{F238E349-79CC-42DD-8F3E-C84E3774DA21}" destId="{C47709DF-D77C-46BC-9523-6554E7537EEE}" srcOrd="2" destOrd="0" parTransId="{F8AE793B-CC14-40E4-AE48-343097D1B55C}" sibTransId="{2881AD5B-222B-4608-9CA7-B91697443C1F}"/>
    <dgm:cxn modelId="{F66C0FB9-3E73-4F44-BEC7-27BE3BB2F2D3}" srcId="{57310279-3E4E-4954-BA0B-68D79DA28D59}" destId="{E26DC8D7-5D62-4EAE-A28F-391063CAEDCB}" srcOrd="2" destOrd="0" parTransId="{8661B476-C54F-4D4F-9FF1-75ECDEF20F46}" sibTransId="{7F61BEBF-B37C-4E16-9759-CBBDBA5DB74D}"/>
    <dgm:cxn modelId="{BD56AEBD-32AE-4C10-82DA-512EEBC061EF}" type="presOf" srcId="{B60F33D4-1955-4B2A-9319-F0E994AC754A}" destId="{845FD809-A842-4D0B-8A94-25E40FD34639}" srcOrd="0" destOrd="0" presId="urn:microsoft.com/office/officeart/2011/layout/TabList"/>
    <dgm:cxn modelId="{959AA0C6-C518-4092-B565-D977B8F8A9E8}" type="presOf" srcId="{FDB03375-9DBF-41B0-A2C0-5BFA4C84F970}" destId="{B8C10F70-66EB-4B84-8D3D-DDC9F2BE278F}" srcOrd="0" destOrd="1" presId="urn:microsoft.com/office/officeart/2011/layout/TabList"/>
    <dgm:cxn modelId="{E93289C8-AE36-4085-A96D-770C1DA5D542}" type="presOf" srcId="{831A6771-7E52-405E-83FA-0FB066C90FCD}" destId="{31663F39-8FE1-49B9-9EF6-5B1F4D5D1539}" srcOrd="0" destOrd="0" presId="urn:microsoft.com/office/officeart/2011/layout/TabList"/>
    <dgm:cxn modelId="{91F7A5F3-0CFE-43E2-98C9-3538BC916463}" type="presOf" srcId="{07FBA46E-A639-4D1B-ACAA-572B6BFDCB56}" destId="{B8C10F70-66EB-4B84-8D3D-DDC9F2BE278F}" srcOrd="0" destOrd="0" presId="urn:microsoft.com/office/officeart/2011/layout/TabList"/>
    <dgm:cxn modelId="{6460F0FA-5881-494F-B071-C7F281CA5318}" type="presOf" srcId="{F20053EC-AF3B-414A-9259-28549AB66E2B}" destId="{83736A4B-AD9A-4DF8-ABFE-62C2F7A7A618}" srcOrd="0" destOrd="0" presId="urn:microsoft.com/office/officeart/2011/layout/TabList"/>
    <dgm:cxn modelId="{B0C6B9C6-F10D-4C22-A376-C3242E7A0340}" type="presParOf" srcId="{BC346F4B-BC5F-4ED1-8A78-81576DE06C29}" destId="{3AFDCAA2-594E-42AC-A43F-EE07F29A2F26}" srcOrd="0" destOrd="0" presId="urn:microsoft.com/office/officeart/2011/layout/TabList"/>
    <dgm:cxn modelId="{AA3B65C4-66AF-4F8D-A558-5B6120392BB3}" type="presParOf" srcId="{3AFDCAA2-594E-42AC-A43F-EE07F29A2F26}" destId="{845FD809-A842-4D0B-8A94-25E40FD34639}" srcOrd="0" destOrd="0" presId="urn:microsoft.com/office/officeart/2011/layout/TabList"/>
    <dgm:cxn modelId="{8AABA46A-5159-4E31-9E79-E6655E98B51A}" type="presParOf" srcId="{3AFDCAA2-594E-42AC-A43F-EE07F29A2F26}" destId="{781C60A5-FD21-4F9B-8CC3-9A78A8DF555C}" srcOrd="1" destOrd="0" presId="urn:microsoft.com/office/officeart/2011/layout/TabList"/>
    <dgm:cxn modelId="{C9A11473-6387-4024-B5ED-EB52EC5D506C}" type="presParOf" srcId="{3AFDCAA2-594E-42AC-A43F-EE07F29A2F26}" destId="{A2654181-F9B0-4C34-B263-B9AD029FD7C9}" srcOrd="2" destOrd="0" presId="urn:microsoft.com/office/officeart/2011/layout/TabList"/>
    <dgm:cxn modelId="{F9235393-9B54-4BBF-B913-2F2B06D95907}" type="presParOf" srcId="{BC346F4B-BC5F-4ED1-8A78-81576DE06C29}" destId="{B8C10F70-66EB-4B84-8D3D-DDC9F2BE278F}" srcOrd="1" destOrd="0" presId="urn:microsoft.com/office/officeart/2011/layout/TabList"/>
    <dgm:cxn modelId="{F80D6F50-8D54-46EF-826B-73F5B8ABEC58}" type="presParOf" srcId="{BC346F4B-BC5F-4ED1-8A78-81576DE06C29}" destId="{77C3182D-7E2C-466E-AEBB-434AC906847C}" srcOrd="2" destOrd="0" presId="urn:microsoft.com/office/officeart/2011/layout/TabList"/>
    <dgm:cxn modelId="{2802E578-CAD3-4A43-9726-85C21E373044}" type="presParOf" srcId="{BC346F4B-BC5F-4ED1-8A78-81576DE06C29}" destId="{54196CA2-ABB7-4D8D-AAB6-728B455D713E}" srcOrd="3" destOrd="0" presId="urn:microsoft.com/office/officeart/2011/layout/TabList"/>
    <dgm:cxn modelId="{221A756C-EE5D-4575-96EC-7512BF9FC9D7}" type="presParOf" srcId="{54196CA2-ABB7-4D8D-AAB6-728B455D713E}" destId="{1E66E026-1C81-4523-8691-7D584C699A2F}" srcOrd="0" destOrd="0" presId="urn:microsoft.com/office/officeart/2011/layout/TabList"/>
    <dgm:cxn modelId="{4F6B4A3C-295A-4ABF-81EC-46A78DBC988E}" type="presParOf" srcId="{54196CA2-ABB7-4D8D-AAB6-728B455D713E}" destId="{CD30819D-D9E0-4ABE-987B-CFB0CFE333C9}" srcOrd="1" destOrd="0" presId="urn:microsoft.com/office/officeart/2011/layout/TabList"/>
    <dgm:cxn modelId="{826BFE51-6201-49D7-82B5-AFFED6FDB13F}" type="presParOf" srcId="{54196CA2-ABB7-4D8D-AAB6-728B455D713E}" destId="{C2A411A9-3DEE-4D3C-B68C-1A35DC5A6C8C}" srcOrd="2" destOrd="0" presId="urn:microsoft.com/office/officeart/2011/layout/TabList"/>
    <dgm:cxn modelId="{2008EF5A-7A48-42A5-B527-CA09B323F130}" type="presParOf" srcId="{BC346F4B-BC5F-4ED1-8A78-81576DE06C29}" destId="{AF0CF3C7-BEB7-40F3-A008-C9E0FC99416C}" srcOrd="4" destOrd="0" presId="urn:microsoft.com/office/officeart/2011/layout/TabList"/>
    <dgm:cxn modelId="{B3EBBC09-6013-4745-910D-ED122740A8AC}" type="presParOf" srcId="{BC346F4B-BC5F-4ED1-8A78-81576DE06C29}" destId="{659EC5B4-79F8-4118-8A9D-49574218F34E}" srcOrd="5" destOrd="0" presId="urn:microsoft.com/office/officeart/2011/layout/TabList"/>
    <dgm:cxn modelId="{D41BD877-F190-47AC-AC15-34D31EC0C8FC}" type="presParOf" srcId="{BC346F4B-BC5F-4ED1-8A78-81576DE06C29}" destId="{D8C65CD4-25B0-4C93-8B5A-EC05A896B180}" srcOrd="6" destOrd="0" presId="urn:microsoft.com/office/officeart/2011/layout/TabList"/>
    <dgm:cxn modelId="{7E09533C-5AAA-4043-8679-82E288BE4B61}" type="presParOf" srcId="{D8C65CD4-25B0-4C93-8B5A-EC05A896B180}" destId="{EE2DBEC3-AEBA-4197-8440-0CCE96870DAE}" srcOrd="0" destOrd="0" presId="urn:microsoft.com/office/officeart/2011/layout/TabList"/>
    <dgm:cxn modelId="{14EE582C-D9E1-441F-8F97-115409A5303E}" type="presParOf" srcId="{D8C65CD4-25B0-4C93-8B5A-EC05A896B180}" destId="{82F1B945-B14F-4A71-B529-C201BE331D08}" srcOrd="1" destOrd="0" presId="urn:microsoft.com/office/officeart/2011/layout/TabList"/>
    <dgm:cxn modelId="{C35FC917-8DB6-4261-92F2-A7A0CFFF87AB}" type="presParOf" srcId="{D8C65CD4-25B0-4C93-8B5A-EC05A896B180}" destId="{7AAFE6BE-DC94-404C-9B1D-D7FE18AF05FC}" srcOrd="2" destOrd="0" presId="urn:microsoft.com/office/officeart/2011/layout/TabList"/>
    <dgm:cxn modelId="{4530A224-5CB0-4147-A05E-E90FDE77B0F4}" type="presParOf" srcId="{BC346F4B-BC5F-4ED1-8A78-81576DE06C29}" destId="{83736A4B-AD9A-4DF8-ABFE-62C2F7A7A618}" srcOrd="7" destOrd="0" presId="urn:microsoft.com/office/officeart/2011/layout/TabList"/>
    <dgm:cxn modelId="{BF171FAF-7780-432B-8CEA-70495C60429B}" type="presParOf" srcId="{BC346F4B-BC5F-4ED1-8A78-81576DE06C29}" destId="{79808A0A-708E-47E8-A8EA-649EA7998064}" srcOrd="8" destOrd="0" presId="urn:microsoft.com/office/officeart/2011/layout/TabList"/>
    <dgm:cxn modelId="{751AFDB8-AE32-4373-A021-8D9E487A5009}" type="presParOf" srcId="{BC346F4B-BC5F-4ED1-8A78-81576DE06C29}" destId="{1821A7D4-75AD-4C6E-B21B-F07CE787E70E}" srcOrd="9" destOrd="0" presId="urn:microsoft.com/office/officeart/2011/layout/TabList"/>
    <dgm:cxn modelId="{5A54F8D0-BD35-4504-BD79-69DBF3B30DDA}" type="presParOf" srcId="{1821A7D4-75AD-4C6E-B21B-F07CE787E70E}" destId="{91933C08-C38F-49C0-92BD-0BAC7FBB1301}" srcOrd="0" destOrd="0" presId="urn:microsoft.com/office/officeart/2011/layout/TabList"/>
    <dgm:cxn modelId="{83D8680E-E159-480D-BC01-6AF9DE3EEED8}" type="presParOf" srcId="{1821A7D4-75AD-4C6E-B21B-F07CE787E70E}" destId="{B5030206-45EA-4F2C-8A49-E1B5C2E5FD20}" srcOrd="1" destOrd="0" presId="urn:microsoft.com/office/officeart/2011/layout/TabList"/>
    <dgm:cxn modelId="{BDBD46DB-4706-4394-887E-2B37C1A22D72}" type="presParOf" srcId="{1821A7D4-75AD-4C6E-B21B-F07CE787E70E}" destId="{3AD4D078-4950-4933-B4AD-BDDB2EB74DF1}" srcOrd="2" destOrd="0" presId="urn:microsoft.com/office/officeart/2011/layout/TabList"/>
    <dgm:cxn modelId="{087A9D28-F038-47DF-B15E-781E76FB4F2E}" type="presParOf" srcId="{BC346F4B-BC5F-4ED1-8A78-81576DE06C29}" destId="{31663F39-8FE1-49B9-9EF6-5B1F4D5D1539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7310279-3E4E-4954-BA0B-68D79DA28D59}" type="doc">
      <dgm:prSet loTypeId="urn:microsoft.com/office/officeart/2011/layout/TabList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8197C251-A91B-4AEF-B36F-526AA7C2704B}">
      <dgm:prSet phldrT="[Text]" custT="1"/>
      <dgm:spPr/>
      <dgm:t>
        <a:bodyPr/>
        <a:lstStyle/>
        <a:p>
          <a:r>
            <a:rPr lang="en-IN" sz="2400" dirty="0">
              <a:solidFill>
                <a:schemeClr val="tx1"/>
              </a:solidFill>
            </a:rPr>
            <a:t>Use Case I:</a:t>
          </a:r>
          <a:endParaRPr lang="en-US" sz="2400" dirty="0">
            <a:solidFill>
              <a:schemeClr val="tx1"/>
            </a:solidFill>
          </a:endParaRPr>
        </a:p>
      </dgm:t>
    </dgm:pt>
    <dgm:pt modelId="{817FC923-2C13-4214-8D9E-EC9670A743CE}" type="parTrans" cxnId="{867B2E70-179E-4FEF-AEB2-E08DAA4D7840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CDDA86EC-12E1-40F6-A5DC-184276CBC310}" type="sibTrans" cxnId="{867B2E70-179E-4FEF-AEB2-E08DAA4D7840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B60F33D4-1955-4B2A-9319-F0E994AC754A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85000"/>
                  <a:lumOff val="15000"/>
                </a:schemeClr>
              </a:solidFill>
            </a:rPr>
            <a:t>Recommendation based on other similar users</a:t>
          </a:r>
        </a:p>
      </dgm:t>
    </dgm:pt>
    <dgm:pt modelId="{9C8EFF38-3F8B-45E4-AD9E-A42EEF95A4C2}" type="parTrans" cxnId="{3BCD8A02-B6E8-471B-8138-B033604CF001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1F87C05-40EE-4277-9011-956CA7F7C227}" type="sibTrans" cxnId="{3BCD8A02-B6E8-471B-8138-B033604CF001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DB03375-9DBF-41B0-A2C0-5BFA4C84F970}">
      <dgm:prSet phldrT="[Text]" custT="1"/>
      <dgm:spPr/>
      <dgm:t>
        <a:bodyPr/>
        <a:lstStyle/>
        <a:p>
          <a:r>
            <a:rPr lang="en-US" sz="1400" dirty="0">
              <a:solidFill>
                <a:schemeClr val="bg1">
                  <a:lumMod val="85000"/>
                  <a:lumOff val="15000"/>
                </a:schemeClr>
              </a:solidFill>
            </a:rPr>
            <a:t>User-based Collaborative Filtering</a:t>
          </a:r>
        </a:p>
      </dgm:t>
    </dgm:pt>
    <dgm:pt modelId="{F77E2817-D08D-4168-AB5A-233085B92B33}" type="parTrans" cxnId="{4C4ECD03-AB09-4396-8257-D84E241CEFAA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A7108B2-B539-4D9B-A2A0-E295C3308AF2}" type="sibTrans" cxnId="{4C4ECD03-AB09-4396-8257-D84E241CEFAA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B79BC82D-229C-44D7-B749-6D9E1DB2F2EF}">
      <dgm:prSet phldrT="[Text]" custT="1"/>
      <dgm:spPr/>
      <dgm:t>
        <a:bodyPr/>
        <a:lstStyle/>
        <a:p>
          <a:endParaRPr lang="en-US" sz="140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AD153189-6F05-4E0D-8ADD-F10F27AE93FD}" type="parTrans" cxnId="{6EAAB221-E17D-47FF-A82B-C4CB32A5623F}">
      <dgm:prSet/>
      <dgm:spPr/>
      <dgm:t>
        <a:bodyPr/>
        <a:lstStyle/>
        <a:p>
          <a:endParaRPr lang="en-US"/>
        </a:p>
      </dgm:t>
    </dgm:pt>
    <dgm:pt modelId="{1B676CA7-E224-43A4-A414-9605638C058D}" type="sibTrans" cxnId="{6EAAB221-E17D-47FF-A82B-C4CB32A5623F}">
      <dgm:prSet/>
      <dgm:spPr/>
      <dgm:t>
        <a:bodyPr/>
        <a:lstStyle/>
        <a:p>
          <a:endParaRPr lang="en-US"/>
        </a:p>
      </dgm:t>
    </dgm:pt>
    <dgm:pt modelId="{CE13FE90-BE99-4275-9208-2FF595C7D1D0}">
      <dgm:prSet phldrT="[Text]" custT="1"/>
      <dgm:spPr/>
      <dgm:t>
        <a:bodyPr/>
        <a:lstStyle/>
        <a:p>
          <a:r>
            <a:rPr lang="en-US" sz="1400" dirty="0">
              <a:solidFill>
                <a:schemeClr val="bg1">
                  <a:lumMod val="85000"/>
                  <a:lumOff val="15000"/>
                </a:schemeClr>
              </a:solidFill>
            </a:rPr>
            <a:t>This is a simple collaborative filtering recommendation without using any formulas/functions. We are recommending movies to a user based on other similar users </a:t>
          </a:r>
        </a:p>
      </dgm:t>
    </dgm:pt>
    <dgm:pt modelId="{5C7B8173-7D53-4AA0-87A2-1403250A94C6}" type="parTrans" cxnId="{3CB2F430-AFD8-4CC9-BCB3-FA17522F3A33}">
      <dgm:prSet/>
      <dgm:spPr/>
      <dgm:t>
        <a:bodyPr/>
        <a:lstStyle/>
        <a:p>
          <a:endParaRPr lang="en-US"/>
        </a:p>
      </dgm:t>
    </dgm:pt>
    <dgm:pt modelId="{8D548B70-FE6E-426B-85C4-1FDDA741DA66}" type="sibTrans" cxnId="{3CB2F430-AFD8-4CC9-BCB3-FA17522F3A33}">
      <dgm:prSet/>
      <dgm:spPr/>
      <dgm:t>
        <a:bodyPr/>
        <a:lstStyle/>
        <a:p>
          <a:endParaRPr lang="en-US"/>
        </a:p>
      </dgm:t>
    </dgm:pt>
    <dgm:pt modelId="{BC346F4B-BC5F-4ED1-8A78-81576DE06C29}" type="pres">
      <dgm:prSet presAssocID="{57310279-3E4E-4954-BA0B-68D79DA28D5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3AFDCAA2-594E-42AC-A43F-EE07F29A2F26}" type="pres">
      <dgm:prSet presAssocID="{8197C251-A91B-4AEF-B36F-526AA7C2704B}" presName="composite" presStyleCnt="0"/>
      <dgm:spPr/>
    </dgm:pt>
    <dgm:pt modelId="{845FD809-A842-4D0B-8A94-25E40FD34639}" type="pres">
      <dgm:prSet presAssocID="{8197C251-A91B-4AEF-B36F-526AA7C2704B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781C60A5-FD21-4F9B-8CC3-9A78A8DF555C}" type="pres">
      <dgm:prSet presAssocID="{8197C251-A91B-4AEF-B36F-526AA7C2704B}" presName="Parent" presStyleLbl="alignNode1" presStyleIdx="0" presStyleCnt="1">
        <dgm:presLayoutVars>
          <dgm:chMax val="3"/>
          <dgm:chPref val="3"/>
          <dgm:bulletEnabled val="1"/>
        </dgm:presLayoutVars>
      </dgm:prSet>
      <dgm:spPr/>
    </dgm:pt>
    <dgm:pt modelId="{A2654181-F9B0-4C34-B263-B9AD029FD7C9}" type="pres">
      <dgm:prSet presAssocID="{8197C251-A91B-4AEF-B36F-526AA7C2704B}" presName="Accent" presStyleLbl="parChTrans1D1" presStyleIdx="0" presStyleCnt="1"/>
      <dgm:spPr/>
    </dgm:pt>
    <dgm:pt modelId="{B8C10F70-66EB-4B84-8D3D-DDC9F2BE278F}" type="pres">
      <dgm:prSet presAssocID="{8197C251-A91B-4AEF-B36F-526AA7C2704B}" presName="Child" presStyleLbl="revTx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3BCD8A02-B6E8-471B-8138-B033604CF001}" srcId="{8197C251-A91B-4AEF-B36F-526AA7C2704B}" destId="{B60F33D4-1955-4B2A-9319-F0E994AC754A}" srcOrd="0" destOrd="0" parTransId="{9C8EFF38-3F8B-45E4-AD9E-A42EEF95A4C2}" sibTransId="{51F87C05-40EE-4277-9011-956CA7F7C227}"/>
    <dgm:cxn modelId="{4C4ECD03-AB09-4396-8257-D84E241CEFAA}" srcId="{8197C251-A91B-4AEF-B36F-526AA7C2704B}" destId="{FDB03375-9DBF-41B0-A2C0-5BFA4C84F970}" srcOrd="2" destOrd="0" parTransId="{F77E2817-D08D-4168-AB5A-233085B92B33}" sibTransId="{FA7108B2-B539-4D9B-A2A0-E295C3308AF2}"/>
    <dgm:cxn modelId="{C9B4801B-F33C-455B-9122-A75D85630FA2}" type="presOf" srcId="{57310279-3E4E-4954-BA0B-68D79DA28D59}" destId="{BC346F4B-BC5F-4ED1-8A78-81576DE06C29}" srcOrd="0" destOrd="0" presId="urn:microsoft.com/office/officeart/2011/layout/TabList"/>
    <dgm:cxn modelId="{6EAAB221-E17D-47FF-A82B-C4CB32A5623F}" srcId="{8197C251-A91B-4AEF-B36F-526AA7C2704B}" destId="{B79BC82D-229C-44D7-B749-6D9E1DB2F2EF}" srcOrd="1" destOrd="0" parTransId="{AD153189-6F05-4E0D-8ADD-F10F27AE93FD}" sibTransId="{1B676CA7-E224-43A4-A414-9605638C058D}"/>
    <dgm:cxn modelId="{D60F7023-4335-41E0-BAD3-179F1A53DCF2}" type="presOf" srcId="{B79BC82D-229C-44D7-B749-6D9E1DB2F2EF}" destId="{B8C10F70-66EB-4B84-8D3D-DDC9F2BE278F}" srcOrd="0" destOrd="0" presId="urn:microsoft.com/office/officeart/2011/layout/TabList"/>
    <dgm:cxn modelId="{3CB2F430-AFD8-4CC9-BCB3-FA17522F3A33}" srcId="{8197C251-A91B-4AEF-B36F-526AA7C2704B}" destId="{CE13FE90-BE99-4275-9208-2FF595C7D1D0}" srcOrd="3" destOrd="0" parTransId="{5C7B8173-7D53-4AA0-87A2-1403250A94C6}" sibTransId="{8D548B70-FE6E-426B-85C4-1FDDA741DA66}"/>
    <dgm:cxn modelId="{867B2E70-179E-4FEF-AEB2-E08DAA4D7840}" srcId="{57310279-3E4E-4954-BA0B-68D79DA28D59}" destId="{8197C251-A91B-4AEF-B36F-526AA7C2704B}" srcOrd="0" destOrd="0" parTransId="{817FC923-2C13-4214-8D9E-EC9670A743CE}" sibTransId="{CDDA86EC-12E1-40F6-A5DC-184276CBC310}"/>
    <dgm:cxn modelId="{F033BE86-C131-4A0F-AEBC-0F7E129D74F2}" type="presOf" srcId="{CE13FE90-BE99-4275-9208-2FF595C7D1D0}" destId="{B8C10F70-66EB-4B84-8D3D-DDC9F2BE278F}" srcOrd="0" destOrd="2" presId="urn:microsoft.com/office/officeart/2011/layout/TabList"/>
    <dgm:cxn modelId="{CB52CBA1-0287-4E1B-A8EB-495B3D6F738B}" type="presOf" srcId="{8197C251-A91B-4AEF-B36F-526AA7C2704B}" destId="{781C60A5-FD21-4F9B-8CC3-9A78A8DF555C}" srcOrd="0" destOrd="0" presId="urn:microsoft.com/office/officeart/2011/layout/TabList"/>
    <dgm:cxn modelId="{BD56AEBD-32AE-4C10-82DA-512EEBC061EF}" type="presOf" srcId="{B60F33D4-1955-4B2A-9319-F0E994AC754A}" destId="{845FD809-A842-4D0B-8A94-25E40FD34639}" srcOrd="0" destOrd="0" presId="urn:microsoft.com/office/officeart/2011/layout/TabList"/>
    <dgm:cxn modelId="{959AA0C6-C518-4092-B565-D977B8F8A9E8}" type="presOf" srcId="{FDB03375-9DBF-41B0-A2C0-5BFA4C84F970}" destId="{B8C10F70-66EB-4B84-8D3D-DDC9F2BE278F}" srcOrd="0" destOrd="1" presId="urn:microsoft.com/office/officeart/2011/layout/TabList"/>
    <dgm:cxn modelId="{B0C6B9C6-F10D-4C22-A376-C3242E7A0340}" type="presParOf" srcId="{BC346F4B-BC5F-4ED1-8A78-81576DE06C29}" destId="{3AFDCAA2-594E-42AC-A43F-EE07F29A2F26}" srcOrd="0" destOrd="0" presId="urn:microsoft.com/office/officeart/2011/layout/TabList"/>
    <dgm:cxn modelId="{AA3B65C4-66AF-4F8D-A558-5B6120392BB3}" type="presParOf" srcId="{3AFDCAA2-594E-42AC-A43F-EE07F29A2F26}" destId="{845FD809-A842-4D0B-8A94-25E40FD34639}" srcOrd="0" destOrd="0" presId="urn:microsoft.com/office/officeart/2011/layout/TabList"/>
    <dgm:cxn modelId="{8AABA46A-5159-4E31-9E79-E6655E98B51A}" type="presParOf" srcId="{3AFDCAA2-594E-42AC-A43F-EE07F29A2F26}" destId="{781C60A5-FD21-4F9B-8CC3-9A78A8DF555C}" srcOrd="1" destOrd="0" presId="urn:microsoft.com/office/officeart/2011/layout/TabList"/>
    <dgm:cxn modelId="{C9A11473-6387-4024-B5ED-EB52EC5D506C}" type="presParOf" srcId="{3AFDCAA2-594E-42AC-A43F-EE07F29A2F26}" destId="{A2654181-F9B0-4C34-B263-B9AD029FD7C9}" srcOrd="2" destOrd="0" presId="urn:microsoft.com/office/officeart/2011/layout/TabList"/>
    <dgm:cxn modelId="{F9235393-9B54-4BBF-B913-2F2B06D95907}" type="presParOf" srcId="{BC346F4B-BC5F-4ED1-8A78-81576DE06C29}" destId="{B8C10F70-66EB-4B84-8D3D-DDC9F2BE278F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7310279-3E4E-4954-BA0B-68D79DA28D59}" type="doc">
      <dgm:prSet loTypeId="urn:microsoft.com/office/officeart/2011/layout/TabList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8197C251-A91B-4AEF-B36F-526AA7C2704B}">
      <dgm:prSet phldrT="[Text]" custT="1"/>
      <dgm:spPr>
        <a:solidFill>
          <a:srgbClr val="4F4B73"/>
        </a:solidFill>
      </dgm:spPr>
      <dgm:t>
        <a:bodyPr/>
        <a:lstStyle/>
        <a:p>
          <a:r>
            <a:rPr lang="en-IN" sz="2400" dirty="0">
              <a:solidFill>
                <a:schemeClr val="tx1"/>
              </a:solidFill>
            </a:rPr>
            <a:t>Use Case II:</a:t>
          </a:r>
          <a:endParaRPr lang="en-US" sz="2400" dirty="0">
            <a:solidFill>
              <a:schemeClr val="tx1"/>
            </a:solidFill>
          </a:endParaRPr>
        </a:p>
      </dgm:t>
    </dgm:pt>
    <dgm:pt modelId="{817FC923-2C13-4214-8D9E-EC9670A743CE}" type="parTrans" cxnId="{867B2E70-179E-4FEF-AEB2-E08DAA4D7840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CDDA86EC-12E1-40F6-A5DC-184276CBC310}" type="sibTrans" cxnId="{867B2E70-179E-4FEF-AEB2-E08DAA4D7840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B60F33D4-1955-4B2A-9319-F0E994AC754A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85000"/>
                  <a:lumOff val="15000"/>
                </a:schemeClr>
              </a:solidFill>
            </a:rPr>
            <a:t>Recommending movies based on users average ratings and genre preference</a:t>
          </a:r>
        </a:p>
      </dgm:t>
    </dgm:pt>
    <dgm:pt modelId="{9C8EFF38-3F8B-45E4-AD9E-A42EEF95A4C2}" type="parTrans" cxnId="{3BCD8A02-B6E8-471B-8138-B033604CF001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1F87C05-40EE-4277-9011-956CA7F7C227}" type="sibTrans" cxnId="{3BCD8A02-B6E8-471B-8138-B033604CF001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DB03375-9DBF-41B0-A2C0-5BFA4C84F970}">
      <dgm:prSet phldrT="[Text]" custT="1"/>
      <dgm:spPr/>
      <dgm:t>
        <a:bodyPr/>
        <a:lstStyle/>
        <a:p>
          <a:r>
            <a:rPr lang="en-US" sz="1400" dirty="0">
              <a:solidFill>
                <a:schemeClr val="bg1">
                  <a:lumMod val="85000"/>
                  <a:lumOff val="15000"/>
                </a:schemeClr>
              </a:solidFill>
            </a:rPr>
            <a:t>Item-based Collaborative Filtering</a:t>
          </a:r>
        </a:p>
      </dgm:t>
    </dgm:pt>
    <dgm:pt modelId="{F77E2817-D08D-4168-AB5A-233085B92B33}" type="parTrans" cxnId="{4C4ECD03-AB09-4396-8257-D84E241CEFAA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A7108B2-B539-4D9B-A2A0-E295C3308AF2}" type="sibTrans" cxnId="{4C4ECD03-AB09-4396-8257-D84E241CEFAA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8E6A8469-7F77-40D4-9E85-C0BDE5614637}">
      <dgm:prSet phldrT="[Text]" custT="1"/>
      <dgm:spPr/>
      <dgm:t>
        <a:bodyPr/>
        <a:lstStyle/>
        <a:p>
          <a:endParaRPr lang="en-US" sz="140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E9D449C8-61DF-4C2B-BD75-F6AC487A920F}" type="parTrans" cxnId="{8B7F6773-4EEE-498C-A3CF-E2824A88139D}">
      <dgm:prSet/>
      <dgm:spPr/>
      <dgm:t>
        <a:bodyPr/>
        <a:lstStyle/>
        <a:p>
          <a:endParaRPr lang="en-US"/>
        </a:p>
      </dgm:t>
    </dgm:pt>
    <dgm:pt modelId="{BE595562-394A-4AC0-9140-A02241153BDD}" type="sibTrans" cxnId="{8B7F6773-4EEE-498C-A3CF-E2824A88139D}">
      <dgm:prSet/>
      <dgm:spPr/>
      <dgm:t>
        <a:bodyPr/>
        <a:lstStyle/>
        <a:p>
          <a:endParaRPr lang="en-US"/>
        </a:p>
      </dgm:t>
    </dgm:pt>
    <dgm:pt modelId="{E87BB787-0557-487B-8478-3A4113432C15}">
      <dgm:prSet phldrT="[Text]" custT="1"/>
      <dgm:spPr/>
      <dgm:t>
        <a:bodyPr/>
        <a:lstStyle/>
        <a:p>
          <a:r>
            <a:rPr lang="en-US" sz="1400" dirty="0">
              <a:solidFill>
                <a:schemeClr val="bg1">
                  <a:lumMod val="85000"/>
                  <a:lumOff val="15000"/>
                </a:schemeClr>
              </a:solidFill>
            </a:rPr>
            <a:t>For a particular user, what movies have a higher-than-average rating? Use this to score similar movies</a:t>
          </a:r>
        </a:p>
      </dgm:t>
    </dgm:pt>
    <dgm:pt modelId="{41D46AA9-8B67-4283-B2D2-A3F64D14146B}" type="parTrans" cxnId="{80A93070-8833-4A4D-9344-1618DD995F89}">
      <dgm:prSet/>
      <dgm:spPr/>
      <dgm:t>
        <a:bodyPr/>
        <a:lstStyle/>
        <a:p>
          <a:endParaRPr lang="en-US"/>
        </a:p>
      </dgm:t>
    </dgm:pt>
    <dgm:pt modelId="{8A3E0151-CDB9-4496-BF57-A04DFF1D8381}" type="sibTrans" cxnId="{80A93070-8833-4A4D-9344-1618DD995F89}">
      <dgm:prSet/>
      <dgm:spPr/>
      <dgm:t>
        <a:bodyPr/>
        <a:lstStyle/>
        <a:p>
          <a:endParaRPr lang="en-US"/>
        </a:p>
      </dgm:t>
    </dgm:pt>
    <dgm:pt modelId="{BC346F4B-BC5F-4ED1-8A78-81576DE06C29}" type="pres">
      <dgm:prSet presAssocID="{57310279-3E4E-4954-BA0B-68D79DA28D5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3AFDCAA2-594E-42AC-A43F-EE07F29A2F26}" type="pres">
      <dgm:prSet presAssocID="{8197C251-A91B-4AEF-B36F-526AA7C2704B}" presName="composite" presStyleCnt="0"/>
      <dgm:spPr/>
    </dgm:pt>
    <dgm:pt modelId="{845FD809-A842-4D0B-8A94-25E40FD34639}" type="pres">
      <dgm:prSet presAssocID="{8197C251-A91B-4AEF-B36F-526AA7C2704B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781C60A5-FD21-4F9B-8CC3-9A78A8DF555C}" type="pres">
      <dgm:prSet presAssocID="{8197C251-A91B-4AEF-B36F-526AA7C2704B}" presName="Parent" presStyleLbl="alignNode1" presStyleIdx="0" presStyleCnt="1">
        <dgm:presLayoutVars>
          <dgm:chMax val="3"/>
          <dgm:chPref val="3"/>
          <dgm:bulletEnabled val="1"/>
        </dgm:presLayoutVars>
      </dgm:prSet>
      <dgm:spPr/>
    </dgm:pt>
    <dgm:pt modelId="{A2654181-F9B0-4C34-B263-B9AD029FD7C9}" type="pres">
      <dgm:prSet presAssocID="{8197C251-A91B-4AEF-B36F-526AA7C2704B}" presName="Accent" presStyleLbl="parChTrans1D1" presStyleIdx="0" presStyleCnt="1"/>
      <dgm:spPr/>
    </dgm:pt>
    <dgm:pt modelId="{B8C10F70-66EB-4B84-8D3D-DDC9F2BE278F}" type="pres">
      <dgm:prSet presAssocID="{8197C251-A91B-4AEF-B36F-526AA7C2704B}" presName="Child" presStyleLbl="revTx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3BCD8A02-B6E8-471B-8138-B033604CF001}" srcId="{8197C251-A91B-4AEF-B36F-526AA7C2704B}" destId="{B60F33D4-1955-4B2A-9319-F0E994AC754A}" srcOrd="0" destOrd="0" parTransId="{9C8EFF38-3F8B-45E4-AD9E-A42EEF95A4C2}" sibTransId="{51F87C05-40EE-4277-9011-956CA7F7C227}"/>
    <dgm:cxn modelId="{4C4ECD03-AB09-4396-8257-D84E241CEFAA}" srcId="{8197C251-A91B-4AEF-B36F-526AA7C2704B}" destId="{FDB03375-9DBF-41B0-A2C0-5BFA4C84F970}" srcOrd="2" destOrd="0" parTransId="{F77E2817-D08D-4168-AB5A-233085B92B33}" sibTransId="{FA7108B2-B539-4D9B-A2A0-E295C3308AF2}"/>
    <dgm:cxn modelId="{C9B4801B-F33C-455B-9122-A75D85630FA2}" type="presOf" srcId="{57310279-3E4E-4954-BA0B-68D79DA28D59}" destId="{BC346F4B-BC5F-4ED1-8A78-81576DE06C29}" srcOrd="0" destOrd="0" presId="urn:microsoft.com/office/officeart/2011/layout/TabList"/>
    <dgm:cxn modelId="{867B2E70-179E-4FEF-AEB2-E08DAA4D7840}" srcId="{57310279-3E4E-4954-BA0B-68D79DA28D59}" destId="{8197C251-A91B-4AEF-B36F-526AA7C2704B}" srcOrd="0" destOrd="0" parTransId="{817FC923-2C13-4214-8D9E-EC9670A743CE}" sibTransId="{CDDA86EC-12E1-40F6-A5DC-184276CBC310}"/>
    <dgm:cxn modelId="{80A93070-8833-4A4D-9344-1618DD995F89}" srcId="{8197C251-A91B-4AEF-B36F-526AA7C2704B}" destId="{E87BB787-0557-487B-8478-3A4113432C15}" srcOrd="3" destOrd="0" parTransId="{41D46AA9-8B67-4283-B2D2-A3F64D14146B}" sibTransId="{8A3E0151-CDB9-4496-BF57-A04DFF1D8381}"/>
    <dgm:cxn modelId="{8B7F6773-4EEE-498C-A3CF-E2824A88139D}" srcId="{8197C251-A91B-4AEF-B36F-526AA7C2704B}" destId="{8E6A8469-7F77-40D4-9E85-C0BDE5614637}" srcOrd="1" destOrd="0" parTransId="{E9D449C8-61DF-4C2B-BD75-F6AC487A920F}" sibTransId="{BE595562-394A-4AC0-9140-A02241153BDD}"/>
    <dgm:cxn modelId="{41B92A74-DA1E-415C-A30F-F3F5CAD811D6}" type="presOf" srcId="{8E6A8469-7F77-40D4-9E85-C0BDE5614637}" destId="{B8C10F70-66EB-4B84-8D3D-DDC9F2BE278F}" srcOrd="0" destOrd="0" presId="urn:microsoft.com/office/officeart/2011/layout/TabList"/>
    <dgm:cxn modelId="{CB52CBA1-0287-4E1B-A8EB-495B3D6F738B}" type="presOf" srcId="{8197C251-A91B-4AEF-B36F-526AA7C2704B}" destId="{781C60A5-FD21-4F9B-8CC3-9A78A8DF555C}" srcOrd="0" destOrd="0" presId="urn:microsoft.com/office/officeart/2011/layout/TabList"/>
    <dgm:cxn modelId="{BD56AEBD-32AE-4C10-82DA-512EEBC061EF}" type="presOf" srcId="{B60F33D4-1955-4B2A-9319-F0E994AC754A}" destId="{845FD809-A842-4D0B-8A94-25E40FD34639}" srcOrd="0" destOrd="0" presId="urn:microsoft.com/office/officeart/2011/layout/TabList"/>
    <dgm:cxn modelId="{959AA0C6-C518-4092-B565-D977B8F8A9E8}" type="presOf" srcId="{FDB03375-9DBF-41B0-A2C0-5BFA4C84F970}" destId="{B8C10F70-66EB-4B84-8D3D-DDC9F2BE278F}" srcOrd="0" destOrd="1" presId="urn:microsoft.com/office/officeart/2011/layout/TabList"/>
    <dgm:cxn modelId="{54BFB4FB-B220-43C8-899C-2BEA5630F1F1}" type="presOf" srcId="{E87BB787-0557-487B-8478-3A4113432C15}" destId="{B8C10F70-66EB-4B84-8D3D-DDC9F2BE278F}" srcOrd="0" destOrd="2" presId="urn:microsoft.com/office/officeart/2011/layout/TabList"/>
    <dgm:cxn modelId="{B0C6B9C6-F10D-4C22-A376-C3242E7A0340}" type="presParOf" srcId="{BC346F4B-BC5F-4ED1-8A78-81576DE06C29}" destId="{3AFDCAA2-594E-42AC-A43F-EE07F29A2F26}" srcOrd="0" destOrd="0" presId="urn:microsoft.com/office/officeart/2011/layout/TabList"/>
    <dgm:cxn modelId="{AA3B65C4-66AF-4F8D-A558-5B6120392BB3}" type="presParOf" srcId="{3AFDCAA2-594E-42AC-A43F-EE07F29A2F26}" destId="{845FD809-A842-4D0B-8A94-25E40FD34639}" srcOrd="0" destOrd="0" presId="urn:microsoft.com/office/officeart/2011/layout/TabList"/>
    <dgm:cxn modelId="{8AABA46A-5159-4E31-9E79-E6655E98B51A}" type="presParOf" srcId="{3AFDCAA2-594E-42AC-A43F-EE07F29A2F26}" destId="{781C60A5-FD21-4F9B-8CC3-9A78A8DF555C}" srcOrd="1" destOrd="0" presId="urn:microsoft.com/office/officeart/2011/layout/TabList"/>
    <dgm:cxn modelId="{C9A11473-6387-4024-B5ED-EB52EC5D506C}" type="presParOf" srcId="{3AFDCAA2-594E-42AC-A43F-EE07F29A2F26}" destId="{A2654181-F9B0-4C34-B263-B9AD029FD7C9}" srcOrd="2" destOrd="0" presId="urn:microsoft.com/office/officeart/2011/layout/TabList"/>
    <dgm:cxn modelId="{F9235393-9B54-4BBF-B913-2F2B06D95907}" type="presParOf" srcId="{BC346F4B-BC5F-4ED1-8A78-81576DE06C29}" destId="{B8C10F70-66EB-4B84-8D3D-DDC9F2BE278F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7310279-3E4E-4954-BA0B-68D79DA28D59}" type="doc">
      <dgm:prSet loTypeId="urn:microsoft.com/office/officeart/2011/layout/TabList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8197C251-A91B-4AEF-B36F-526AA7C2704B}">
      <dgm:prSet phldrT="[Text]" custT="1"/>
      <dgm:spPr>
        <a:solidFill>
          <a:srgbClr val="716E90"/>
        </a:solidFill>
      </dgm:spPr>
      <dgm:t>
        <a:bodyPr/>
        <a:lstStyle/>
        <a:p>
          <a:r>
            <a:rPr lang="en-IN" sz="2400" dirty="0">
              <a:solidFill>
                <a:schemeClr val="tx1"/>
              </a:solidFill>
            </a:rPr>
            <a:t>Use Case III:</a:t>
          </a:r>
          <a:endParaRPr lang="en-US" sz="2400" dirty="0">
            <a:solidFill>
              <a:schemeClr val="tx1"/>
            </a:solidFill>
          </a:endParaRPr>
        </a:p>
      </dgm:t>
    </dgm:pt>
    <dgm:pt modelId="{817FC923-2C13-4214-8D9E-EC9670A743CE}" type="parTrans" cxnId="{867B2E70-179E-4FEF-AEB2-E08DAA4D7840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CDDA86EC-12E1-40F6-A5DC-184276CBC310}" type="sibTrans" cxnId="{867B2E70-179E-4FEF-AEB2-E08DAA4D7840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B60F33D4-1955-4B2A-9319-F0E994AC754A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85000"/>
                  <a:lumOff val="15000"/>
                </a:schemeClr>
              </a:solidFill>
            </a:rPr>
            <a:t>Cosine Similarity recommendation based on user ratings</a:t>
          </a:r>
        </a:p>
      </dgm:t>
    </dgm:pt>
    <dgm:pt modelId="{9C8EFF38-3F8B-45E4-AD9E-A42EEF95A4C2}" type="parTrans" cxnId="{3BCD8A02-B6E8-471B-8138-B033604CF001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1F87C05-40EE-4277-9011-956CA7F7C227}" type="sibTrans" cxnId="{3BCD8A02-B6E8-471B-8138-B033604CF001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DB03375-9DBF-41B0-A2C0-5BFA4C84F970}">
      <dgm:prSet phldrT="[Text]" custT="1"/>
      <dgm:spPr/>
      <dgm:t>
        <a:bodyPr/>
        <a:lstStyle/>
        <a:p>
          <a:r>
            <a:rPr lang="en-US" sz="1400" dirty="0">
              <a:solidFill>
                <a:schemeClr val="bg1">
                  <a:lumMod val="85000"/>
                  <a:lumOff val="15000"/>
                </a:schemeClr>
              </a:solidFill>
            </a:rPr>
            <a:t>User-based Collaborative Filtering</a:t>
          </a:r>
        </a:p>
      </dgm:t>
    </dgm:pt>
    <dgm:pt modelId="{F77E2817-D08D-4168-AB5A-233085B92B33}" type="parTrans" cxnId="{4C4ECD03-AB09-4396-8257-D84E241CEFAA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A7108B2-B539-4D9B-A2A0-E295C3308AF2}" type="sibTrans" cxnId="{4C4ECD03-AB09-4396-8257-D84E241CEFAA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3C0CE581-516C-49B1-A4FD-127B53FBA128}">
      <dgm:prSet phldrT="[Text]" custT="1"/>
      <dgm:spPr/>
      <dgm:t>
        <a:bodyPr/>
        <a:lstStyle/>
        <a:p>
          <a:endParaRPr lang="en-US" sz="140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D46241CC-119B-4054-9BD3-F5B27583BE5B}" type="parTrans" cxnId="{91BA0558-92F9-4825-92B2-862C94204E7D}">
      <dgm:prSet/>
      <dgm:spPr/>
      <dgm:t>
        <a:bodyPr/>
        <a:lstStyle/>
        <a:p>
          <a:endParaRPr lang="en-US"/>
        </a:p>
      </dgm:t>
    </dgm:pt>
    <dgm:pt modelId="{848D90A6-334D-43C2-9DD9-FFC3123F5430}" type="sibTrans" cxnId="{91BA0558-92F9-4825-92B2-862C94204E7D}">
      <dgm:prSet/>
      <dgm:spPr/>
      <dgm:t>
        <a:bodyPr/>
        <a:lstStyle/>
        <a:p>
          <a:endParaRPr lang="en-US"/>
        </a:p>
      </dgm:t>
    </dgm:pt>
    <dgm:pt modelId="{7E642DAA-E1D2-44D2-B0F2-3B545883447D}">
      <dgm:prSet phldrT="[Text]" custT="1"/>
      <dgm:spPr/>
      <dgm:t>
        <a:bodyPr/>
        <a:lstStyle/>
        <a:p>
          <a:r>
            <a:rPr lang="en-US" sz="1400" dirty="0">
              <a:solidFill>
                <a:schemeClr val="bg1">
                  <a:lumMod val="85000"/>
                  <a:lumOff val="15000"/>
                </a:schemeClr>
              </a:solidFill>
            </a:rPr>
            <a:t>Recommending movies based on most similar user preferences to user 1 on user ratings by using cosine similarity function.</a:t>
          </a:r>
        </a:p>
      </dgm:t>
    </dgm:pt>
    <dgm:pt modelId="{2C469709-F8B9-4BC6-A72D-85F565305DE9}" type="parTrans" cxnId="{372975F8-93F2-47E9-A520-7B1B451401B0}">
      <dgm:prSet/>
      <dgm:spPr/>
      <dgm:t>
        <a:bodyPr/>
        <a:lstStyle/>
        <a:p>
          <a:endParaRPr lang="en-US"/>
        </a:p>
      </dgm:t>
    </dgm:pt>
    <dgm:pt modelId="{B51EDBB2-E46D-4D78-B7B9-13D67A863519}" type="sibTrans" cxnId="{372975F8-93F2-47E9-A520-7B1B451401B0}">
      <dgm:prSet/>
      <dgm:spPr/>
      <dgm:t>
        <a:bodyPr/>
        <a:lstStyle/>
        <a:p>
          <a:endParaRPr lang="en-US"/>
        </a:p>
      </dgm:t>
    </dgm:pt>
    <dgm:pt modelId="{BC346F4B-BC5F-4ED1-8A78-81576DE06C29}" type="pres">
      <dgm:prSet presAssocID="{57310279-3E4E-4954-BA0B-68D79DA28D5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3AFDCAA2-594E-42AC-A43F-EE07F29A2F26}" type="pres">
      <dgm:prSet presAssocID="{8197C251-A91B-4AEF-B36F-526AA7C2704B}" presName="composite" presStyleCnt="0"/>
      <dgm:spPr/>
    </dgm:pt>
    <dgm:pt modelId="{845FD809-A842-4D0B-8A94-25E40FD34639}" type="pres">
      <dgm:prSet presAssocID="{8197C251-A91B-4AEF-B36F-526AA7C2704B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781C60A5-FD21-4F9B-8CC3-9A78A8DF555C}" type="pres">
      <dgm:prSet presAssocID="{8197C251-A91B-4AEF-B36F-526AA7C2704B}" presName="Parent" presStyleLbl="alignNode1" presStyleIdx="0" presStyleCnt="1">
        <dgm:presLayoutVars>
          <dgm:chMax val="3"/>
          <dgm:chPref val="3"/>
          <dgm:bulletEnabled val="1"/>
        </dgm:presLayoutVars>
      </dgm:prSet>
      <dgm:spPr/>
    </dgm:pt>
    <dgm:pt modelId="{A2654181-F9B0-4C34-B263-B9AD029FD7C9}" type="pres">
      <dgm:prSet presAssocID="{8197C251-A91B-4AEF-B36F-526AA7C2704B}" presName="Accent" presStyleLbl="parChTrans1D1" presStyleIdx="0" presStyleCnt="1"/>
      <dgm:spPr/>
    </dgm:pt>
    <dgm:pt modelId="{B8C10F70-66EB-4B84-8D3D-DDC9F2BE278F}" type="pres">
      <dgm:prSet presAssocID="{8197C251-A91B-4AEF-B36F-526AA7C2704B}" presName="Child" presStyleLbl="revTx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3BCD8A02-B6E8-471B-8138-B033604CF001}" srcId="{8197C251-A91B-4AEF-B36F-526AA7C2704B}" destId="{B60F33D4-1955-4B2A-9319-F0E994AC754A}" srcOrd="0" destOrd="0" parTransId="{9C8EFF38-3F8B-45E4-AD9E-A42EEF95A4C2}" sibTransId="{51F87C05-40EE-4277-9011-956CA7F7C227}"/>
    <dgm:cxn modelId="{4C4ECD03-AB09-4396-8257-D84E241CEFAA}" srcId="{8197C251-A91B-4AEF-B36F-526AA7C2704B}" destId="{FDB03375-9DBF-41B0-A2C0-5BFA4C84F970}" srcOrd="2" destOrd="0" parTransId="{F77E2817-D08D-4168-AB5A-233085B92B33}" sibTransId="{FA7108B2-B539-4D9B-A2A0-E295C3308AF2}"/>
    <dgm:cxn modelId="{DFEF7316-01DA-4351-8116-DFA6929AB362}" type="presOf" srcId="{3C0CE581-516C-49B1-A4FD-127B53FBA128}" destId="{B8C10F70-66EB-4B84-8D3D-DDC9F2BE278F}" srcOrd="0" destOrd="0" presId="urn:microsoft.com/office/officeart/2011/layout/TabList"/>
    <dgm:cxn modelId="{C9B4801B-F33C-455B-9122-A75D85630FA2}" type="presOf" srcId="{57310279-3E4E-4954-BA0B-68D79DA28D59}" destId="{BC346F4B-BC5F-4ED1-8A78-81576DE06C29}" srcOrd="0" destOrd="0" presId="urn:microsoft.com/office/officeart/2011/layout/TabList"/>
    <dgm:cxn modelId="{867B2E70-179E-4FEF-AEB2-E08DAA4D7840}" srcId="{57310279-3E4E-4954-BA0B-68D79DA28D59}" destId="{8197C251-A91B-4AEF-B36F-526AA7C2704B}" srcOrd="0" destOrd="0" parTransId="{817FC923-2C13-4214-8D9E-EC9670A743CE}" sibTransId="{CDDA86EC-12E1-40F6-A5DC-184276CBC310}"/>
    <dgm:cxn modelId="{91BA0558-92F9-4825-92B2-862C94204E7D}" srcId="{8197C251-A91B-4AEF-B36F-526AA7C2704B}" destId="{3C0CE581-516C-49B1-A4FD-127B53FBA128}" srcOrd="1" destOrd="0" parTransId="{D46241CC-119B-4054-9BD3-F5B27583BE5B}" sibTransId="{848D90A6-334D-43C2-9DD9-FFC3123F5430}"/>
    <dgm:cxn modelId="{CB52CBA1-0287-4E1B-A8EB-495B3D6F738B}" type="presOf" srcId="{8197C251-A91B-4AEF-B36F-526AA7C2704B}" destId="{781C60A5-FD21-4F9B-8CC3-9A78A8DF555C}" srcOrd="0" destOrd="0" presId="urn:microsoft.com/office/officeart/2011/layout/TabList"/>
    <dgm:cxn modelId="{BD56AEBD-32AE-4C10-82DA-512EEBC061EF}" type="presOf" srcId="{B60F33D4-1955-4B2A-9319-F0E994AC754A}" destId="{845FD809-A842-4D0B-8A94-25E40FD34639}" srcOrd="0" destOrd="0" presId="urn:microsoft.com/office/officeart/2011/layout/TabList"/>
    <dgm:cxn modelId="{959AA0C6-C518-4092-B565-D977B8F8A9E8}" type="presOf" srcId="{FDB03375-9DBF-41B0-A2C0-5BFA4C84F970}" destId="{B8C10F70-66EB-4B84-8D3D-DDC9F2BE278F}" srcOrd="0" destOrd="1" presId="urn:microsoft.com/office/officeart/2011/layout/TabList"/>
    <dgm:cxn modelId="{924466D7-C6CA-4547-A312-C0280B46799A}" type="presOf" srcId="{7E642DAA-E1D2-44D2-B0F2-3B545883447D}" destId="{B8C10F70-66EB-4B84-8D3D-DDC9F2BE278F}" srcOrd="0" destOrd="2" presId="urn:microsoft.com/office/officeart/2011/layout/TabList"/>
    <dgm:cxn modelId="{372975F8-93F2-47E9-A520-7B1B451401B0}" srcId="{8197C251-A91B-4AEF-B36F-526AA7C2704B}" destId="{7E642DAA-E1D2-44D2-B0F2-3B545883447D}" srcOrd="3" destOrd="0" parTransId="{2C469709-F8B9-4BC6-A72D-85F565305DE9}" sibTransId="{B51EDBB2-E46D-4D78-B7B9-13D67A863519}"/>
    <dgm:cxn modelId="{B0C6B9C6-F10D-4C22-A376-C3242E7A0340}" type="presParOf" srcId="{BC346F4B-BC5F-4ED1-8A78-81576DE06C29}" destId="{3AFDCAA2-594E-42AC-A43F-EE07F29A2F26}" srcOrd="0" destOrd="0" presId="urn:microsoft.com/office/officeart/2011/layout/TabList"/>
    <dgm:cxn modelId="{AA3B65C4-66AF-4F8D-A558-5B6120392BB3}" type="presParOf" srcId="{3AFDCAA2-594E-42AC-A43F-EE07F29A2F26}" destId="{845FD809-A842-4D0B-8A94-25E40FD34639}" srcOrd="0" destOrd="0" presId="urn:microsoft.com/office/officeart/2011/layout/TabList"/>
    <dgm:cxn modelId="{8AABA46A-5159-4E31-9E79-E6655E98B51A}" type="presParOf" srcId="{3AFDCAA2-594E-42AC-A43F-EE07F29A2F26}" destId="{781C60A5-FD21-4F9B-8CC3-9A78A8DF555C}" srcOrd="1" destOrd="0" presId="urn:microsoft.com/office/officeart/2011/layout/TabList"/>
    <dgm:cxn modelId="{C9A11473-6387-4024-B5ED-EB52EC5D506C}" type="presParOf" srcId="{3AFDCAA2-594E-42AC-A43F-EE07F29A2F26}" destId="{A2654181-F9B0-4C34-B263-B9AD029FD7C9}" srcOrd="2" destOrd="0" presId="urn:microsoft.com/office/officeart/2011/layout/TabList"/>
    <dgm:cxn modelId="{F9235393-9B54-4BBF-B913-2F2B06D95907}" type="presParOf" srcId="{BC346F4B-BC5F-4ED1-8A78-81576DE06C29}" destId="{B8C10F70-66EB-4B84-8D3D-DDC9F2BE278F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7310279-3E4E-4954-BA0B-68D79DA28D59}" type="doc">
      <dgm:prSet loTypeId="urn:microsoft.com/office/officeart/2011/layout/TabList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8197C251-A91B-4AEF-B36F-526AA7C2704B}">
      <dgm:prSet phldrT="[Text]" custT="1"/>
      <dgm:spPr>
        <a:solidFill>
          <a:srgbClr val="9B9AA4"/>
        </a:solidFill>
      </dgm:spPr>
      <dgm:t>
        <a:bodyPr/>
        <a:lstStyle/>
        <a:p>
          <a:r>
            <a:rPr lang="en-IN" sz="2400" dirty="0">
              <a:solidFill>
                <a:schemeClr val="tx1"/>
              </a:solidFill>
            </a:rPr>
            <a:t>Use Case IV:</a:t>
          </a:r>
          <a:endParaRPr lang="en-US" sz="2400" dirty="0">
            <a:solidFill>
              <a:schemeClr val="tx1"/>
            </a:solidFill>
          </a:endParaRPr>
        </a:p>
      </dgm:t>
    </dgm:pt>
    <dgm:pt modelId="{817FC923-2C13-4214-8D9E-EC9670A743CE}" type="parTrans" cxnId="{867B2E70-179E-4FEF-AEB2-E08DAA4D7840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CDDA86EC-12E1-40F6-A5DC-184276CBC310}" type="sibTrans" cxnId="{867B2E70-179E-4FEF-AEB2-E08DAA4D7840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B60F33D4-1955-4B2A-9319-F0E994AC754A}">
      <dgm:prSet phldrT="[Text]"/>
      <dgm:spPr/>
      <dgm:t>
        <a:bodyPr/>
        <a:lstStyle/>
        <a:p>
          <a:r>
            <a:rPr lang="en-US" dirty="0">
              <a:solidFill>
                <a:prstClr val="black">
                  <a:lumMod val="85000"/>
                  <a:lumOff val="15000"/>
                </a:prstClr>
              </a:solidFill>
              <a:latin typeface="Gill Sans MT"/>
              <a:ea typeface="+mn-ea"/>
              <a:cs typeface="+mn-cs"/>
            </a:rPr>
            <a:t>KNN recommendation based on similar users movie preferences</a:t>
          </a:r>
          <a:endParaRPr lang="en-US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9C8EFF38-3F8B-45E4-AD9E-A42EEF95A4C2}" type="parTrans" cxnId="{3BCD8A02-B6E8-471B-8138-B033604CF001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1F87C05-40EE-4277-9011-956CA7F7C227}" type="sibTrans" cxnId="{3BCD8A02-B6E8-471B-8138-B033604CF001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DB03375-9DBF-41B0-A2C0-5BFA4C84F970}">
      <dgm:prSet phldrT="[Text]" custT="1"/>
      <dgm:spPr/>
      <dgm:t>
        <a:bodyPr/>
        <a:lstStyle/>
        <a:p>
          <a:r>
            <a:rPr lang="en-US" sz="1400" dirty="0">
              <a:solidFill>
                <a:schemeClr val="bg1">
                  <a:lumMod val="85000"/>
                  <a:lumOff val="15000"/>
                </a:schemeClr>
              </a:solidFill>
            </a:rPr>
            <a:t>User-based Collaborative Filtering</a:t>
          </a:r>
        </a:p>
      </dgm:t>
    </dgm:pt>
    <dgm:pt modelId="{F77E2817-D08D-4168-AB5A-233085B92B33}" type="parTrans" cxnId="{4C4ECD03-AB09-4396-8257-D84E241CEFAA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A7108B2-B539-4D9B-A2A0-E295C3308AF2}" type="sibTrans" cxnId="{4C4ECD03-AB09-4396-8257-D84E241CEFAA}">
      <dgm:prSet/>
      <dgm:spPr/>
      <dgm:t>
        <a:bodyPr/>
        <a:lstStyle/>
        <a:p>
          <a:endParaRPr lang="en-US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C208DBCC-4231-4B51-86BE-14E3E6AC1B89}">
      <dgm:prSet phldrT="[Text]" custT="1"/>
      <dgm:spPr/>
      <dgm:t>
        <a:bodyPr/>
        <a:lstStyle/>
        <a:p>
          <a:endParaRPr lang="en-US" sz="140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22CB5479-A76F-4BBE-8F6B-99D9489FB483}" type="parTrans" cxnId="{05982AC7-89D2-4A1F-ADAF-3FB3A4A7DAD8}">
      <dgm:prSet/>
      <dgm:spPr/>
      <dgm:t>
        <a:bodyPr/>
        <a:lstStyle/>
        <a:p>
          <a:endParaRPr lang="en-US"/>
        </a:p>
      </dgm:t>
    </dgm:pt>
    <dgm:pt modelId="{89C2CBB1-F56E-410C-B16A-AFFB51CAB543}" type="sibTrans" cxnId="{05982AC7-89D2-4A1F-ADAF-3FB3A4A7DAD8}">
      <dgm:prSet/>
      <dgm:spPr/>
      <dgm:t>
        <a:bodyPr/>
        <a:lstStyle/>
        <a:p>
          <a:endParaRPr lang="en-US"/>
        </a:p>
      </dgm:t>
    </dgm:pt>
    <dgm:pt modelId="{113921EC-E3E3-4C4E-978D-F0961A6382D4}">
      <dgm:prSet phldrT="[Text]" custT="1"/>
      <dgm:spPr/>
      <dgm:t>
        <a:bodyPr/>
        <a:lstStyle/>
        <a:p>
          <a:r>
            <a:rPr lang="en-US" sz="1400" dirty="0">
              <a:solidFill>
                <a:schemeClr val="bg1">
                  <a:lumMod val="85000"/>
                  <a:lumOff val="15000"/>
                </a:schemeClr>
              </a:solidFill>
            </a:rPr>
            <a:t>We are using KNN model to generate recommendations (K = 1)</a:t>
          </a:r>
        </a:p>
      </dgm:t>
    </dgm:pt>
    <dgm:pt modelId="{0DB4E925-036D-4AA8-BB14-80704DBBDF9E}" type="parTrans" cxnId="{0993795F-B39A-4A6E-A39B-00452A36DF40}">
      <dgm:prSet/>
      <dgm:spPr/>
      <dgm:t>
        <a:bodyPr/>
        <a:lstStyle/>
        <a:p>
          <a:endParaRPr lang="en-US"/>
        </a:p>
      </dgm:t>
    </dgm:pt>
    <dgm:pt modelId="{45B7FB2F-9640-47FB-B437-717F4EF418FA}" type="sibTrans" cxnId="{0993795F-B39A-4A6E-A39B-00452A36DF40}">
      <dgm:prSet/>
      <dgm:spPr/>
      <dgm:t>
        <a:bodyPr/>
        <a:lstStyle/>
        <a:p>
          <a:endParaRPr lang="en-US"/>
        </a:p>
      </dgm:t>
    </dgm:pt>
    <dgm:pt modelId="{06DF7783-AFAF-420A-AE66-9D72599F1C27}">
      <dgm:prSet phldrT="[Text]" custT="1"/>
      <dgm:spPr/>
      <dgm:t>
        <a:bodyPr/>
        <a:lstStyle/>
        <a:p>
          <a:r>
            <a:rPr lang="en-US" sz="1400" dirty="0">
              <a:solidFill>
                <a:schemeClr val="bg1">
                  <a:lumMod val="85000"/>
                  <a:lumOff val="15000"/>
                </a:schemeClr>
              </a:solidFill>
            </a:rPr>
            <a:t>We are recommending movies to the user based on other similar users movie preferences. </a:t>
          </a:r>
        </a:p>
      </dgm:t>
    </dgm:pt>
    <dgm:pt modelId="{2AACD0A8-45ED-4EEC-9C37-6D8D5451EBA0}" type="parTrans" cxnId="{4CF9E9D3-662E-4F58-8727-95C774DE8D2D}">
      <dgm:prSet/>
      <dgm:spPr/>
      <dgm:t>
        <a:bodyPr/>
        <a:lstStyle/>
        <a:p>
          <a:endParaRPr lang="en-US"/>
        </a:p>
      </dgm:t>
    </dgm:pt>
    <dgm:pt modelId="{360349EE-B718-47C9-8160-3E3A639462FC}" type="sibTrans" cxnId="{4CF9E9D3-662E-4F58-8727-95C774DE8D2D}">
      <dgm:prSet/>
      <dgm:spPr/>
      <dgm:t>
        <a:bodyPr/>
        <a:lstStyle/>
        <a:p>
          <a:endParaRPr lang="en-US"/>
        </a:p>
      </dgm:t>
    </dgm:pt>
    <dgm:pt modelId="{BC346F4B-BC5F-4ED1-8A78-81576DE06C29}" type="pres">
      <dgm:prSet presAssocID="{57310279-3E4E-4954-BA0B-68D79DA28D5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3AFDCAA2-594E-42AC-A43F-EE07F29A2F26}" type="pres">
      <dgm:prSet presAssocID="{8197C251-A91B-4AEF-B36F-526AA7C2704B}" presName="composite" presStyleCnt="0"/>
      <dgm:spPr/>
    </dgm:pt>
    <dgm:pt modelId="{845FD809-A842-4D0B-8A94-25E40FD34639}" type="pres">
      <dgm:prSet presAssocID="{8197C251-A91B-4AEF-B36F-526AA7C2704B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781C60A5-FD21-4F9B-8CC3-9A78A8DF555C}" type="pres">
      <dgm:prSet presAssocID="{8197C251-A91B-4AEF-B36F-526AA7C2704B}" presName="Parent" presStyleLbl="alignNode1" presStyleIdx="0" presStyleCnt="1">
        <dgm:presLayoutVars>
          <dgm:chMax val="3"/>
          <dgm:chPref val="3"/>
          <dgm:bulletEnabled val="1"/>
        </dgm:presLayoutVars>
      </dgm:prSet>
      <dgm:spPr/>
    </dgm:pt>
    <dgm:pt modelId="{A2654181-F9B0-4C34-B263-B9AD029FD7C9}" type="pres">
      <dgm:prSet presAssocID="{8197C251-A91B-4AEF-B36F-526AA7C2704B}" presName="Accent" presStyleLbl="parChTrans1D1" presStyleIdx="0" presStyleCnt="1"/>
      <dgm:spPr/>
    </dgm:pt>
    <dgm:pt modelId="{B8C10F70-66EB-4B84-8D3D-DDC9F2BE278F}" type="pres">
      <dgm:prSet presAssocID="{8197C251-A91B-4AEF-B36F-526AA7C2704B}" presName="Child" presStyleLbl="revTx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3BCD8A02-B6E8-471B-8138-B033604CF001}" srcId="{8197C251-A91B-4AEF-B36F-526AA7C2704B}" destId="{B60F33D4-1955-4B2A-9319-F0E994AC754A}" srcOrd="0" destOrd="0" parTransId="{9C8EFF38-3F8B-45E4-AD9E-A42EEF95A4C2}" sibTransId="{51F87C05-40EE-4277-9011-956CA7F7C227}"/>
    <dgm:cxn modelId="{4C4ECD03-AB09-4396-8257-D84E241CEFAA}" srcId="{8197C251-A91B-4AEF-B36F-526AA7C2704B}" destId="{FDB03375-9DBF-41B0-A2C0-5BFA4C84F970}" srcOrd="2" destOrd="0" parTransId="{F77E2817-D08D-4168-AB5A-233085B92B33}" sibTransId="{FA7108B2-B539-4D9B-A2A0-E295C3308AF2}"/>
    <dgm:cxn modelId="{C9B4801B-F33C-455B-9122-A75D85630FA2}" type="presOf" srcId="{57310279-3E4E-4954-BA0B-68D79DA28D59}" destId="{BC346F4B-BC5F-4ED1-8A78-81576DE06C29}" srcOrd="0" destOrd="0" presId="urn:microsoft.com/office/officeart/2011/layout/TabList"/>
    <dgm:cxn modelId="{0993795F-B39A-4A6E-A39B-00452A36DF40}" srcId="{8197C251-A91B-4AEF-B36F-526AA7C2704B}" destId="{113921EC-E3E3-4C4E-978D-F0961A6382D4}" srcOrd="4" destOrd="0" parTransId="{0DB4E925-036D-4AA8-BB14-80704DBBDF9E}" sibTransId="{45B7FB2F-9640-47FB-B437-717F4EF418FA}"/>
    <dgm:cxn modelId="{867B2E70-179E-4FEF-AEB2-E08DAA4D7840}" srcId="{57310279-3E4E-4954-BA0B-68D79DA28D59}" destId="{8197C251-A91B-4AEF-B36F-526AA7C2704B}" srcOrd="0" destOrd="0" parTransId="{817FC923-2C13-4214-8D9E-EC9670A743CE}" sibTransId="{CDDA86EC-12E1-40F6-A5DC-184276CBC310}"/>
    <dgm:cxn modelId="{64606250-D497-4E82-B394-FFDD0F61EAB9}" type="presOf" srcId="{06DF7783-AFAF-420A-AE66-9D72599F1C27}" destId="{B8C10F70-66EB-4B84-8D3D-DDC9F2BE278F}" srcOrd="0" destOrd="2" presId="urn:microsoft.com/office/officeart/2011/layout/TabList"/>
    <dgm:cxn modelId="{B02F8450-A327-4167-80C1-64EB49433EAA}" type="presOf" srcId="{113921EC-E3E3-4C4E-978D-F0961A6382D4}" destId="{B8C10F70-66EB-4B84-8D3D-DDC9F2BE278F}" srcOrd="0" destOrd="3" presId="urn:microsoft.com/office/officeart/2011/layout/TabList"/>
    <dgm:cxn modelId="{CB52CBA1-0287-4E1B-A8EB-495B3D6F738B}" type="presOf" srcId="{8197C251-A91B-4AEF-B36F-526AA7C2704B}" destId="{781C60A5-FD21-4F9B-8CC3-9A78A8DF555C}" srcOrd="0" destOrd="0" presId="urn:microsoft.com/office/officeart/2011/layout/TabList"/>
    <dgm:cxn modelId="{BD56AEBD-32AE-4C10-82DA-512EEBC061EF}" type="presOf" srcId="{B60F33D4-1955-4B2A-9319-F0E994AC754A}" destId="{845FD809-A842-4D0B-8A94-25E40FD34639}" srcOrd="0" destOrd="0" presId="urn:microsoft.com/office/officeart/2011/layout/TabList"/>
    <dgm:cxn modelId="{959AA0C6-C518-4092-B565-D977B8F8A9E8}" type="presOf" srcId="{FDB03375-9DBF-41B0-A2C0-5BFA4C84F970}" destId="{B8C10F70-66EB-4B84-8D3D-DDC9F2BE278F}" srcOrd="0" destOrd="1" presId="urn:microsoft.com/office/officeart/2011/layout/TabList"/>
    <dgm:cxn modelId="{05982AC7-89D2-4A1F-ADAF-3FB3A4A7DAD8}" srcId="{8197C251-A91B-4AEF-B36F-526AA7C2704B}" destId="{C208DBCC-4231-4B51-86BE-14E3E6AC1B89}" srcOrd="1" destOrd="0" parTransId="{22CB5479-A76F-4BBE-8F6B-99D9489FB483}" sibTransId="{89C2CBB1-F56E-410C-B16A-AFFB51CAB543}"/>
    <dgm:cxn modelId="{4CF9E9D3-662E-4F58-8727-95C774DE8D2D}" srcId="{8197C251-A91B-4AEF-B36F-526AA7C2704B}" destId="{06DF7783-AFAF-420A-AE66-9D72599F1C27}" srcOrd="3" destOrd="0" parTransId="{2AACD0A8-45ED-4EEC-9C37-6D8D5451EBA0}" sibTransId="{360349EE-B718-47C9-8160-3E3A639462FC}"/>
    <dgm:cxn modelId="{748F0FFD-8029-4E76-AE00-E1EDE0B5E9A3}" type="presOf" srcId="{C208DBCC-4231-4B51-86BE-14E3E6AC1B89}" destId="{B8C10F70-66EB-4B84-8D3D-DDC9F2BE278F}" srcOrd="0" destOrd="0" presId="urn:microsoft.com/office/officeart/2011/layout/TabList"/>
    <dgm:cxn modelId="{B0C6B9C6-F10D-4C22-A376-C3242E7A0340}" type="presParOf" srcId="{BC346F4B-BC5F-4ED1-8A78-81576DE06C29}" destId="{3AFDCAA2-594E-42AC-A43F-EE07F29A2F26}" srcOrd="0" destOrd="0" presId="urn:microsoft.com/office/officeart/2011/layout/TabList"/>
    <dgm:cxn modelId="{AA3B65C4-66AF-4F8D-A558-5B6120392BB3}" type="presParOf" srcId="{3AFDCAA2-594E-42AC-A43F-EE07F29A2F26}" destId="{845FD809-A842-4D0B-8A94-25E40FD34639}" srcOrd="0" destOrd="0" presId="urn:microsoft.com/office/officeart/2011/layout/TabList"/>
    <dgm:cxn modelId="{8AABA46A-5159-4E31-9E79-E6655E98B51A}" type="presParOf" srcId="{3AFDCAA2-594E-42AC-A43F-EE07F29A2F26}" destId="{781C60A5-FD21-4F9B-8CC3-9A78A8DF555C}" srcOrd="1" destOrd="0" presId="urn:microsoft.com/office/officeart/2011/layout/TabList"/>
    <dgm:cxn modelId="{C9A11473-6387-4024-B5ED-EB52EC5D506C}" type="presParOf" srcId="{3AFDCAA2-594E-42AC-A43F-EE07F29A2F26}" destId="{A2654181-F9B0-4C34-B263-B9AD029FD7C9}" srcOrd="2" destOrd="0" presId="urn:microsoft.com/office/officeart/2011/layout/TabList"/>
    <dgm:cxn modelId="{F9235393-9B54-4BBF-B913-2F2B06D95907}" type="presParOf" srcId="{BC346F4B-BC5F-4ED1-8A78-81576DE06C29}" destId="{B8C10F70-66EB-4B84-8D3D-DDC9F2BE278F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FE6BE-DC94-404C-9B1D-D7FE18AF05FC}">
      <dsp:nvSpPr>
        <dsp:cNvPr id="0" name=""/>
        <dsp:cNvSpPr/>
      </dsp:nvSpPr>
      <dsp:spPr>
        <a:xfrm>
          <a:off x="0" y="3703210"/>
          <a:ext cx="10421732" cy="0"/>
        </a:xfrm>
        <a:prstGeom prst="line">
          <a:avLst/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A411A9-3DEE-4D3C-B68C-1A35DC5A6C8C}">
      <dsp:nvSpPr>
        <dsp:cNvPr id="0" name=""/>
        <dsp:cNvSpPr/>
      </dsp:nvSpPr>
      <dsp:spPr>
        <a:xfrm>
          <a:off x="0" y="2112622"/>
          <a:ext cx="10421732" cy="0"/>
        </a:xfrm>
        <a:prstGeom prst="line">
          <a:avLst/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654181-F9B0-4C34-B263-B9AD029FD7C9}">
      <dsp:nvSpPr>
        <dsp:cNvPr id="0" name=""/>
        <dsp:cNvSpPr/>
      </dsp:nvSpPr>
      <dsp:spPr>
        <a:xfrm>
          <a:off x="0" y="522034"/>
          <a:ext cx="10421732" cy="0"/>
        </a:xfrm>
        <a:prstGeom prst="line">
          <a:avLst/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5FD809-A842-4D0B-8A94-25E40FD34639}">
      <dsp:nvSpPr>
        <dsp:cNvPr id="0" name=""/>
        <dsp:cNvSpPr/>
      </dsp:nvSpPr>
      <dsp:spPr>
        <a:xfrm>
          <a:off x="2709650" y="582"/>
          <a:ext cx="7712081" cy="521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bg1">
                  <a:lumMod val="85000"/>
                  <a:lumOff val="15000"/>
                </a:schemeClr>
              </a:solidFill>
            </a:rPr>
            <a:t>Recommendation based on user’s genre preference</a:t>
          </a:r>
          <a:endParaRPr lang="en-US" sz="1800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2709650" y="582"/>
        <a:ext cx="7712081" cy="521452"/>
      </dsp:txXfrm>
    </dsp:sp>
    <dsp:sp modelId="{781C60A5-FD21-4F9B-8CC3-9A78A8DF555C}">
      <dsp:nvSpPr>
        <dsp:cNvPr id="0" name=""/>
        <dsp:cNvSpPr/>
      </dsp:nvSpPr>
      <dsp:spPr>
        <a:xfrm>
          <a:off x="0" y="582"/>
          <a:ext cx="2709650" cy="521452"/>
        </a:xfrm>
        <a:prstGeom prst="round2SameRect">
          <a:avLst>
            <a:gd name="adj1" fmla="val 16670"/>
            <a:gd name="adj2" fmla="val 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tx1"/>
              </a:solidFill>
            </a:rPr>
            <a:t>Use Case I: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25460" y="26042"/>
        <a:ext cx="2658730" cy="495992"/>
      </dsp:txXfrm>
    </dsp:sp>
    <dsp:sp modelId="{B8C10F70-66EB-4B84-8D3D-DDC9F2BE278F}">
      <dsp:nvSpPr>
        <dsp:cNvPr id="0" name=""/>
        <dsp:cNvSpPr/>
      </dsp:nvSpPr>
      <dsp:spPr>
        <a:xfrm>
          <a:off x="0" y="522034"/>
          <a:ext cx="10421732" cy="1043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solidFill>
              <a:schemeClr val="bg1">
                <a:lumMod val="85000"/>
                <a:lumOff val="1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>
                  <a:lumMod val="85000"/>
                  <a:lumOff val="15000"/>
                </a:schemeClr>
              </a:solidFill>
            </a:rPr>
            <a:t>This is a simple content based filtering recommendation without using any formulas/functions.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>
                  <a:lumMod val="85000"/>
                  <a:lumOff val="15000"/>
                </a:schemeClr>
              </a:solidFill>
            </a:rPr>
            <a:t>We are recommending movies similar to those genre the user has already watched except the movies that  he has already watched.</a:t>
          </a:r>
        </a:p>
      </dsp:txBody>
      <dsp:txXfrm>
        <a:off x="0" y="522034"/>
        <a:ext cx="10421732" cy="1043062"/>
      </dsp:txXfrm>
    </dsp:sp>
    <dsp:sp modelId="{1E66E026-1C81-4523-8691-7D584C699A2F}">
      <dsp:nvSpPr>
        <dsp:cNvPr id="0" name=""/>
        <dsp:cNvSpPr/>
      </dsp:nvSpPr>
      <dsp:spPr>
        <a:xfrm>
          <a:off x="2709650" y="1591169"/>
          <a:ext cx="7712081" cy="521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85000"/>
                  <a:lumOff val="15000"/>
                </a:schemeClr>
              </a:solidFill>
            </a:rPr>
            <a:t>Weighted recommendation based on user’s genre or director   preference</a:t>
          </a:r>
        </a:p>
      </dsp:txBody>
      <dsp:txXfrm>
        <a:off x="2709650" y="1591169"/>
        <a:ext cx="7712081" cy="521452"/>
      </dsp:txXfrm>
    </dsp:sp>
    <dsp:sp modelId="{CD30819D-D9E0-4ABE-987B-CFB0CFE333C9}">
      <dsp:nvSpPr>
        <dsp:cNvPr id="0" name=""/>
        <dsp:cNvSpPr/>
      </dsp:nvSpPr>
      <dsp:spPr>
        <a:xfrm>
          <a:off x="0" y="1591169"/>
          <a:ext cx="2709650" cy="521452"/>
        </a:xfrm>
        <a:prstGeom prst="round2SameRect">
          <a:avLst>
            <a:gd name="adj1" fmla="val 16670"/>
            <a:gd name="adj2" fmla="val 0"/>
          </a:avLst>
        </a:prstGeom>
        <a:solidFill>
          <a:schemeClr val="accent6">
            <a:shade val="80000"/>
            <a:hueOff val="-46453"/>
            <a:satOff val="-11652"/>
            <a:lumOff val="18774"/>
            <a:alphaOff val="0"/>
          </a:schemeClr>
        </a:solidFill>
        <a:ln w="12700" cap="flat" cmpd="sng" algn="ctr">
          <a:solidFill>
            <a:schemeClr val="accent6">
              <a:shade val="80000"/>
              <a:hueOff val="-46453"/>
              <a:satOff val="-11652"/>
              <a:lumOff val="187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tx1"/>
              </a:solidFill>
            </a:rPr>
            <a:t>Use Case II: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25460" y="1616629"/>
        <a:ext cx="2658730" cy="495992"/>
      </dsp:txXfrm>
    </dsp:sp>
    <dsp:sp modelId="{AF0CF3C7-BEB7-40F3-A008-C9E0FC99416C}">
      <dsp:nvSpPr>
        <dsp:cNvPr id="0" name=""/>
        <dsp:cNvSpPr/>
      </dsp:nvSpPr>
      <dsp:spPr>
        <a:xfrm>
          <a:off x="0" y="2112622"/>
          <a:ext cx="10421732" cy="1043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solidFill>
              <a:schemeClr val="bg1">
                <a:lumMod val="85000"/>
                <a:lumOff val="1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>
                  <a:lumMod val="85000"/>
                  <a:lumOff val="15000"/>
                </a:schemeClr>
              </a:solidFill>
            </a:rPr>
            <a:t>Recommendation based on the movies genres and directors the users has already watched.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>
                  <a:lumMod val="85000"/>
                  <a:lumOff val="15000"/>
                </a:schemeClr>
              </a:solidFill>
            </a:rPr>
            <a:t>We have used the weighted technique where more weight has been assigned to genre</a:t>
          </a:r>
        </a:p>
      </dsp:txBody>
      <dsp:txXfrm>
        <a:off x="0" y="2112622"/>
        <a:ext cx="10421732" cy="1043062"/>
      </dsp:txXfrm>
    </dsp:sp>
    <dsp:sp modelId="{EE2DBEC3-AEBA-4197-8440-0CCE96870DAE}">
      <dsp:nvSpPr>
        <dsp:cNvPr id="0" name=""/>
        <dsp:cNvSpPr/>
      </dsp:nvSpPr>
      <dsp:spPr>
        <a:xfrm>
          <a:off x="2709650" y="3181757"/>
          <a:ext cx="7712081" cy="521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85000"/>
                  <a:lumOff val="15000"/>
                </a:schemeClr>
              </a:solidFill>
            </a:rPr>
            <a:t>Jaccard similarity recommendation based on user’s genre or director  preference</a:t>
          </a:r>
        </a:p>
      </dsp:txBody>
      <dsp:txXfrm>
        <a:off x="2709650" y="3181757"/>
        <a:ext cx="7712081" cy="521452"/>
      </dsp:txXfrm>
    </dsp:sp>
    <dsp:sp modelId="{82F1B945-B14F-4A71-B529-C201BE331D08}">
      <dsp:nvSpPr>
        <dsp:cNvPr id="0" name=""/>
        <dsp:cNvSpPr/>
      </dsp:nvSpPr>
      <dsp:spPr>
        <a:xfrm>
          <a:off x="0" y="3181757"/>
          <a:ext cx="2709650" cy="521452"/>
        </a:xfrm>
        <a:prstGeom prst="round2SameRect">
          <a:avLst>
            <a:gd name="adj1" fmla="val 16670"/>
            <a:gd name="adj2" fmla="val 0"/>
          </a:avLst>
        </a:prstGeom>
        <a:solidFill>
          <a:schemeClr val="accent6">
            <a:shade val="80000"/>
            <a:hueOff val="-92907"/>
            <a:satOff val="-23303"/>
            <a:lumOff val="37549"/>
            <a:alphaOff val="0"/>
          </a:schemeClr>
        </a:solidFill>
        <a:ln w="12700" cap="flat" cmpd="sng" algn="ctr">
          <a:solidFill>
            <a:schemeClr val="accent6">
              <a:shade val="80000"/>
              <a:hueOff val="-92907"/>
              <a:satOff val="-23303"/>
              <a:lumOff val="37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tx1"/>
              </a:solidFill>
            </a:rPr>
            <a:t>Use Case III: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25460" y="3207217"/>
        <a:ext cx="2658730" cy="495992"/>
      </dsp:txXfrm>
    </dsp:sp>
    <dsp:sp modelId="{83736A4B-AD9A-4DF8-ABFE-62C2F7A7A618}">
      <dsp:nvSpPr>
        <dsp:cNvPr id="0" name=""/>
        <dsp:cNvSpPr/>
      </dsp:nvSpPr>
      <dsp:spPr>
        <a:xfrm>
          <a:off x="0" y="3703210"/>
          <a:ext cx="10421732" cy="1043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solidFill>
              <a:schemeClr val="bg1">
                <a:lumMod val="85000"/>
                <a:lumOff val="1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>
                  <a:lumMod val="85000"/>
                  <a:lumOff val="15000"/>
                </a:schemeClr>
              </a:solidFill>
            </a:rPr>
            <a:t>Recommendation based on the movies genres/directors the users has already watched.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>
                  <a:lumMod val="85000"/>
                  <a:lumOff val="15000"/>
                </a:schemeClr>
              </a:solidFill>
            </a:rPr>
            <a:t>We are using Jaccard based similarity index to provide recommendation.</a:t>
          </a:r>
        </a:p>
      </dsp:txBody>
      <dsp:txXfrm>
        <a:off x="0" y="3703210"/>
        <a:ext cx="10421732" cy="1043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54181-F9B0-4C34-B263-B9AD029FD7C9}">
      <dsp:nvSpPr>
        <dsp:cNvPr id="0" name=""/>
        <dsp:cNvSpPr/>
      </dsp:nvSpPr>
      <dsp:spPr>
        <a:xfrm>
          <a:off x="0" y="338144"/>
          <a:ext cx="11016975" cy="0"/>
        </a:xfrm>
        <a:prstGeom prst="line">
          <a:avLst/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5FD809-A842-4D0B-8A94-25E40FD34639}">
      <dsp:nvSpPr>
        <dsp:cNvPr id="0" name=""/>
        <dsp:cNvSpPr/>
      </dsp:nvSpPr>
      <dsp:spPr>
        <a:xfrm>
          <a:off x="2864413" y="495"/>
          <a:ext cx="8152561" cy="337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schemeClr val="bg1">
                  <a:lumMod val="85000"/>
                  <a:lumOff val="15000"/>
                </a:schemeClr>
              </a:solidFill>
            </a:rPr>
            <a:t>Recommendation based on user’s genre preference</a:t>
          </a:r>
          <a:endParaRPr lang="en-US" sz="1900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2864413" y="495"/>
        <a:ext cx="8152561" cy="337649"/>
      </dsp:txXfrm>
    </dsp:sp>
    <dsp:sp modelId="{781C60A5-FD21-4F9B-8CC3-9A78A8DF555C}">
      <dsp:nvSpPr>
        <dsp:cNvPr id="0" name=""/>
        <dsp:cNvSpPr/>
      </dsp:nvSpPr>
      <dsp:spPr>
        <a:xfrm>
          <a:off x="0" y="495"/>
          <a:ext cx="2864413" cy="337649"/>
        </a:xfrm>
        <a:prstGeom prst="round2SameRect">
          <a:avLst>
            <a:gd name="adj1" fmla="val 16670"/>
            <a:gd name="adj2" fmla="val 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tx1"/>
              </a:solidFill>
            </a:rPr>
            <a:t>Use Case I: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16486" y="16981"/>
        <a:ext cx="2831441" cy="321163"/>
      </dsp:txXfrm>
    </dsp:sp>
    <dsp:sp modelId="{B8C10F70-66EB-4B84-8D3D-DDC9F2BE278F}">
      <dsp:nvSpPr>
        <dsp:cNvPr id="0" name=""/>
        <dsp:cNvSpPr/>
      </dsp:nvSpPr>
      <dsp:spPr>
        <a:xfrm>
          <a:off x="0" y="338144"/>
          <a:ext cx="11016975" cy="67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solidFill>
              <a:schemeClr val="bg1">
                <a:lumMod val="85000"/>
                <a:lumOff val="1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>
                  <a:lumMod val="85000"/>
                  <a:lumOff val="15000"/>
                </a:schemeClr>
              </a:solidFill>
            </a:rPr>
            <a:t>This is a simple content based filtering recommendation without using any formulas/functions.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>
                  <a:lumMod val="85000"/>
                  <a:lumOff val="15000"/>
                </a:schemeClr>
              </a:solidFill>
            </a:rPr>
            <a:t>We are recommending movies similar to those genre the user has already watched except the movies that he has already watched.</a:t>
          </a:r>
        </a:p>
      </dsp:txBody>
      <dsp:txXfrm>
        <a:off x="0" y="338144"/>
        <a:ext cx="11016975" cy="675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54181-F9B0-4C34-B263-B9AD029FD7C9}">
      <dsp:nvSpPr>
        <dsp:cNvPr id="0" name=""/>
        <dsp:cNvSpPr/>
      </dsp:nvSpPr>
      <dsp:spPr>
        <a:xfrm>
          <a:off x="0" y="338144"/>
          <a:ext cx="11016975" cy="0"/>
        </a:xfrm>
        <a:prstGeom prst="line">
          <a:avLst/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5FD809-A842-4D0B-8A94-25E40FD34639}">
      <dsp:nvSpPr>
        <dsp:cNvPr id="0" name=""/>
        <dsp:cNvSpPr/>
      </dsp:nvSpPr>
      <dsp:spPr>
        <a:xfrm>
          <a:off x="2864413" y="495"/>
          <a:ext cx="8152561" cy="337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>
                  <a:lumMod val="85000"/>
                  <a:lumOff val="15000"/>
                </a:schemeClr>
              </a:solidFill>
            </a:rPr>
            <a:t>Weighted recommendation based on user’s genre or director preference</a:t>
          </a:r>
        </a:p>
      </dsp:txBody>
      <dsp:txXfrm>
        <a:off x="2864413" y="495"/>
        <a:ext cx="8152561" cy="337649"/>
      </dsp:txXfrm>
    </dsp:sp>
    <dsp:sp modelId="{781C60A5-FD21-4F9B-8CC3-9A78A8DF555C}">
      <dsp:nvSpPr>
        <dsp:cNvPr id="0" name=""/>
        <dsp:cNvSpPr/>
      </dsp:nvSpPr>
      <dsp:spPr>
        <a:xfrm>
          <a:off x="0" y="495"/>
          <a:ext cx="2864413" cy="337649"/>
        </a:xfrm>
        <a:prstGeom prst="round2SameRect">
          <a:avLst>
            <a:gd name="adj1" fmla="val 16670"/>
            <a:gd name="adj2" fmla="val 0"/>
          </a:avLst>
        </a:prstGeom>
        <a:solidFill>
          <a:srgbClr val="605C82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tx1"/>
              </a:solidFill>
            </a:rPr>
            <a:t>Use Case II: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16486" y="16981"/>
        <a:ext cx="2831441" cy="321163"/>
      </dsp:txXfrm>
    </dsp:sp>
    <dsp:sp modelId="{B8C10F70-66EB-4B84-8D3D-DDC9F2BE278F}">
      <dsp:nvSpPr>
        <dsp:cNvPr id="0" name=""/>
        <dsp:cNvSpPr/>
      </dsp:nvSpPr>
      <dsp:spPr>
        <a:xfrm>
          <a:off x="0" y="338144"/>
          <a:ext cx="11016975" cy="67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solidFill>
              <a:schemeClr val="bg1">
                <a:lumMod val="85000"/>
                <a:lumOff val="1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>
                  <a:lumMod val="85000"/>
                  <a:lumOff val="15000"/>
                </a:schemeClr>
              </a:solidFill>
            </a:rPr>
            <a:t>Recommendation based on the movies genres and directors the users has already watched.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>
                  <a:lumMod val="85000"/>
                  <a:lumOff val="15000"/>
                </a:schemeClr>
              </a:solidFill>
            </a:rPr>
            <a:t>We have used the weighted technique where more weight has been assigned to genre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0" y="338144"/>
        <a:ext cx="11016975" cy="675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54181-F9B0-4C34-B263-B9AD029FD7C9}">
      <dsp:nvSpPr>
        <dsp:cNvPr id="0" name=""/>
        <dsp:cNvSpPr/>
      </dsp:nvSpPr>
      <dsp:spPr>
        <a:xfrm>
          <a:off x="0" y="338144"/>
          <a:ext cx="11016975" cy="0"/>
        </a:xfrm>
        <a:prstGeom prst="line">
          <a:avLst/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5FD809-A842-4D0B-8A94-25E40FD34639}">
      <dsp:nvSpPr>
        <dsp:cNvPr id="0" name=""/>
        <dsp:cNvSpPr/>
      </dsp:nvSpPr>
      <dsp:spPr>
        <a:xfrm>
          <a:off x="2864413" y="495"/>
          <a:ext cx="8152561" cy="337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>
                  <a:lumMod val="85000"/>
                  <a:lumOff val="15000"/>
                </a:schemeClr>
              </a:solidFill>
            </a:rPr>
            <a:t>Jaccard similarity recommendation based on user’s genre or director  preference</a:t>
          </a:r>
        </a:p>
      </dsp:txBody>
      <dsp:txXfrm>
        <a:off x="2864413" y="495"/>
        <a:ext cx="8152561" cy="337649"/>
      </dsp:txXfrm>
    </dsp:sp>
    <dsp:sp modelId="{781C60A5-FD21-4F9B-8CC3-9A78A8DF555C}">
      <dsp:nvSpPr>
        <dsp:cNvPr id="0" name=""/>
        <dsp:cNvSpPr/>
      </dsp:nvSpPr>
      <dsp:spPr>
        <a:xfrm>
          <a:off x="0" y="495"/>
          <a:ext cx="2864413" cy="337649"/>
        </a:xfrm>
        <a:prstGeom prst="round2SameRect">
          <a:avLst>
            <a:gd name="adj1" fmla="val 16670"/>
            <a:gd name="adj2" fmla="val 0"/>
          </a:avLst>
        </a:prstGeom>
        <a:solidFill>
          <a:srgbClr val="9B9AA4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tx1"/>
              </a:solidFill>
            </a:rPr>
            <a:t>Use Case III: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16486" y="16981"/>
        <a:ext cx="2831441" cy="321163"/>
      </dsp:txXfrm>
    </dsp:sp>
    <dsp:sp modelId="{B8C10F70-66EB-4B84-8D3D-DDC9F2BE278F}">
      <dsp:nvSpPr>
        <dsp:cNvPr id="0" name=""/>
        <dsp:cNvSpPr/>
      </dsp:nvSpPr>
      <dsp:spPr>
        <a:xfrm>
          <a:off x="0" y="338144"/>
          <a:ext cx="11016975" cy="67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solidFill>
              <a:schemeClr val="bg1">
                <a:lumMod val="85000"/>
                <a:lumOff val="1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>
                  <a:lumMod val="85000"/>
                  <a:lumOff val="15000"/>
                </a:schemeClr>
              </a:solidFill>
            </a:rPr>
            <a:t>Recommendation based on the movies genres/directors the users has already watched.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>
                  <a:lumMod val="85000"/>
                  <a:lumOff val="15000"/>
                </a:schemeClr>
              </a:solidFill>
            </a:rPr>
            <a:t>We are using Jaccard based similarity index to provide recommendation.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0" y="338144"/>
        <a:ext cx="11016975" cy="6754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4D078-4950-4933-B4AD-BDDB2EB74DF1}">
      <dsp:nvSpPr>
        <dsp:cNvPr id="0" name=""/>
        <dsp:cNvSpPr/>
      </dsp:nvSpPr>
      <dsp:spPr>
        <a:xfrm>
          <a:off x="0" y="3964874"/>
          <a:ext cx="10421732" cy="0"/>
        </a:xfrm>
        <a:prstGeom prst="line">
          <a:avLst/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FE6BE-DC94-404C-9B1D-D7FE18AF05FC}">
      <dsp:nvSpPr>
        <dsp:cNvPr id="0" name=""/>
        <dsp:cNvSpPr/>
      </dsp:nvSpPr>
      <dsp:spPr>
        <a:xfrm>
          <a:off x="0" y="2773700"/>
          <a:ext cx="10421732" cy="0"/>
        </a:xfrm>
        <a:prstGeom prst="line">
          <a:avLst/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A411A9-3DEE-4D3C-B68C-1A35DC5A6C8C}">
      <dsp:nvSpPr>
        <dsp:cNvPr id="0" name=""/>
        <dsp:cNvSpPr/>
      </dsp:nvSpPr>
      <dsp:spPr>
        <a:xfrm>
          <a:off x="0" y="1582526"/>
          <a:ext cx="10421732" cy="0"/>
        </a:xfrm>
        <a:prstGeom prst="line">
          <a:avLst/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654181-F9B0-4C34-B263-B9AD029FD7C9}">
      <dsp:nvSpPr>
        <dsp:cNvPr id="0" name=""/>
        <dsp:cNvSpPr/>
      </dsp:nvSpPr>
      <dsp:spPr>
        <a:xfrm>
          <a:off x="0" y="391353"/>
          <a:ext cx="10421732" cy="0"/>
        </a:xfrm>
        <a:prstGeom prst="line">
          <a:avLst/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5FD809-A842-4D0B-8A94-25E40FD34639}">
      <dsp:nvSpPr>
        <dsp:cNvPr id="0" name=""/>
        <dsp:cNvSpPr/>
      </dsp:nvSpPr>
      <dsp:spPr>
        <a:xfrm>
          <a:off x="2709650" y="843"/>
          <a:ext cx="7712081" cy="390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>
                  <a:lumMod val="85000"/>
                  <a:lumOff val="15000"/>
                </a:schemeClr>
              </a:solidFill>
            </a:rPr>
            <a:t>Recommendation based on other similar users</a:t>
          </a:r>
        </a:p>
      </dsp:txBody>
      <dsp:txXfrm>
        <a:off x="2709650" y="843"/>
        <a:ext cx="7712081" cy="390510"/>
      </dsp:txXfrm>
    </dsp:sp>
    <dsp:sp modelId="{781C60A5-FD21-4F9B-8CC3-9A78A8DF555C}">
      <dsp:nvSpPr>
        <dsp:cNvPr id="0" name=""/>
        <dsp:cNvSpPr/>
      </dsp:nvSpPr>
      <dsp:spPr>
        <a:xfrm>
          <a:off x="0" y="843"/>
          <a:ext cx="2709650" cy="390510"/>
        </a:xfrm>
        <a:prstGeom prst="round2SameRect">
          <a:avLst>
            <a:gd name="adj1" fmla="val 16670"/>
            <a:gd name="adj2" fmla="val 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tx1"/>
              </a:solidFill>
            </a:rPr>
            <a:t>Use Case I: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19067" y="19910"/>
        <a:ext cx="2671516" cy="371443"/>
      </dsp:txXfrm>
    </dsp:sp>
    <dsp:sp modelId="{B8C10F70-66EB-4B84-8D3D-DDC9F2BE278F}">
      <dsp:nvSpPr>
        <dsp:cNvPr id="0" name=""/>
        <dsp:cNvSpPr/>
      </dsp:nvSpPr>
      <dsp:spPr>
        <a:xfrm>
          <a:off x="0" y="391353"/>
          <a:ext cx="10421732" cy="781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solidFill>
              <a:schemeClr val="bg1">
                <a:lumMod val="85000"/>
                <a:lumOff val="1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>
                  <a:lumMod val="85000"/>
                  <a:lumOff val="15000"/>
                </a:schemeClr>
              </a:solidFill>
            </a:rPr>
            <a:t>This is a simple collaborative filtering recommendation without using any formulas/functions. We are recommending movies to a user based on other similar users </a:t>
          </a:r>
        </a:p>
      </dsp:txBody>
      <dsp:txXfrm>
        <a:off x="0" y="391353"/>
        <a:ext cx="10421732" cy="781137"/>
      </dsp:txXfrm>
    </dsp:sp>
    <dsp:sp modelId="{1E66E026-1C81-4523-8691-7D584C699A2F}">
      <dsp:nvSpPr>
        <dsp:cNvPr id="0" name=""/>
        <dsp:cNvSpPr/>
      </dsp:nvSpPr>
      <dsp:spPr>
        <a:xfrm>
          <a:off x="2709650" y="1192016"/>
          <a:ext cx="7712081" cy="390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>
                  <a:lumMod val="85000"/>
                  <a:lumOff val="15000"/>
                </a:schemeClr>
              </a:solidFill>
            </a:rPr>
            <a:t>Recommending movies based on users average ratings and genre preference</a:t>
          </a:r>
        </a:p>
      </dsp:txBody>
      <dsp:txXfrm>
        <a:off x="2709650" y="1192016"/>
        <a:ext cx="7712081" cy="390510"/>
      </dsp:txXfrm>
    </dsp:sp>
    <dsp:sp modelId="{CD30819D-D9E0-4ABE-987B-CFB0CFE333C9}">
      <dsp:nvSpPr>
        <dsp:cNvPr id="0" name=""/>
        <dsp:cNvSpPr/>
      </dsp:nvSpPr>
      <dsp:spPr>
        <a:xfrm>
          <a:off x="0" y="1192016"/>
          <a:ext cx="2709650" cy="390510"/>
        </a:xfrm>
        <a:prstGeom prst="round2SameRect">
          <a:avLst>
            <a:gd name="adj1" fmla="val 16670"/>
            <a:gd name="adj2" fmla="val 0"/>
          </a:avLst>
        </a:prstGeom>
        <a:solidFill>
          <a:schemeClr val="accent6">
            <a:shade val="80000"/>
            <a:hueOff val="-30969"/>
            <a:satOff val="-7768"/>
            <a:lumOff val="12516"/>
            <a:alphaOff val="0"/>
          </a:schemeClr>
        </a:solidFill>
        <a:ln w="12700" cap="flat" cmpd="sng" algn="ctr">
          <a:solidFill>
            <a:schemeClr val="accent6">
              <a:shade val="80000"/>
              <a:hueOff val="-30969"/>
              <a:satOff val="-7768"/>
              <a:lumOff val="125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solidFill>
                <a:schemeClr val="tx1"/>
              </a:solidFill>
            </a:rPr>
            <a:t>Use Case II: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19067" y="1211083"/>
        <a:ext cx="2671516" cy="371443"/>
      </dsp:txXfrm>
    </dsp:sp>
    <dsp:sp modelId="{AF0CF3C7-BEB7-40F3-A008-C9E0FC99416C}">
      <dsp:nvSpPr>
        <dsp:cNvPr id="0" name=""/>
        <dsp:cNvSpPr/>
      </dsp:nvSpPr>
      <dsp:spPr>
        <a:xfrm>
          <a:off x="0" y="1582526"/>
          <a:ext cx="10421732" cy="781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solidFill>
              <a:schemeClr val="bg1">
                <a:lumMod val="85000"/>
                <a:lumOff val="1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>
                  <a:lumMod val="85000"/>
                  <a:lumOff val="15000"/>
                </a:schemeClr>
              </a:solidFill>
            </a:rPr>
            <a:t>For a particular user, what genres have a higher-than-average rating? Use this to score similar movies</a:t>
          </a:r>
        </a:p>
      </dsp:txBody>
      <dsp:txXfrm>
        <a:off x="0" y="1582526"/>
        <a:ext cx="10421732" cy="781137"/>
      </dsp:txXfrm>
    </dsp:sp>
    <dsp:sp modelId="{EE2DBEC3-AEBA-4197-8440-0CCE96870DAE}">
      <dsp:nvSpPr>
        <dsp:cNvPr id="0" name=""/>
        <dsp:cNvSpPr/>
      </dsp:nvSpPr>
      <dsp:spPr>
        <a:xfrm>
          <a:off x="2709650" y="2383190"/>
          <a:ext cx="7712081" cy="390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>
                  <a:lumMod val="85000"/>
                  <a:lumOff val="15000"/>
                </a:schemeClr>
              </a:solidFill>
            </a:rPr>
            <a:t>Cosine Similarity recommendation based on user ratings</a:t>
          </a:r>
        </a:p>
      </dsp:txBody>
      <dsp:txXfrm>
        <a:off x="2709650" y="2383190"/>
        <a:ext cx="7712081" cy="390510"/>
      </dsp:txXfrm>
    </dsp:sp>
    <dsp:sp modelId="{82F1B945-B14F-4A71-B529-C201BE331D08}">
      <dsp:nvSpPr>
        <dsp:cNvPr id="0" name=""/>
        <dsp:cNvSpPr/>
      </dsp:nvSpPr>
      <dsp:spPr>
        <a:xfrm>
          <a:off x="0" y="2383190"/>
          <a:ext cx="2709650" cy="390510"/>
        </a:xfrm>
        <a:prstGeom prst="round2SameRect">
          <a:avLst>
            <a:gd name="adj1" fmla="val 16670"/>
            <a:gd name="adj2" fmla="val 0"/>
          </a:avLst>
        </a:prstGeom>
        <a:solidFill>
          <a:schemeClr val="accent6">
            <a:shade val="80000"/>
            <a:hueOff val="-61938"/>
            <a:satOff val="-15535"/>
            <a:lumOff val="25033"/>
            <a:alphaOff val="0"/>
          </a:schemeClr>
        </a:solidFill>
        <a:ln w="12700" cap="flat" cmpd="sng" algn="ctr">
          <a:solidFill>
            <a:schemeClr val="accent6">
              <a:shade val="80000"/>
              <a:hueOff val="-61938"/>
              <a:satOff val="-15535"/>
              <a:lumOff val="250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solidFill>
                <a:schemeClr val="tx1"/>
              </a:solidFill>
            </a:rPr>
            <a:t>Use Case III: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19067" y="2402257"/>
        <a:ext cx="2671516" cy="371443"/>
      </dsp:txXfrm>
    </dsp:sp>
    <dsp:sp modelId="{83736A4B-AD9A-4DF8-ABFE-62C2F7A7A618}">
      <dsp:nvSpPr>
        <dsp:cNvPr id="0" name=""/>
        <dsp:cNvSpPr/>
      </dsp:nvSpPr>
      <dsp:spPr>
        <a:xfrm>
          <a:off x="0" y="2773700"/>
          <a:ext cx="10421732" cy="781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solidFill>
              <a:schemeClr val="bg1">
                <a:lumMod val="85000"/>
                <a:lumOff val="1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>
                  <a:lumMod val="85000"/>
                  <a:lumOff val="15000"/>
                </a:schemeClr>
              </a:solidFill>
            </a:rPr>
            <a:t>Recommending movies based on most similar user preferences to user 1 on user ratings by using cosine similarity function.</a:t>
          </a:r>
        </a:p>
      </dsp:txBody>
      <dsp:txXfrm>
        <a:off x="0" y="2773700"/>
        <a:ext cx="10421732" cy="781137"/>
      </dsp:txXfrm>
    </dsp:sp>
    <dsp:sp modelId="{91933C08-C38F-49C0-92BD-0BAC7FBB1301}">
      <dsp:nvSpPr>
        <dsp:cNvPr id="0" name=""/>
        <dsp:cNvSpPr/>
      </dsp:nvSpPr>
      <dsp:spPr>
        <a:xfrm>
          <a:off x="2709650" y="3574363"/>
          <a:ext cx="7712081" cy="390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prstClr val="black">
                  <a:lumMod val="85000"/>
                  <a:lumOff val="15000"/>
                </a:prstClr>
              </a:solidFill>
              <a:latin typeface="Gill Sans MT"/>
              <a:ea typeface="+mn-ea"/>
              <a:cs typeface="+mn-cs"/>
            </a:rPr>
            <a:t>KNN recommendation based on similar users movie preferences</a:t>
          </a:r>
        </a:p>
      </dsp:txBody>
      <dsp:txXfrm>
        <a:off x="2709650" y="3574363"/>
        <a:ext cx="7712081" cy="390510"/>
      </dsp:txXfrm>
    </dsp:sp>
    <dsp:sp modelId="{B5030206-45EA-4F2C-8A49-E1B5C2E5FD20}">
      <dsp:nvSpPr>
        <dsp:cNvPr id="0" name=""/>
        <dsp:cNvSpPr/>
      </dsp:nvSpPr>
      <dsp:spPr>
        <a:xfrm>
          <a:off x="0" y="3574363"/>
          <a:ext cx="2709650" cy="390510"/>
        </a:xfrm>
        <a:prstGeom prst="round2SameRect">
          <a:avLst>
            <a:gd name="adj1" fmla="val 16670"/>
            <a:gd name="adj2" fmla="val 0"/>
          </a:avLst>
        </a:prstGeom>
        <a:solidFill>
          <a:schemeClr val="accent6">
            <a:shade val="80000"/>
            <a:hueOff val="-92907"/>
            <a:satOff val="-23303"/>
            <a:lumOff val="37549"/>
            <a:alphaOff val="0"/>
          </a:schemeClr>
        </a:solidFill>
        <a:ln w="12700" cap="flat" cmpd="sng" algn="ctr">
          <a:solidFill>
            <a:schemeClr val="accent6">
              <a:shade val="80000"/>
              <a:hueOff val="-92907"/>
              <a:satOff val="-23303"/>
              <a:lumOff val="37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solidFill>
                <a:prstClr val="white"/>
              </a:solidFill>
              <a:latin typeface="Gill Sans MT"/>
              <a:ea typeface="+mn-ea"/>
              <a:cs typeface="+mn-cs"/>
            </a:rPr>
            <a:t>Use Case IV:</a:t>
          </a:r>
          <a:endParaRPr lang="en-US" sz="2100" kern="1200" dirty="0">
            <a:solidFill>
              <a:prstClr val="white"/>
            </a:solidFill>
            <a:latin typeface="Gill Sans MT"/>
            <a:ea typeface="+mn-ea"/>
            <a:cs typeface="+mn-cs"/>
          </a:endParaRPr>
        </a:p>
      </dsp:txBody>
      <dsp:txXfrm>
        <a:off x="19067" y="3593430"/>
        <a:ext cx="2671516" cy="371443"/>
      </dsp:txXfrm>
    </dsp:sp>
    <dsp:sp modelId="{31663F39-8FE1-49B9-9EF6-5B1F4D5D1539}">
      <dsp:nvSpPr>
        <dsp:cNvPr id="0" name=""/>
        <dsp:cNvSpPr/>
      </dsp:nvSpPr>
      <dsp:spPr>
        <a:xfrm>
          <a:off x="0" y="3964874"/>
          <a:ext cx="10421732" cy="781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solidFill>
              <a:schemeClr val="bg1">
                <a:lumMod val="85000"/>
                <a:lumOff val="1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>
                  <a:lumMod val="85000"/>
                  <a:lumOff val="15000"/>
                </a:schemeClr>
              </a:solidFill>
            </a:rPr>
            <a:t>We are recommending movies to the user based on other similar users movie preferences. We are using KNN model to generate recommendations</a:t>
          </a:r>
        </a:p>
      </dsp:txBody>
      <dsp:txXfrm>
        <a:off x="0" y="3964874"/>
        <a:ext cx="10421732" cy="7811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54181-F9B0-4C34-B263-B9AD029FD7C9}">
      <dsp:nvSpPr>
        <dsp:cNvPr id="0" name=""/>
        <dsp:cNvSpPr/>
      </dsp:nvSpPr>
      <dsp:spPr>
        <a:xfrm>
          <a:off x="0" y="338144"/>
          <a:ext cx="11016975" cy="0"/>
        </a:xfrm>
        <a:prstGeom prst="line">
          <a:avLst/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5FD809-A842-4D0B-8A94-25E40FD34639}">
      <dsp:nvSpPr>
        <dsp:cNvPr id="0" name=""/>
        <dsp:cNvSpPr/>
      </dsp:nvSpPr>
      <dsp:spPr>
        <a:xfrm>
          <a:off x="2864413" y="495"/>
          <a:ext cx="8152561" cy="337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>
                  <a:lumMod val="85000"/>
                  <a:lumOff val="15000"/>
                </a:schemeClr>
              </a:solidFill>
            </a:rPr>
            <a:t>Recommendation based on other similar users</a:t>
          </a:r>
        </a:p>
      </dsp:txBody>
      <dsp:txXfrm>
        <a:off x="2864413" y="495"/>
        <a:ext cx="8152561" cy="337649"/>
      </dsp:txXfrm>
    </dsp:sp>
    <dsp:sp modelId="{781C60A5-FD21-4F9B-8CC3-9A78A8DF555C}">
      <dsp:nvSpPr>
        <dsp:cNvPr id="0" name=""/>
        <dsp:cNvSpPr/>
      </dsp:nvSpPr>
      <dsp:spPr>
        <a:xfrm>
          <a:off x="0" y="495"/>
          <a:ext cx="2864413" cy="337649"/>
        </a:xfrm>
        <a:prstGeom prst="round2SameRect">
          <a:avLst>
            <a:gd name="adj1" fmla="val 16670"/>
            <a:gd name="adj2" fmla="val 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tx1"/>
              </a:solidFill>
            </a:rPr>
            <a:t>Use Case I: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16486" y="16981"/>
        <a:ext cx="2831441" cy="321163"/>
      </dsp:txXfrm>
    </dsp:sp>
    <dsp:sp modelId="{B8C10F70-66EB-4B84-8D3D-DDC9F2BE278F}">
      <dsp:nvSpPr>
        <dsp:cNvPr id="0" name=""/>
        <dsp:cNvSpPr/>
      </dsp:nvSpPr>
      <dsp:spPr>
        <a:xfrm>
          <a:off x="0" y="338144"/>
          <a:ext cx="11016975" cy="67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solidFill>
              <a:schemeClr val="bg1">
                <a:lumMod val="85000"/>
                <a:lumOff val="1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>
                  <a:lumMod val="85000"/>
                  <a:lumOff val="15000"/>
                </a:schemeClr>
              </a:solidFill>
            </a:rPr>
            <a:t>User-based Collaborative Filtering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>
                  <a:lumMod val="85000"/>
                  <a:lumOff val="15000"/>
                </a:schemeClr>
              </a:solidFill>
            </a:rPr>
            <a:t>This is a simple collaborative filtering recommendation without using any formulas/functions. We are recommending movies to a user based on other similar users </a:t>
          </a:r>
        </a:p>
      </dsp:txBody>
      <dsp:txXfrm>
        <a:off x="0" y="338144"/>
        <a:ext cx="11016975" cy="6754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54181-F9B0-4C34-B263-B9AD029FD7C9}">
      <dsp:nvSpPr>
        <dsp:cNvPr id="0" name=""/>
        <dsp:cNvSpPr/>
      </dsp:nvSpPr>
      <dsp:spPr>
        <a:xfrm>
          <a:off x="0" y="338144"/>
          <a:ext cx="11016975" cy="0"/>
        </a:xfrm>
        <a:prstGeom prst="line">
          <a:avLst/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5FD809-A842-4D0B-8A94-25E40FD34639}">
      <dsp:nvSpPr>
        <dsp:cNvPr id="0" name=""/>
        <dsp:cNvSpPr/>
      </dsp:nvSpPr>
      <dsp:spPr>
        <a:xfrm>
          <a:off x="2864413" y="495"/>
          <a:ext cx="8152561" cy="337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>
                  <a:lumMod val="85000"/>
                  <a:lumOff val="15000"/>
                </a:schemeClr>
              </a:solidFill>
            </a:rPr>
            <a:t>Recommending movies based on users average ratings and genre preference</a:t>
          </a:r>
        </a:p>
      </dsp:txBody>
      <dsp:txXfrm>
        <a:off x="2864413" y="495"/>
        <a:ext cx="8152561" cy="337649"/>
      </dsp:txXfrm>
    </dsp:sp>
    <dsp:sp modelId="{781C60A5-FD21-4F9B-8CC3-9A78A8DF555C}">
      <dsp:nvSpPr>
        <dsp:cNvPr id="0" name=""/>
        <dsp:cNvSpPr/>
      </dsp:nvSpPr>
      <dsp:spPr>
        <a:xfrm>
          <a:off x="0" y="495"/>
          <a:ext cx="2864413" cy="337649"/>
        </a:xfrm>
        <a:prstGeom prst="round2SameRect">
          <a:avLst>
            <a:gd name="adj1" fmla="val 16670"/>
            <a:gd name="adj2" fmla="val 0"/>
          </a:avLst>
        </a:prstGeom>
        <a:solidFill>
          <a:srgbClr val="4F4B73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tx1"/>
              </a:solidFill>
            </a:rPr>
            <a:t>Use Case II: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16486" y="16981"/>
        <a:ext cx="2831441" cy="321163"/>
      </dsp:txXfrm>
    </dsp:sp>
    <dsp:sp modelId="{B8C10F70-66EB-4B84-8D3D-DDC9F2BE278F}">
      <dsp:nvSpPr>
        <dsp:cNvPr id="0" name=""/>
        <dsp:cNvSpPr/>
      </dsp:nvSpPr>
      <dsp:spPr>
        <a:xfrm>
          <a:off x="0" y="338144"/>
          <a:ext cx="11016975" cy="67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solidFill>
              <a:schemeClr val="bg1">
                <a:lumMod val="85000"/>
                <a:lumOff val="1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>
                  <a:lumMod val="85000"/>
                  <a:lumOff val="15000"/>
                </a:schemeClr>
              </a:solidFill>
            </a:rPr>
            <a:t>Item-based Collaborative Filtering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>
                  <a:lumMod val="85000"/>
                  <a:lumOff val="15000"/>
                </a:schemeClr>
              </a:solidFill>
            </a:rPr>
            <a:t>For a particular user, what movies have a higher-than-average rating? Use this to score similar movies</a:t>
          </a:r>
        </a:p>
      </dsp:txBody>
      <dsp:txXfrm>
        <a:off x="0" y="338144"/>
        <a:ext cx="11016975" cy="6754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54181-F9B0-4C34-B263-B9AD029FD7C9}">
      <dsp:nvSpPr>
        <dsp:cNvPr id="0" name=""/>
        <dsp:cNvSpPr/>
      </dsp:nvSpPr>
      <dsp:spPr>
        <a:xfrm>
          <a:off x="0" y="338144"/>
          <a:ext cx="11016975" cy="0"/>
        </a:xfrm>
        <a:prstGeom prst="line">
          <a:avLst/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5FD809-A842-4D0B-8A94-25E40FD34639}">
      <dsp:nvSpPr>
        <dsp:cNvPr id="0" name=""/>
        <dsp:cNvSpPr/>
      </dsp:nvSpPr>
      <dsp:spPr>
        <a:xfrm>
          <a:off x="2864413" y="495"/>
          <a:ext cx="8152561" cy="337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>
                  <a:lumMod val="85000"/>
                  <a:lumOff val="15000"/>
                </a:schemeClr>
              </a:solidFill>
            </a:rPr>
            <a:t>Cosine Similarity recommendation based on user ratings</a:t>
          </a:r>
        </a:p>
      </dsp:txBody>
      <dsp:txXfrm>
        <a:off x="2864413" y="495"/>
        <a:ext cx="8152561" cy="337649"/>
      </dsp:txXfrm>
    </dsp:sp>
    <dsp:sp modelId="{781C60A5-FD21-4F9B-8CC3-9A78A8DF555C}">
      <dsp:nvSpPr>
        <dsp:cNvPr id="0" name=""/>
        <dsp:cNvSpPr/>
      </dsp:nvSpPr>
      <dsp:spPr>
        <a:xfrm>
          <a:off x="0" y="495"/>
          <a:ext cx="2864413" cy="337649"/>
        </a:xfrm>
        <a:prstGeom prst="round2SameRect">
          <a:avLst>
            <a:gd name="adj1" fmla="val 16670"/>
            <a:gd name="adj2" fmla="val 0"/>
          </a:avLst>
        </a:prstGeom>
        <a:solidFill>
          <a:srgbClr val="716E90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tx1"/>
              </a:solidFill>
            </a:rPr>
            <a:t>Use Case III: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16486" y="16981"/>
        <a:ext cx="2831441" cy="321163"/>
      </dsp:txXfrm>
    </dsp:sp>
    <dsp:sp modelId="{B8C10F70-66EB-4B84-8D3D-DDC9F2BE278F}">
      <dsp:nvSpPr>
        <dsp:cNvPr id="0" name=""/>
        <dsp:cNvSpPr/>
      </dsp:nvSpPr>
      <dsp:spPr>
        <a:xfrm>
          <a:off x="0" y="338144"/>
          <a:ext cx="11016975" cy="67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solidFill>
              <a:schemeClr val="bg1">
                <a:lumMod val="85000"/>
                <a:lumOff val="1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>
                  <a:lumMod val="85000"/>
                  <a:lumOff val="15000"/>
                </a:schemeClr>
              </a:solidFill>
            </a:rPr>
            <a:t>User-based Collaborative Filtering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>
                  <a:lumMod val="85000"/>
                  <a:lumOff val="15000"/>
                </a:schemeClr>
              </a:solidFill>
            </a:rPr>
            <a:t>Recommending movies based on most similar user preferences to user 1 on user ratings by using cosine similarity function.</a:t>
          </a:r>
        </a:p>
      </dsp:txBody>
      <dsp:txXfrm>
        <a:off x="0" y="338144"/>
        <a:ext cx="11016975" cy="6754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54181-F9B0-4C34-B263-B9AD029FD7C9}">
      <dsp:nvSpPr>
        <dsp:cNvPr id="0" name=""/>
        <dsp:cNvSpPr/>
      </dsp:nvSpPr>
      <dsp:spPr>
        <a:xfrm>
          <a:off x="0" y="338144"/>
          <a:ext cx="11016975" cy="0"/>
        </a:xfrm>
        <a:prstGeom prst="line">
          <a:avLst/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5FD809-A842-4D0B-8A94-25E40FD34639}">
      <dsp:nvSpPr>
        <dsp:cNvPr id="0" name=""/>
        <dsp:cNvSpPr/>
      </dsp:nvSpPr>
      <dsp:spPr>
        <a:xfrm>
          <a:off x="2864413" y="495"/>
          <a:ext cx="8152561" cy="337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prstClr val="black">
                  <a:lumMod val="85000"/>
                  <a:lumOff val="15000"/>
                </a:prstClr>
              </a:solidFill>
              <a:latin typeface="Gill Sans MT"/>
              <a:ea typeface="+mn-ea"/>
              <a:cs typeface="+mn-cs"/>
            </a:rPr>
            <a:t>KNN recommendation based on similar users movie preferences</a:t>
          </a:r>
          <a:endParaRPr lang="en-US" sz="1900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2864413" y="495"/>
        <a:ext cx="8152561" cy="337649"/>
      </dsp:txXfrm>
    </dsp:sp>
    <dsp:sp modelId="{781C60A5-FD21-4F9B-8CC3-9A78A8DF555C}">
      <dsp:nvSpPr>
        <dsp:cNvPr id="0" name=""/>
        <dsp:cNvSpPr/>
      </dsp:nvSpPr>
      <dsp:spPr>
        <a:xfrm>
          <a:off x="0" y="495"/>
          <a:ext cx="2864413" cy="337649"/>
        </a:xfrm>
        <a:prstGeom prst="round2SameRect">
          <a:avLst>
            <a:gd name="adj1" fmla="val 16670"/>
            <a:gd name="adj2" fmla="val 0"/>
          </a:avLst>
        </a:prstGeom>
        <a:solidFill>
          <a:srgbClr val="9B9AA4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tx1"/>
              </a:solidFill>
            </a:rPr>
            <a:t>Use Case IV: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16486" y="16981"/>
        <a:ext cx="2831441" cy="321163"/>
      </dsp:txXfrm>
    </dsp:sp>
    <dsp:sp modelId="{B8C10F70-66EB-4B84-8D3D-DDC9F2BE278F}">
      <dsp:nvSpPr>
        <dsp:cNvPr id="0" name=""/>
        <dsp:cNvSpPr/>
      </dsp:nvSpPr>
      <dsp:spPr>
        <a:xfrm>
          <a:off x="0" y="338144"/>
          <a:ext cx="11016975" cy="67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solidFill>
              <a:schemeClr val="bg1">
                <a:lumMod val="85000"/>
                <a:lumOff val="1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>
                  <a:lumMod val="85000"/>
                  <a:lumOff val="15000"/>
                </a:schemeClr>
              </a:solidFill>
            </a:rPr>
            <a:t>User-based Collaborative Filtering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>
                  <a:lumMod val="85000"/>
                  <a:lumOff val="15000"/>
                </a:schemeClr>
              </a:solidFill>
            </a:rPr>
            <a:t>We are recommending movies to the user based on other similar users movie preferences.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>
                  <a:lumMod val="85000"/>
                  <a:lumOff val="15000"/>
                </a:schemeClr>
              </a:solidFill>
            </a:rPr>
            <a:t>We are using KNN model to generate recommendations (K = 1)</a:t>
          </a:r>
        </a:p>
      </dsp:txBody>
      <dsp:txXfrm>
        <a:off x="0" y="338144"/>
        <a:ext cx="11016975" cy="675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35604-8B4D-BB4C-A3A1-B7005D92931E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70AE5-86FC-784F-8A6A-C25913015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20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83A999-5E0E-42CA-8400-604AE921FF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24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83A999-5E0E-42CA-8400-604AE921FF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0664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83A999-5E0E-42CA-8400-604AE921FF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326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83A999-5E0E-42CA-8400-604AE921FF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325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83A999-5E0E-42CA-8400-604AE921FF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7211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73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57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1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97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9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CCE34D-CFF1-4FFE-815B-D050E7ED2D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2063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85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86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679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801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143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18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6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540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135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11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960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52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78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97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14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0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65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55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951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9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8457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01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41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58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7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848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646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480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83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7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4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32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jpe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image" Target="../media/image26.emf"/><Relationship Id="rId3" Type="http://schemas.openxmlformats.org/officeDocument/2006/relationships/image" Target="../media/image5.jpeg"/><Relationship Id="rId7" Type="http://schemas.openxmlformats.org/officeDocument/2006/relationships/diagramColors" Target="../diagrams/colors2.xml"/><Relationship Id="rId12" Type="http://schemas.openxmlformats.org/officeDocument/2006/relationships/image" Target="../media/image2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16.svg"/><Relationship Id="rId5" Type="http://schemas.openxmlformats.org/officeDocument/2006/relationships/diagramLayout" Target="../diagrams/layout2.xml"/><Relationship Id="rId10" Type="http://schemas.openxmlformats.org/officeDocument/2006/relationships/image" Target="../media/image15.png"/><Relationship Id="rId4" Type="http://schemas.openxmlformats.org/officeDocument/2006/relationships/diagramData" Target="../diagrams/data2.xml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image" Target="../media/image26.emf"/><Relationship Id="rId3" Type="http://schemas.openxmlformats.org/officeDocument/2006/relationships/image" Target="../media/image5.jpeg"/><Relationship Id="rId7" Type="http://schemas.openxmlformats.org/officeDocument/2006/relationships/diagramColors" Target="../diagrams/colors3.xml"/><Relationship Id="rId12" Type="http://schemas.openxmlformats.org/officeDocument/2006/relationships/image" Target="../media/image2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16.svg"/><Relationship Id="rId5" Type="http://schemas.openxmlformats.org/officeDocument/2006/relationships/diagramLayout" Target="../diagrams/layout3.xml"/><Relationship Id="rId15" Type="http://schemas.openxmlformats.org/officeDocument/2006/relationships/image" Target="../media/image29.emf"/><Relationship Id="rId10" Type="http://schemas.openxmlformats.org/officeDocument/2006/relationships/image" Target="../media/image15.png"/><Relationship Id="rId4" Type="http://schemas.openxmlformats.org/officeDocument/2006/relationships/diagramData" Target="../diagrams/data3.xml"/><Relationship Id="rId9" Type="http://schemas.openxmlformats.org/officeDocument/2006/relationships/image" Target="../media/image8.png"/><Relationship Id="rId14" Type="http://schemas.openxmlformats.org/officeDocument/2006/relationships/image" Target="../media/image28.emf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openxmlformats.org/officeDocument/2006/relationships/image" Target="../media/image27.emf"/><Relationship Id="rId3" Type="http://schemas.openxmlformats.org/officeDocument/2006/relationships/image" Target="../media/image5.jpeg"/><Relationship Id="rId7" Type="http://schemas.openxmlformats.org/officeDocument/2006/relationships/diagramColors" Target="../diagrams/colors4.xml"/><Relationship Id="rId12" Type="http://schemas.openxmlformats.org/officeDocument/2006/relationships/image" Target="../media/image3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4.xml"/><Relationship Id="rId11" Type="http://schemas.openxmlformats.org/officeDocument/2006/relationships/image" Target="../media/image16.svg"/><Relationship Id="rId5" Type="http://schemas.openxmlformats.org/officeDocument/2006/relationships/diagramLayout" Target="../diagrams/layout4.xml"/><Relationship Id="rId15" Type="http://schemas.openxmlformats.org/officeDocument/2006/relationships/image" Target="../media/image31.png"/><Relationship Id="rId10" Type="http://schemas.openxmlformats.org/officeDocument/2006/relationships/image" Target="../media/image15.png"/><Relationship Id="rId4" Type="http://schemas.openxmlformats.org/officeDocument/2006/relationships/diagramData" Target="../diagrams/data4.xml"/><Relationship Id="rId9" Type="http://schemas.openxmlformats.org/officeDocument/2006/relationships/image" Target="../media/image8.png"/><Relationship Id="rId14" Type="http://schemas.openxmlformats.org/officeDocument/2006/relationships/image" Target="../media/image2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JPG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openxmlformats.org/officeDocument/2006/relationships/image" Target="../media/image33.emf"/><Relationship Id="rId3" Type="http://schemas.openxmlformats.org/officeDocument/2006/relationships/image" Target="../media/image5.jpeg"/><Relationship Id="rId7" Type="http://schemas.openxmlformats.org/officeDocument/2006/relationships/diagramColors" Target="../diagrams/colors6.xml"/><Relationship Id="rId12" Type="http://schemas.openxmlformats.org/officeDocument/2006/relationships/image" Target="../media/image3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6.xml"/><Relationship Id="rId11" Type="http://schemas.openxmlformats.org/officeDocument/2006/relationships/image" Target="../media/image16.svg"/><Relationship Id="rId5" Type="http://schemas.openxmlformats.org/officeDocument/2006/relationships/diagramLayout" Target="../diagrams/layout6.xml"/><Relationship Id="rId10" Type="http://schemas.openxmlformats.org/officeDocument/2006/relationships/image" Target="../media/image15.png"/><Relationship Id="rId4" Type="http://schemas.openxmlformats.org/officeDocument/2006/relationships/diagramData" Target="../diagrams/data6.xml"/><Relationship Id="rId9" Type="http://schemas.openxmlformats.org/officeDocument/2006/relationships/image" Target="../media/image8.png"/><Relationship Id="rId14" Type="http://schemas.openxmlformats.org/officeDocument/2006/relationships/image" Target="../media/image34.emf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13" Type="http://schemas.openxmlformats.org/officeDocument/2006/relationships/image" Target="../media/image36.emf"/><Relationship Id="rId3" Type="http://schemas.openxmlformats.org/officeDocument/2006/relationships/image" Target="../media/image5.jpeg"/><Relationship Id="rId7" Type="http://schemas.openxmlformats.org/officeDocument/2006/relationships/diagramColors" Target="../diagrams/colors7.xml"/><Relationship Id="rId12" Type="http://schemas.openxmlformats.org/officeDocument/2006/relationships/image" Target="../media/image3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7.xml"/><Relationship Id="rId11" Type="http://schemas.openxmlformats.org/officeDocument/2006/relationships/image" Target="../media/image16.svg"/><Relationship Id="rId5" Type="http://schemas.openxmlformats.org/officeDocument/2006/relationships/diagramLayout" Target="../diagrams/layout7.xml"/><Relationship Id="rId10" Type="http://schemas.openxmlformats.org/officeDocument/2006/relationships/image" Target="../media/image15.png"/><Relationship Id="rId4" Type="http://schemas.openxmlformats.org/officeDocument/2006/relationships/diagramData" Target="../diagrams/data7.xml"/><Relationship Id="rId9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13" Type="http://schemas.openxmlformats.org/officeDocument/2006/relationships/image" Target="../media/image38.emf"/><Relationship Id="rId3" Type="http://schemas.openxmlformats.org/officeDocument/2006/relationships/image" Target="../media/image5.jpeg"/><Relationship Id="rId7" Type="http://schemas.openxmlformats.org/officeDocument/2006/relationships/diagramColors" Target="../diagrams/colors8.xml"/><Relationship Id="rId12" Type="http://schemas.openxmlformats.org/officeDocument/2006/relationships/image" Target="../media/image37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8.xml"/><Relationship Id="rId11" Type="http://schemas.openxmlformats.org/officeDocument/2006/relationships/image" Target="../media/image16.svg"/><Relationship Id="rId5" Type="http://schemas.openxmlformats.org/officeDocument/2006/relationships/diagramLayout" Target="../diagrams/layout8.xml"/><Relationship Id="rId15" Type="http://schemas.openxmlformats.org/officeDocument/2006/relationships/image" Target="../media/image40.png"/><Relationship Id="rId10" Type="http://schemas.openxmlformats.org/officeDocument/2006/relationships/image" Target="../media/image15.png"/><Relationship Id="rId4" Type="http://schemas.openxmlformats.org/officeDocument/2006/relationships/diagramData" Target="../diagrams/data8.xml"/><Relationship Id="rId9" Type="http://schemas.openxmlformats.org/officeDocument/2006/relationships/image" Target="../media/image8.png"/><Relationship Id="rId14" Type="http://schemas.openxmlformats.org/officeDocument/2006/relationships/image" Target="../media/image39.emf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13" Type="http://schemas.openxmlformats.org/officeDocument/2006/relationships/image" Target="../media/image42.emf"/><Relationship Id="rId3" Type="http://schemas.openxmlformats.org/officeDocument/2006/relationships/image" Target="../media/image5.jpeg"/><Relationship Id="rId7" Type="http://schemas.openxmlformats.org/officeDocument/2006/relationships/diagramColors" Target="../diagrams/colors9.xml"/><Relationship Id="rId12" Type="http://schemas.openxmlformats.org/officeDocument/2006/relationships/image" Target="../media/image41.emf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9.xml"/><Relationship Id="rId11" Type="http://schemas.openxmlformats.org/officeDocument/2006/relationships/image" Target="../media/image16.svg"/><Relationship Id="rId5" Type="http://schemas.openxmlformats.org/officeDocument/2006/relationships/diagramLayout" Target="../diagrams/layout9.xml"/><Relationship Id="rId15" Type="http://schemas.openxmlformats.org/officeDocument/2006/relationships/image" Target="../media/image44.emf"/><Relationship Id="rId10" Type="http://schemas.openxmlformats.org/officeDocument/2006/relationships/image" Target="../media/image15.png"/><Relationship Id="rId4" Type="http://schemas.openxmlformats.org/officeDocument/2006/relationships/diagramData" Target="../diagrams/data9.xml"/><Relationship Id="rId9" Type="http://schemas.openxmlformats.org/officeDocument/2006/relationships/image" Target="../media/image8.png"/><Relationship Id="rId14" Type="http://schemas.openxmlformats.org/officeDocument/2006/relationships/image" Target="../media/image4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840259"/>
            <a:ext cx="3739505" cy="2596190"/>
          </a:xfrm>
        </p:spPr>
        <p:txBody>
          <a:bodyPr anchor="b" anchorCtr="0">
            <a:noAutofit/>
          </a:bodyPr>
          <a:lstStyle/>
          <a:p>
            <a:r>
              <a:rPr lang="en-US" sz="3600" dirty="0"/>
              <a:t>A Graph Database Powered Recommendation System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4" y="4074486"/>
            <a:ext cx="3565524" cy="1731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Team Members:</a:t>
            </a:r>
          </a:p>
          <a:p>
            <a:pPr lvl="1"/>
            <a:r>
              <a:rPr lang="en-US" dirty="0"/>
              <a:t>Nupur Pathak</a:t>
            </a:r>
          </a:p>
          <a:p>
            <a:pPr lvl="1"/>
            <a:r>
              <a:rPr lang="en-US" dirty="0"/>
              <a:t>Sree Divya Cheerla</a:t>
            </a:r>
          </a:p>
          <a:p>
            <a:pPr lvl="1"/>
            <a:r>
              <a:rPr lang="en-US" dirty="0"/>
              <a:t>Vani Bhat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B4A629-ADF3-44FE-B4BF-6DB02E353521}"/>
              </a:ext>
            </a:extLst>
          </p:cNvPr>
          <p:cNvSpPr txBox="1"/>
          <p:nvPr/>
        </p:nvSpPr>
        <p:spPr>
          <a:xfrm>
            <a:off x="7999414" y="362803"/>
            <a:ext cx="3867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  <a:ea typeface="+mj-ea"/>
                <a:cs typeface="+mj-cs"/>
              </a:rPr>
              <a:t>COMPLETE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5817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5" descr="Data Points Digital background">
            <a:extLst>
              <a:ext uri="{FF2B5EF4-FFF2-40B4-BE49-F238E27FC236}">
                <a16:creationId xmlns:a16="http://schemas.microsoft.com/office/drawing/2014/main" id="{AE412ABC-C942-EF3F-5C24-8FC9FEAB6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938" y="3081528"/>
            <a:ext cx="12192000" cy="3776472"/>
          </a:xfrm>
          <a:prstGeom prst="rect">
            <a:avLst/>
          </a:prstGeom>
        </p:spPr>
      </p:pic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2"/>
          <a:stretch/>
        </p:blipFill>
        <p:spPr>
          <a:xfrm>
            <a:off x="-7938" y="0"/>
            <a:ext cx="12192000" cy="3081528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D6AF3B8-B3BB-1009-AB40-E4DAA0F2EB3E}"/>
              </a:ext>
            </a:extLst>
          </p:cNvPr>
          <p:cNvSpPr/>
          <p:nvPr/>
        </p:nvSpPr>
        <p:spPr>
          <a:xfrm>
            <a:off x="142875" y="200025"/>
            <a:ext cx="11906249" cy="599425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Walbaum Display" panose="02070503090703020303" pitchFamily="18" charset="0"/>
              </a:rPr>
              <a:t>How to generate / collect input data</a:t>
            </a:r>
            <a:endParaRPr lang="en-IN" sz="3600" dirty="0">
              <a:solidFill>
                <a:schemeClr val="tx1"/>
              </a:solidFill>
              <a:latin typeface="Walbaum Display" panose="02070503090703020303" pitchFamily="18" charset="0"/>
              <a:ea typeface="+mj-ea"/>
              <a:cs typeface="+mj-cs"/>
            </a:endParaRP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7F4A1DD3-0A3E-78E8-29C1-79BB6891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611987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E0381-668D-FEEC-E61A-815132675A07}"/>
              </a:ext>
            </a:extLst>
          </p:cNvPr>
          <p:cNvSpPr/>
          <p:nvPr/>
        </p:nvSpPr>
        <p:spPr>
          <a:xfrm>
            <a:off x="142875" y="886811"/>
            <a:ext cx="11906249" cy="56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6" name="Date Placeholder 12">
            <a:extLst>
              <a:ext uri="{FF2B5EF4-FFF2-40B4-BE49-F238E27FC236}">
                <a16:creationId xmlns:a16="http://schemas.microsoft.com/office/drawing/2014/main" id="{9CE46FD0-EAF2-F66B-5DB3-E7AFA2D5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623436"/>
            <a:ext cx="2628900" cy="15388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Monday,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May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2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3, 2022</a:t>
            </a:r>
          </a:p>
        </p:txBody>
      </p:sp>
      <p:sp>
        <p:nvSpPr>
          <p:cNvPr id="27" name="Footer Placeholder 13">
            <a:extLst>
              <a:ext uri="{FF2B5EF4-FFF2-40B4-BE49-F238E27FC236}">
                <a16:creationId xmlns:a16="http://schemas.microsoft.com/office/drawing/2014/main" id="{599DC1E9-E8E7-9AC6-4BB3-1F65B4ED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402" y="6623436"/>
            <a:ext cx="6379210" cy="15388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DATA225: Group Term Project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9E50E9C-2C96-A66F-5D61-25314929CE84}"/>
              </a:ext>
            </a:extLst>
          </p:cNvPr>
          <p:cNvSpPr txBox="1">
            <a:spLocks/>
          </p:cNvSpPr>
          <p:nvPr/>
        </p:nvSpPr>
        <p:spPr>
          <a:xfrm>
            <a:off x="517566" y="914269"/>
            <a:ext cx="10515600" cy="5517011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contains information about the user, movies watched by each user, the genre of the movies and the individual  user ratings through the years 1995 - 2015.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dataset have information collected from 1,38,493 user chosen at random and has about 20,000,263 ratings across 27,278 movies with each user rating  at least 20 movies each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Movie dataset –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contains unique Movie IDs , their titles and the genre of each movie</a:t>
            </a: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Movie Ratings dataset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 contains unique User IDs , Movie IDs  and the  ratings given by each user on a scale of 1-5 scale along with timestamps.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28" name="Picture 27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95E54915-0B1C-E6E0-99D6-1C68DFC08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31" y="2603472"/>
            <a:ext cx="7766462" cy="1554183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2F78C6B-D5AC-33AE-B8DF-9E19EF143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6931" y="4888417"/>
            <a:ext cx="2311069" cy="150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06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5" descr="Data Points Digital background">
            <a:extLst>
              <a:ext uri="{FF2B5EF4-FFF2-40B4-BE49-F238E27FC236}">
                <a16:creationId xmlns:a16="http://schemas.microsoft.com/office/drawing/2014/main" id="{AE412ABC-C942-EF3F-5C24-8FC9FEAB6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938" y="3081528"/>
            <a:ext cx="12192000" cy="3776472"/>
          </a:xfrm>
          <a:prstGeom prst="rect">
            <a:avLst/>
          </a:prstGeom>
        </p:spPr>
      </p:pic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2"/>
          <a:stretch/>
        </p:blipFill>
        <p:spPr>
          <a:xfrm>
            <a:off x="-7938" y="0"/>
            <a:ext cx="12192000" cy="3081528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D6AF3B8-B3BB-1009-AB40-E4DAA0F2EB3E}"/>
              </a:ext>
            </a:extLst>
          </p:cNvPr>
          <p:cNvSpPr/>
          <p:nvPr/>
        </p:nvSpPr>
        <p:spPr>
          <a:xfrm>
            <a:off x="142875" y="200025"/>
            <a:ext cx="11906249" cy="599425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latin typeface="Walbaum Display" panose="02070503090703020303" pitchFamily="18" charset="0"/>
              </a:rPr>
              <a:t>Languages used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 panose="02070503090703020303" pitchFamily="18" charset="0"/>
              <a:ea typeface="+mn-ea"/>
              <a:cs typeface="+mn-cs"/>
            </a:endParaRP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7F4A1DD3-0A3E-78E8-29C1-79BB6891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611987"/>
            <a:ext cx="1692274" cy="15388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B0FB-D917-4C8C-928F-313BD683BF3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  <a:alpha val="80000"/>
                </a:prst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E0381-668D-FEEC-E61A-815132675A07}"/>
              </a:ext>
            </a:extLst>
          </p:cNvPr>
          <p:cNvSpPr/>
          <p:nvPr/>
        </p:nvSpPr>
        <p:spPr>
          <a:xfrm>
            <a:off x="142875" y="886811"/>
            <a:ext cx="11906249" cy="56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6" name="Date Placeholder 12">
            <a:extLst>
              <a:ext uri="{FF2B5EF4-FFF2-40B4-BE49-F238E27FC236}">
                <a16:creationId xmlns:a16="http://schemas.microsoft.com/office/drawing/2014/main" id="{9CE46FD0-EAF2-F66B-5DB3-E7AFA2D5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623436"/>
            <a:ext cx="2628900" cy="15388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Monday, May 23, 2022</a:t>
            </a:r>
          </a:p>
        </p:txBody>
      </p:sp>
      <p:sp>
        <p:nvSpPr>
          <p:cNvPr id="27" name="Footer Placeholder 13">
            <a:extLst>
              <a:ext uri="{FF2B5EF4-FFF2-40B4-BE49-F238E27FC236}">
                <a16:creationId xmlns:a16="http://schemas.microsoft.com/office/drawing/2014/main" id="{599DC1E9-E8E7-9AC6-4BB3-1F65B4ED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402" y="6623436"/>
            <a:ext cx="6379210" cy="15388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DATA225: Group Term Project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787F5D9-3BFA-DB98-26E6-808F0FF9A214}"/>
              </a:ext>
            </a:extLst>
          </p:cNvPr>
          <p:cNvSpPr txBox="1">
            <a:spLocks/>
          </p:cNvSpPr>
          <p:nvPr/>
        </p:nvSpPr>
        <p:spPr>
          <a:xfrm>
            <a:off x="731322" y="923365"/>
            <a:ext cx="10515600" cy="5596452"/>
          </a:xfrm>
          <a:prstGeom prst="rect">
            <a:avLst/>
          </a:prstGeom>
          <a:solidFill>
            <a:sysClr val="window" lastClr="FFFFFF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Cypher Query Language(CQL)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Cypher is a graph query language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It   allows for expressive and efficient data querying from the graph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Is unique as it provides a visual way of matching patterns and relationships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Is very similar to SQL and can be used for efficient data querying from the graph.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For our project , we use Cypher Query Language(CQL) to build and analyze the graph model  as it is primary interface for  Neo4J.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We use Cypher to construct expressive and efficient queries to do any kind of create, read, update, or delete (CRUD) on the graphs in Neo4J.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3D7F60F-9541-B028-E4A3-76B02292D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073" y="4204046"/>
            <a:ext cx="4508500" cy="2315771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F6FCED-8E85-BD41-689C-1D984BE7B0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0923" y="4204046"/>
            <a:ext cx="3670300" cy="2315772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2824275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5" descr="Data Points Digital background">
            <a:extLst>
              <a:ext uri="{FF2B5EF4-FFF2-40B4-BE49-F238E27FC236}">
                <a16:creationId xmlns:a16="http://schemas.microsoft.com/office/drawing/2014/main" id="{AE412ABC-C942-EF3F-5C24-8FC9FEAB6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938" y="3081528"/>
            <a:ext cx="12192000" cy="3776472"/>
          </a:xfrm>
          <a:prstGeom prst="rect">
            <a:avLst/>
          </a:prstGeom>
        </p:spPr>
      </p:pic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2"/>
          <a:stretch/>
        </p:blipFill>
        <p:spPr>
          <a:xfrm>
            <a:off x="-7938" y="0"/>
            <a:ext cx="12192000" cy="3081528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D6AF3B8-B3BB-1009-AB40-E4DAA0F2EB3E}"/>
              </a:ext>
            </a:extLst>
          </p:cNvPr>
          <p:cNvSpPr/>
          <p:nvPr/>
        </p:nvSpPr>
        <p:spPr>
          <a:xfrm>
            <a:off x="142875" y="200025"/>
            <a:ext cx="11906249" cy="599425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latin typeface="Walbaum Display" panose="02070503090703020303" pitchFamily="18" charset="0"/>
              </a:rPr>
              <a:t>Tools used 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 panose="02070503090703020303" pitchFamily="18" charset="0"/>
              <a:ea typeface="+mn-ea"/>
              <a:cs typeface="+mn-cs"/>
            </a:endParaRP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7F4A1DD3-0A3E-78E8-29C1-79BB6891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611987"/>
            <a:ext cx="1692274" cy="15388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B0FB-D917-4C8C-928F-313BD683BF3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  <a:alpha val="80000"/>
                </a:prst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E0381-668D-FEEC-E61A-815132675A07}"/>
              </a:ext>
            </a:extLst>
          </p:cNvPr>
          <p:cNvSpPr/>
          <p:nvPr/>
        </p:nvSpPr>
        <p:spPr>
          <a:xfrm>
            <a:off x="142875" y="886811"/>
            <a:ext cx="11906249" cy="56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6" name="Date Placeholder 12">
            <a:extLst>
              <a:ext uri="{FF2B5EF4-FFF2-40B4-BE49-F238E27FC236}">
                <a16:creationId xmlns:a16="http://schemas.microsoft.com/office/drawing/2014/main" id="{9CE46FD0-EAF2-F66B-5DB3-E7AFA2D5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623436"/>
            <a:ext cx="2628900" cy="15388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Monday, May 23, 2022</a:t>
            </a:r>
          </a:p>
        </p:txBody>
      </p:sp>
      <p:sp>
        <p:nvSpPr>
          <p:cNvPr id="27" name="Footer Placeholder 13">
            <a:extLst>
              <a:ext uri="{FF2B5EF4-FFF2-40B4-BE49-F238E27FC236}">
                <a16:creationId xmlns:a16="http://schemas.microsoft.com/office/drawing/2014/main" id="{599DC1E9-E8E7-9AC6-4BB3-1F65B4ED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402" y="6623436"/>
            <a:ext cx="6379210" cy="15388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DATA225: Group Term Project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29DC720-8F11-BA0A-A3D3-BB1774603061}"/>
              </a:ext>
            </a:extLst>
          </p:cNvPr>
          <p:cNvSpPr txBox="1">
            <a:spLocks/>
          </p:cNvSpPr>
          <p:nvPr/>
        </p:nvSpPr>
        <p:spPr>
          <a:xfrm>
            <a:off x="878774" y="1484415"/>
            <a:ext cx="10533413" cy="3871356"/>
          </a:xfrm>
          <a:prstGeom prst="rect">
            <a:avLst/>
          </a:prstGeom>
          <a:solidFill>
            <a:sysClr val="window" lastClr="FFFFFF"/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9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Neo4j Desktop  - </a:t>
            </a: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Local instance of Neo4J with access to all the capabilities and features of Neo4j Enterprise Edition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9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Graph Data Science (GDS) library -  </a:t>
            </a: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GDS library includes many graph algorithms used for path finding, centrality, similarity and Node embeddings.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1.  Production-quality :  Indicates that the algorithm has been tested with regards to stability and scalability.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			</a:t>
            </a:r>
            <a:r>
              <a:rPr kumimoji="0" lang="en-US" sz="19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gds.&lt;algorithm&gt;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9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2.  Beta :  Indicates that the algorithm is a candidate for the production-quality tier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			</a:t>
            </a:r>
            <a:r>
              <a:rPr kumimoji="0" lang="en-US" sz="19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gds.beta.&lt;algorithm&gt;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9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 startAt="3"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Alpha:  Indicates that the algorithm is experimental and might be changed or removed at any time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		</a:t>
            </a:r>
            <a:r>
              <a:rPr kumimoji="0" lang="en-US" sz="19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	gds.alpha.&lt;algorithm&gt;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427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5" descr="Data Points Digital background">
            <a:extLst>
              <a:ext uri="{FF2B5EF4-FFF2-40B4-BE49-F238E27FC236}">
                <a16:creationId xmlns:a16="http://schemas.microsoft.com/office/drawing/2014/main" id="{AE412ABC-C942-EF3F-5C24-8FC9FEAB6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938" y="3081528"/>
            <a:ext cx="12192000" cy="3776472"/>
          </a:xfrm>
          <a:prstGeom prst="rect">
            <a:avLst/>
          </a:prstGeom>
        </p:spPr>
      </p:pic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2"/>
          <a:stretch/>
        </p:blipFill>
        <p:spPr>
          <a:xfrm>
            <a:off x="-7938" y="0"/>
            <a:ext cx="12192000" cy="3081528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D6AF3B8-B3BB-1009-AB40-E4DAA0F2EB3E}"/>
              </a:ext>
            </a:extLst>
          </p:cNvPr>
          <p:cNvSpPr/>
          <p:nvPr/>
        </p:nvSpPr>
        <p:spPr>
          <a:xfrm>
            <a:off x="142875" y="200025"/>
            <a:ext cx="11906249" cy="599425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latin typeface="Walbaum Display" panose="02070503090703020303" pitchFamily="18" charset="0"/>
              </a:rPr>
              <a:t>Tools used 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 panose="02070503090703020303" pitchFamily="18" charset="0"/>
              <a:ea typeface="+mn-ea"/>
              <a:cs typeface="+mn-cs"/>
            </a:endParaRP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7F4A1DD3-0A3E-78E8-29C1-79BB6891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611987"/>
            <a:ext cx="1692274" cy="15388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B0FB-D917-4C8C-928F-313BD683BF3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  <a:alpha val="80000"/>
                </a:prst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E0381-668D-FEEC-E61A-815132675A07}"/>
              </a:ext>
            </a:extLst>
          </p:cNvPr>
          <p:cNvSpPr/>
          <p:nvPr/>
        </p:nvSpPr>
        <p:spPr>
          <a:xfrm>
            <a:off x="142875" y="886811"/>
            <a:ext cx="11906249" cy="56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6" name="Date Placeholder 12">
            <a:extLst>
              <a:ext uri="{FF2B5EF4-FFF2-40B4-BE49-F238E27FC236}">
                <a16:creationId xmlns:a16="http://schemas.microsoft.com/office/drawing/2014/main" id="{9CE46FD0-EAF2-F66B-5DB3-E7AFA2D5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623436"/>
            <a:ext cx="2628900" cy="15388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Monday, May 23, 2022</a:t>
            </a:r>
          </a:p>
        </p:txBody>
      </p:sp>
      <p:sp>
        <p:nvSpPr>
          <p:cNvPr id="27" name="Footer Placeholder 13">
            <a:extLst>
              <a:ext uri="{FF2B5EF4-FFF2-40B4-BE49-F238E27FC236}">
                <a16:creationId xmlns:a16="http://schemas.microsoft.com/office/drawing/2014/main" id="{599DC1E9-E8E7-9AC6-4BB3-1F65B4ED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402" y="6623436"/>
            <a:ext cx="6379210" cy="15388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DATA225: Group Term Project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21DFA37-230C-96F1-6941-74B503720C74}"/>
              </a:ext>
            </a:extLst>
          </p:cNvPr>
          <p:cNvSpPr txBox="1">
            <a:spLocks/>
          </p:cNvSpPr>
          <p:nvPr/>
        </p:nvSpPr>
        <p:spPr>
          <a:xfrm>
            <a:off x="680213" y="1314268"/>
            <a:ext cx="10960924" cy="4656921"/>
          </a:xfrm>
          <a:prstGeom prst="rect">
            <a:avLst/>
          </a:prstGeom>
          <a:solidFill>
            <a:sysClr val="window" lastClr="FFFFFF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Node Similarity 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Compares a set of nodes and consider them similar by checking if they share the same neighbors and computes pairwise similarities using functionalities like Jaccard Similarity Score, or the Overlap coefficient.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K Nearest Neighbors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The K-Nearest Neighbors algorithm compares the properties of each node and defines k nodes as its nearest neighbors if their properties are similar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It then computes the distance between all node pairs and creates new relationships between each node and its K nearest neighbors.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Graph SAGE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GraphSAGE is a node embedding algorithm which computes low-dimensional vector representations of nodes in a graph also called embeddings 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It creates  function that generates embeddings by sampling and aggregating features from a node’s local neighborhood.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573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5" descr="Data Points Digital background">
            <a:extLst>
              <a:ext uri="{FF2B5EF4-FFF2-40B4-BE49-F238E27FC236}">
                <a16:creationId xmlns:a16="http://schemas.microsoft.com/office/drawing/2014/main" id="{AE412ABC-C942-EF3F-5C24-8FC9FEAB6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938" y="3081528"/>
            <a:ext cx="12192000" cy="3776472"/>
          </a:xfrm>
          <a:prstGeom prst="rect">
            <a:avLst/>
          </a:prstGeom>
        </p:spPr>
      </p:pic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2"/>
          <a:stretch/>
        </p:blipFill>
        <p:spPr>
          <a:xfrm>
            <a:off x="-7938" y="0"/>
            <a:ext cx="12192000" cy="3081528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D6AF3B8-B3BB-1009-AB40-E4DAA0F2EB3E}"/>
              </a:ext>
            </a:extLst>
          </p:cNvPr>
          <p:cNvSpPr/>
          <p:nvPr/>
        </p:nvSpPr>
        <p:spPr>
          <a:xfrm>
            <a:off x="142875" y="200025"/>
            <a:ext cx="11906249" cy="599425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latin typeface="Walbaum Display" panose="02070503090703020303" pitchFamily="18" charset="0"/>
              </a:rPr>
              <a:t>Mathematical Formulations: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 panose="02070503090703020303" pitchFamily="18" charset="0"/>
              <a:ea typeface="+mn-ea"/>
              <a:cs typeface="+mn-cs"/>
            </a:endParaRP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7F4A1DD3-0A3E-78E8-29C1-79BB6891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611987"/>
            <a:ext cx="1692274" cy="15388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B0FB-D917-4C8C-928F-313BD683BF3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  <a:alpha val="80000"/>
                </a:prst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E0381-668D-FEEC-E61A-815132675A07}"/>
              </a:ext>
            </a:extLst>
          </p:cNvPr>
          <p:cNvSpPr/>
          <p:nvPr/>
        </p:nvSpPr>
        <p:spPr>
          <a:xfrm>
            <a:off x="142875" y="886811"/>
            <a:ext cx="11906249" cy="56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6" name="Date Placeholder 12">
            <a:extLst>
              <a:ext uri="{FF2B5EF4-FFF2-40B4-BE49-F238E27FC236}">
                <a16:creationId xmlns:a16="http://schemas.microsoft.com/office/drawing/2014/main" id="{9CE46FD0-EAF2-F66B-5DB3-E7AFA2D5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623436"/>
            <a:ext cx="2628900" cy="15388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Monday, May 23, 2022</a:t>
            </a:r>
          </a:p>
        </p:txBody>
      </p:sp>
      <p:sp>
        <p:nvSpPr>
          <p:cNvPr id="27" name="Footer Placeholder 13">
            <a:extLst>
              <a:ext uri="{FF2B5EF4-FFF2-40B4-BE49-F238E27FC236}">
                <a16:creationId xmlns:a16="http://schemas.microsoft.com/office/drawing/2014/main" id="{599DC1E9-E8E7-9AC6-4BB3-1F65B4ED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402" y="6623436"/>
            <a:ext cx="6379210" cy="15388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DATA225: Group Term Project</a:t>
            </a:r>
          </a:p>
        </p:txBody>
      </p:sp>
      <p:pic>
        <p:nvPicPr>
          <p:cNvPr id="9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8878F53E-2B1C-6A54-3E26-1F8AA1907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693" y="1309495"/>
            <a:ext cx="8948737" cy="464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69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5" descr="Data Points Digital background">
            <a:extLst>
              <a:ext uri="{FF2B5EF4-FFF2-40B4-BE49-F238E27FC236}">
                <a16:creationId xmlns:a16="http://schemas.microsoft.com/office/drawing/2014/main" id="{AE412ABC-C942-EF3F-5C24-8FC9FEAB6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938" y="3081528"/>
            <a:ext cx="12192000" cy="3776472"/>
          </a:xfrm>
          <a:prstGeom prst="rect">
            <a:avLst/>
          </a:prstGeom>
        </p:spPr>
      </p:pic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2"/>
          <a:stretch/>
        </p:blipFill>
        <p:spPr>
          <a:xfrm>
            <a:off x="-7938" y="0"/>
            <a:ext cx="12192000" cy="308152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7645B18-0D61-1787-7B2C-04571ED1C317}"/>
              </a:ext>
            </a:extLst>
          </p:cNvPr>
          <p:cNvSpPr/>
          <p:nvPr/>
        </p:nvSpPr>
        <p:spPr>
          <a:xfrm>
            <a:off x="142875" y="886811"/>
            <a:ext cx="11906249" cy="56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6AF3B8-B3BB-1009-AB40-E4DAA0F2EB3E}"/>
              </a:ext>
            </a:extLst>
          </p:cNvPr>
          <p:cNvSpPr/>
          <p:nvPr/>
        </p:nvSpPr>
        <p:spPr>
          <a:xfrm>
            <a:off x="142875" y="200025"/>
            <a:ext cx="11906249" cy="599425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Walbaum Display" panose="02070503090703020303" pitchFamily="18" charset="0"/>
                <a:ea typeface="+mj-ea"/>
                <a:cs typeface="+mj-cs"/>
              </a:rPr>
              <a:t>Our Solution: Graph Database Powered Recommendation 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7F4A1DD3-0A3E-78E8-29C1-79BB6891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611987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DD3141-E1CE-C63A-7261-67A026E44CF5}"/>
              </a:ext>
            </a:extLst>
          </p:cNvPr>
          <p:cNvGrpSpPr/>
          <p:nvPr/>
        </p:nvGrpSpPr>
        <p:grpSpPr>
          <a:xfrm>
            <a:off x="534127" y="1226947"/>
            <a:ext cx="10837572" cy="5154803"/>
            <a:chOff x="534127" y="1226947"/>
            <a:chExt cx="10837572" cy="515480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C281E4-8843-04D6-990B-4514B19B0EC5}"/>
                </a:ext>
              </a:extLst>
            </p:cNvPr>
            <p:cNvSpPr/>
            <p:nvPr/>
          </p:nvSpPr>
          <p:spPr>
            <a:xfrm>
              <a:off x="534127" y="1276525"/>
              <a:ext cx="2697162" cy="76916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36000" rtlCol="0" anchor="ctr"/>
            <a:lstStyle/>
            <a:p>
              <a:r>
                <a:rPr lang="en-IN" sz="1600" dirty="0">
                  <a:solidFill>
                    <a:schemeClr val="bg1"/>
                  </a:solidFill>
                </a:rPr>
                <a:t>LOAD </a:t>
              </a:r>
            </a:p>
            <a:p>
              <a:r>
                <a:rPr lang="en-IN" sz="1600" dirty="0">
                  <a:solidFill>
                    <a:schemeClr val="bg1"/>
                  </a:solidFill>
                </a:rPr>
                <a:t>DATASET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C6E9B9D-7A33-7A9F-D82D-4B735A260777}"/>
                </a:ext>
              </a:extLst>
            </p:cNvPr>
            <p:cNvSpPr/>
            <p:nvPr/>
          </p:nvSpPr>
          <p:spPr>
            <a:xfrm>
              <a:off x="3496834" y="1276525"/>
              <a:ext cx="2697162" cy="76916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92000" rtlCol="0" anchor="ctr"/>
            <a:lstStyle/>
            <a:p>
              <a:r>
                <a:rPr lang="en-IN" sz="1600" dirty="0">
                  <a:solidFill>
                    <a:schemeClr val="bg1"/>
                  </a:solidFill>
                </a:rPr>
                <a:t>GRAPH CONSTRUCTION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113151E-6FFF-42B8-84E3-7258ADD24F6E}"/>
                </a:ext>
              </a:extLst>
            </p:cNvPr>
            <p:cNvSpPr/>
            <p:nvPr/>
          </p:nvSpPr>
          <p:spPr>
            <a:xfrm>
              <a:off x="6490496" y="1276525"/>
              <a:ext cx="2697162" cy="76916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92000" rtlCol="0" anchor="ctr"/>
            <a:lstStyle/>
            <a:p>
              <a:r>
                <a:rPr lang="en-IN" sz="1600" dirty="0"/>
                <a:t>GRAPH </a:t>
              </a:r>
            </a:p>
            <a:p>
              <a:r>
                <a:rPr lang="en-IN" sz="1600" dirty="0"/>
                <a:t>ALGORITHM</a:t>
              </a:r>
              <a:endParaRPr lang="en-US" sz="1600" dirty="0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B3058E19-80E3-797E-AA6F-B91806857781}"/>
                </a:ext>
              </a:extLst>
            </p:cNvPr>
            <p:cNvSpPr/>
            <p:nvPr/>
          </p:nvSpPr>
          <p:spPr>
            <a:xfrm>
              <a:off x="9182104" y="1396276"/>
              <a:ext cx="252000" cy="52322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638BD41-B070-0283-501D-974C37721CA4}"/>
                </a:ext>
              </a:extLst>
            </p:cNvPr>
            <p:cNvGrpSpPr/>
            <p:nvPr/>
          </p:nvGrpSpPr>
          <p:grpSpPr>
            <a:xfrm>
              <a:off x="626138" y="1369973"/>
              <a:ext cx="593062" cy="593964"/>
              <a:chOff x="740438" y="1616216"/>
              <a:chExt cx="593062" cy="593964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8280D36-2522-C3F3-7D27-2B752B989828}"/>
                  </a:ext>
                </a:extLst>
              </p:cNvPr>
              <p:cNvSpPr/>
              <p:nvPr/>
            </p:nvSpPr>
            <p:spPr>
              <a:xfrm>
                <a:off x="740438" y="1616216"/>
                <a:ext cx="593062" cy="593964"/>
              </a:xfrm>
              <a:prstGeom prst="ellipse">
                <a:avLst/>
              </a:prstGeom>
              <a:solidFill>
                <a:srgbClr val="ED7D31">
                  <a:hueOff val="0"/>
                  <a:satOff val="0"/>
                  <a:lumOff val="0"/>
                  <a:alphaOff val="0"/>
                </a:srgb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" name="Rectangle 14" descr="Database">
                <a:extLst>
                  <a:ext uri="{FF2B5EF4-FFF2-40B4-BE49-F238E27FC236}">
                    <a16:creationId xmlns:a16="http://schemas.microsoft.com/office/drawing/2014/main" id="{9FCDF5DC-BBCF-6968-18EF-1F1B03FAE06A}"/>
                  </a:ext>
                </a:extLst>
              </p:cNvPr>
              <p:cNvSpPr/>
              <p:nvPr/>
            </p:nvSpPr>
            <p:spPr>
              <a:xfrm>
                <a:off x="840095" y="1696719"/>
                <a:ext cx="393749" cy="432959"/>
              </a:xfrm>
              <a:prstGeom prst="rect">
                <a:avLst/>
              </a:prstGeom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477071C-42D3-E1B6-D464-F1597C522ECE}"/>
                </a:ext>
              </a:extLst>
            </p:cNvPr>
            <p:cNvGrpSpPr/>
            <p:nvPr/>
          </p:nvGrpSpPr>
          <p:grpSpPr>
            <a:xfrm>
              <a:off x="3577172" y="1369973"/>
              <a:ext cx="594000" cy="594000"/>
              <a:chOff x="3691472" y="1606656"/>
              <a:chExt cx="594000" cy="59400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0AEF06F-D5A2-B2DC-36C7-63B380660409}"/>
                  </a:ext>
                </a:extLst>
              </p:cNvPr>
              <p:cNvSpPr/>
              <p:nvPr/>
            </p:nvSpPr>
            <p:spPr>
              <a:xfrm>
                <a:off x="3691472" y="1606656"/>
                <a:ext cx="594000" cy="594000"/>
              </a:xfrm>
              <a:prstGeom prst="ellipse">
                <a:avLst/>
              </a:prstGeom>
              <a:solidFill>
                <a:srgbClr val="A5A5A5">
                  <a:hueOff val="0"/>
                  <a:satOff val="0"/>
                  <a:lumOff val="0"/>
                  <a:alphaOff val="0"/>
                </a:srgb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" name="Rectangle 25" descr="Upward trend">
                <a:extLst>
                  <a:ext uri="{FF2B5EF4-FFF2-40B4-BE49-F238E27FC236}">
                    <a16:creationId xmlns:a16="http://schemas.microsoft.com/office/drawing/2014/main" id="{0970BF18-D3C9-46A6-D7F4-29FDC72DE004}"/>
                  </a:ext>
                </a:extLst>
              </p:cNvPr>
              <p:cNvSpPr/>
              <p:nvPr/>
            </p:nvSpPr>
            <p:spPr>
              <a:xfrm>
                <a:off x="3772472" y="1687656"/>
                <a:ext cx="432000" cy="432000"/>
              </a:xfrm>
              <a:prstGeom prst="rect">
                <a:avLst/>
              </a:prstGeom>
              <a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AE4CB7F-D706-5A8A-A7D8-01BDBA269D38}"/>
                </a:ext>
              </a:extLst>
            </p:cNvPr>
            <p:cNvGrpSpPr/>
            <p:nvPr/>
          </p:nvGrpSpPr>
          <p:grpSpPr>
            <a:xfrm>
              <a:off x="6596199" y="1369973"/>
              <a:ext cx="594000" cy="594000"/>
              <a:chOff x="5409750" y="2742750"/>
              <a:chExt cx="594000" cy="59400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7EC3199-5B6A-CA14-0F2A-F9A0CC71DF21}"/>
                  </a:ext>
                </a:extLst>
              </p:cNvPr>
              <p:cNvSpPr/>
              <p:nvPr/>
            </p:nvSpPr>
            <p:spPr>
              <a:xfrm>
                <a:off x="5409750" y="2742750"/>
                <a:ext cx="594000" cy="594000"/>
              </a:xfrm>
              <a:prstGeom prst="ellipse">
                <a:avLst/>
              </a:prstGeom>
              <a:solidFill>
                <a:srgbClr val="FFC000">
                  <a:hueOff val="0"/>
                  <a:satOff val="0"/>
                  <a:lumOff val="0"/>
                  <a:alphaOff val="0"/>
                </a:srgb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" name="Rectangle 27" descr="Bar chart">
                <a:extLst>
                  <a:ext uri="{FF2B5EF4-FFF2-40B4-BE49-F238E27FC236}">
                    <a16:creationId xmlns:a16="http://schemas.microsoft.com/office/drawing/2014/main" id="{6F487E27-6F41-0FC4-5858-48254A0FB450}"/>
                  </a:ext>
                </a:extLst>
              </p:cNvPr>
              <p:cNvSpPr/>
              <p:nvPr/>
            </p:nvSpPr>
            <p:spPr>
              <a:xfrm>
                <a:off x="5490750" y="2819251"/>
                <a:ext cx="432000" cy="432000"/>
              </a:xfrm>
              <a:prstGeom prst="rect">
                <a:avLst/>
              </a:prstGeom>
              <a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D4056B5-9B2F-F118-CC46-101FC9B41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039407" y="1226947"/>
              <a:ext cx="688092" cy="58298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3BED34-E6C3-988E-50FA-C90ADCAD91DE}"/>
                </a:ext>
              </a:extLst>
            </p:cNvPr>
            <p:cNvSpPr txBox="1"/>
            <p:nvPr/>
          </p:nvSpPr>
          <p:spPr>
            <a:xfrm>
              <a:off x="9447649" y="1835291"/>
              <a:ext cx="1924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solidFill>
                    <a:schemeClr val="dk1"/>
                  </a:solidFill>
                </a:rPr>
                <a:t>MOVIE RECOMMENDATIONS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16E79D72-4367-A69C-6DA2-0A0525EFDAC3}"/>
                </a:ext>
              </a:extLst>
            </p:cNvPr>
            <p:cNvSpPr/>
            <p:nvPr/>
          </p:nvSpPr>
          <p:spPr>
            <a:xfrm>
              <a:off x="3228158" y="1396276"/>
              <a:ext cx="252000" cy="52322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7B28EAAE-2501-C4FE-A435-503EB29E2454}"/>
                </a:ext>
              </a:extLst>
            </p:cNvPr>
            <p:cNvSpPr/>
            <p:nvPr/>
          </p:nvSpPr>
          <p:spPr>
            <a:xfrm>
              <a:off x="6192839" y="1396276"/>
              <a:ext cx="252000" cy="52322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1AD6BA8-F69F-0680-F3B5-C4BE8B6DF453}"/>
                </a:ext>
              </a:extLst>
            </p:cNvPr>
            <p:cNvSpPr/>
            <p:nvPr/>
          </p:nvSpPr>
          <p:spPr>
            <a:xfrm>
              <a:off x="534127" y="2165438"/>
              <a:ext cx="2697162" cy="420678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200" i="1" dirty="0"/>
                <a:t>User Movie Ratings dataset: </a:t>
              </a:r>
              <a:r>
                <a:rPr lang="en-US" sz="1200" dirty="0"/>
                <a:t>Information about the user, movies watched by each user, the genre of the movies ratings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200" dirty="0"/>
                <a:t>Contains unique User IDs , Movie IDs  and the  ratings given by each user on a scale of 1-5 scale along with timestamps.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200" dirty="0"/>
                <a:t>The dataset has information collected from 1,38,493 users chosen at random and has about 20,000,263 ratings across 27,278 movies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200" i="1" dirty="0"/>
                <a:t>Movie dataset: </a:t>
              </a:r>
              <a:r>
                <a:rPr lang="en-US" sz="1200" dirty="0"/>
                <a:t>Contains unique Movie IDs , their titles and the genre of each movie. The dataset has information collected from 10,866 movies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200" b="1" i="1" dirty="0"/>
                <a:t>Subset dataset</a:t>
              </a:r>
              <a:r>
                <a:rPr lang="en-US" sz="1200" dirty="0"/>
                <a:t>: We have filtered the dataset with 10 users that have 72 ratings across 20 movies.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sz="12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6F0FEA3-EB09-701C-A970-4175C932A359}"/>
                </a:ext>
              </a:extLst>
            </p:cNvPr>
            <p:cNvSpPr/>
            <p:nvPr/>
          </p:nvSpPr>
          <p:spPr>
            <a:xfrm>
              <a:off x="3480158" y="2174963"/>
              <a:ext cx="2697162" cy="420678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200" dirty="0"/>
                <a:t>We have used Neo4j database that is suitable platform to handle interconnected data in terms of graph representation  and graph learning.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200" dirty="0"/>
                <a:t>Using the subset dataset, following graph is created in the Neo4j application: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sz="12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781B478-0160-67BE-92A8-63C5CBA747BA}"/>
                </a:ext>
              </a:extLst>
            </p:cNvPr>
            <p:cNvSpPr/>
            <p:nvPr/>
          </p:nvSpPr>
          <p:spPr>
            <a:xfrm>
              <a:off x="6484942" y="2165438"/>
              <a:ext cx="2697162" cy="420678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 algn="just">
                <a:lnSpc>
                  <a:spcPct val="150000"/>
                </a:lnSpc>
                <a:buFont typeface="+mj-lt"/>
                <a:buAutoNum type="romanUcPeriod"/>
              </a:pPr>
              <a:r>
                <a:rPr lang="en-US" sz="1400" dirty="0"/>
                <a:t>Content based filtering</a:t>
              </a:r>
            </a:p>
            <a:p>
              <a:pPr marL="742950" lvl="1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Jaccard Similarity</a:t>
              </a:r>
            </a:p>
            <a:p>
              <a:pPr marL="285750" indent="-285750" algn="just">
                <a:lnSpc>
                  <a:spcPct val="150000"/>
                </a:lnSpc>
                <a:buFont typeface="+mj-lt"/>
                <a:buAutoNum type="romanUcPeriod"/>
              </a:pPr>
              <a:endParaRPr lang="en-US" sz="1200" dirty="0"/>
            </a:p>
            <a:p>
              <a:pPr marL="285750" indent="-285750" algn="just">
                <a:lnSpc>
                  <a:spcPct val="150000"/>
                </a:lnSpc>
                <a:buFont typeface="+mj-lt"/>
                <a:buAutoNum type="romanUcPeriod"/>
              </a:pPr>
              <a:r>
                <a:rPr lang="en-US" sz="1400" dirty="0"/>
                <a:t>Collaborative based filtering</a:t>
              </a:r>
            </a:p>
            <a:p>
              <a:pPr marL="742950" lvl="1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Cosine  Similarity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K Nearest </a:t>
              </a:r>
              <a:r>
                <a:rPr lang="en-US" sz="1200" dirty="0" err="1"/>
                <a:t>Neighbours</a:t>
              </a:r>
              <a:r>
                <a:rPr lang="en-US" sz="1200" dirty="0"/>
                <a:t> (KNN)</a:t>
              </a:r>
            </a:p>
            <a:p>
              <a:pPr marL="285750" indent="-285750" algn="just">
                <a:lnSpc>
                  <a:spcPct val="150000"/>
                </a:lnSpc>
                <a:buFont typeface="+mj-lt"/>
                <a:buAutoNum type="romanUcPeriod"/>
              </a:pPr>
              <a:endParaRPr lang="en-US" sz="1200" dirty="0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592C485-2A43-5566-BF38-BC6E6A90FF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9369" t="4978" r="31862" b="3894"/>
            <a:stretch/>
          </p:blipFill>
          <p:spPr>
            <a:xfrm>
              <a:off x="3577172" y="3877056"/>
              <a:ext cx="2426888" cy="2284211"/>
            </a:xfrm>
            <a:prstGeom prst="rect">
              <a:avLst/>
            </a:prstGeom>
            <a:ln w="6350">
              <a:noFill/>
            </a:ln>
          </p:spPr>
        </p:pic>
      </p:grpSp>
      <p:sp>
        <p:nvSpPr>
          <p:cNvPr id="47" name="Date Placeholder 12">
            <a:extLst>
              <a:ext uri="{FF2B5EF4-FFF2-40B4-BE49-F238E27FC236}">
                <a16:creationId xmlns:a16="http://schemas.microsoft.com/office/drawing/2014/main" id="{02A38B41-28B5-9D4B-ADCE-46BF8E2A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623436"/>
            <a:ext cx="2628900" cy="15388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Monday,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May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2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3, 2022</a:t>
            </a:r>
          </a:p>
        </p:txBody>
      </p:sp>
      <p:sp>
        <p:nvSpPr>
          <p:cNvPr id="48" name="Footer Placeholder 13">
            <a:extLst>
              <a:ext uri="{FF2B5EF4-FFF2-40B4-BE49-F238E27FC236}">
                <a16:creationId xmlns:a16="http://schemas.microsoft.com/office/drawing/2014/main" id="{D782C0B6-CBE4-8AC2-71C4-948DCF11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402" y="6623436"/>
            <a:ext cx="6379210" cy="15388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DATA225: Group Term Project</a:t>
            </a:r>
          </a:p>
        </p:txBody>
      </p:sp>
    </p:spTree>
    <p:extLst>
      <p:ext uri="{BB962C8B-B14F-4D97-AF65-F5344CB8AC3E}">
        <p14:creationId xmlns:p14="http://schemas.microsoft.com/office/powerpoint/2010/main" val="265470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5" descr="Data Points Digital background">
            <a:extLst>
              <a:ext uri="{FF2B5EF4-FFF2-40B4-BE49-F238E27FC236}">
                <a16:creationId xmlns:a16="http://schemas.microsoft.com/office/drawing/2014/main" id="{AE412ABC-C942-EF3F-5C24-8FC9FEAB6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938" y="3081528"/>
            <a:ext cx="12192000" cy="3776472"/>
          </a:xfrm>
          <a:prstGeom prst="rect">
            <a:avLst/>
          </a:prstGeom>
        </p:spPr>
      </p:pic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2"/>
          <a:stretch/>
        </p:blipFill>
        <p:spPr>
          <a:xfrm>
            <a:off x="-7938" y="0"/>
            <a:ext cx="12192000" cy="3081528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D6AF3B8-B3BB-1009-AB40-E4DAA0F2EB3E}"/>
              </a:ext>
            </a:extLst>
          </p:cNvPr>
          <p:cNvSpPr/>
          <p:nvPr/>
        </p:nvSpPr>
        <p:spPr>
          <a:xfrm>
            <a:off x="142875" y="200025"/>
            <a:ext cx="11906249" cy="599425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>
                <a:solidFill>
                  <a:schemeClr val="tx1"/>
                </a:solidFill>
                <a:latin typeface="Walbaum Display" panose="02070503090703020303" pitchFamily="18" charset="0"/>
                <a:ea typeface="+mj-ea"/>
                <a:cs typeface="+mj-cs"/>
              </a:rPr>
              <a:t>Graph Construction – Nodes and Edges</a:t>
            </a:r>
            <a:endParaRPr lang="en-US" sz="3600" dirty="0">
              <a:solidFill>
                <a:schemeClr val="tx1"/>
              </a:solidFill>
              <a:latin typeface="Walbaum Display" panose="02070503090703020303" pitchFamily="18" charset="0"/>
              <a:ea typeface="+mj-ea"/>
              <a:cs typeface="+mj-cs"/>
            </a:endParaRP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7F4A1DD3-0A3E-78E8-29C1-79BB6891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611987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t>16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A24AE1-DD58-5380-F389-CDA6066A5F12}"/>
              </a:ext>
            </a:extLst>
          </p:cNvPr>
          <p:cNvSpPr/>
          <p:nvPr/>
        </p:nvSpPr>
        <p:spPr>
          <a:xfrm>
            <a:off x="142875" y="886811"/>
            <a:ext cx="11906249" cy="56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27114F2-2CE4-C343-9A66-7E3E362744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69" t="4978" r="31862" b="3894"/>
          <a:stretch/>
        </p:blipFill>
        <p:spPr>
          <a:xfrm>
            <a:off x="6202362" y="1192696"/>
            <a:ext cx="5438775" cy="5119030"/>
          </a:xfrm>
          <a:prstGeom prst="rect">
            <a:avLst/>
          </a:prstGeom>
          <a:ln w="6350"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0A09A9E-23CC-4AEF-FFEA-DA721F781CEE}"/>
              </a:ext>
            </a:extLst>
          </p:cNvPr>
          <p:cNvGrpSpPr/>
          <p:nvPr/>
        </p:nvGrpSpPr>
        <p:grpSpPr>
          <a:xfrm>
            <a:off x="428400" y="1452389"/>
            <a:ext cx="5099782" cy="2582703"/>
            <a:chOff x="428400" y="1452389"/>
            <a:chExt cx="5099782" cy="25827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70AB2F-2687-862E-3DB4-BAB212B9AC2F}"/>
                </a:ext>
              </a:extLst>
            </p:cNvPr>
            <p:cNvSpPr/>
            <p:nvPr/>
          </p:nvSpPr>
          <p:spPr>
            <a:xfrm>
              <a:off x="2422581" y="3135092"/>
              <a:ext cx="900000" cy="900000"/>
            </a:xfrm>
            <a:prstGeom prst="ellipse">
              <a:avLst/>
            </a:prstGeom>
            <a:solidFill>
              <a:srgbClr val="C99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1F55E82-98DD-246F-66A1-16EA22C8E10E}"/>
                </a:ext>
              </a:extLst>
            </p:cNvPr>
            <p:cNvSpPr/>
            <p:nvPr/>
          </p:nvSpPr>
          <p:spPr>
            <a:xfrm>
              <a:off x="4416762" y="3135092"/>
              <a:ext cx="900000" cy="900000"/>
            </a:xfrm>
            <a:prstGeom prst="ellipse">
              <a:avLst/>
            </a:prstGeom>
            <a:solidFill>
              <a:srgbClr val="F9C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D6850D0-EB8D-01DF-7373-25AAE71E41B4}"/>
                </a:ext>
              </a:extLst>
            </p:cNvPr>
            <p:cNvSpPr/>
            <p:nvPr/>
          </p:nvSpPr>
          <p:spPr>
            <a:xfrm>
              <a:off x="428400" y="3135092"/>
              <a:ext cx="900000" cy="900000"/>
            </a:xfrm>
            <a:prstGeom prst="ellipse">
              <a:avLst/>
            </a:prstGeom>
            <a:solidFill>
              <a:srgbClr val="F397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5A64E36-02B6-8000-B1DC-FF1D6EAB5FE5}"/>
                </a:ext>
              </a:extLst>
            </p:cNvPr>
            <p:cNvSpPr/>
            <p:nvPr/>
          </p:nvSpPr>
          <p:spPr>
            <a:xfrm>
              <a:off x="2422581" y="1452389"/>
              <a:ext cx="900000" cy="900000"/>
            </a:xfrm>
            <a:prstGeom prst="ellipse">
              <a:avLst/>
            </a:prstGeom>
            <a:solidFill>
              <a:srgbClr val="56C7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7F45985-9D55-5FD5-62FD-85530753DAB1}"/>
                </a:ext>
              </a:extLst>
            </p:cNvPr>
            <p:cNvCxnSpPr>
              <a:cxnSpLocks/>
              <a:stCxn id="33" idx="6"/>
              <a:endCxn id="6" idx="2"/>
            </p:cNvCxnSpPr>
            <p:nvPr/>
          </p:nvCxnSpPr>
          <p:spPr>
            <a:xfrm>
              <a:off x="1328400" y="3585092"/>
              <a:ext cx="1094181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4FEE9E9-EA05-6E82-A10C-096291650D1D}"/>
                </a:ext>
              </a:extLst>
            </p:cNvPr>
            <p:cNvCxnSpPr>
              <a:cxnSpLocks/>
              <a:stCxn id="6" idx="6"/>
              <a:endCxn id="32" idx="2"/>
            </p:cNvCxnSpPr>
            <p:nvPr/>
          </p:nvCxnSpPr>
          <p:spPr>
            <a:xfrm>
              <a:off x="3322581" y="3585092"/>
              <a:ext cx="1094181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7973E75-9CA3-A1E4-5408-FBAB4A5B548E}"/>
                </a:ext>
              </a:extLst>
            </p:cNvPr>
            <p:cNvCxnSpPr>
              <a:cxnSpLocks/>
              <a:stCxn id="34" idx="4"/>
              <a:endCxn id="6" idx="0"/>
            </p:cNvCxnSpPr>
            <p:nvPr/>
          </p:nvCxnSpPr>
          <p:spPr>
            <a:xfrm>
              <a:off x="2872581" y="2352389"/>
              <a:ext cx="0" cy="78270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08FB6C2-27E4-E83D-A538-C608173C5523}"/>
                </a:ext>
              </a:extLst>
            </p:cNvPr>
            <p:cNvSpPr txBox="1"/>
            <p:nvPr/>
          </p:nvSpPr>
          <p:spPr>
            <a:xfrm>
              <a:off x="1429534" y="3603680"/>
              <a:ext cx="8098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RATED</a:t>
              </a:r>
              <a:endParaRPr lang="en-US" sz="160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73E4979-EDA6-1BE6-0785-E1D56E34A053}"/>
                </a:ext>
              </a:extLst>
            </p:cNvPr>
            <p:cNvSpPr txBox="1"/>
            <p:nvPr/>
          </p:nvSpPr>
          <p:spPr>
            <a:xfrm>
              <a:off x="2826974" y="2509808"/>
              <a:ext cx="11640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DIRECTED</a:t>
              </a:r>
              <a:endParaRPr lang="en-US" sz="160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56FD4A6-FE3F-9767-EA8A-1DF1EA61B33E}"/>
                </a:ext>
              </a:extLst>
            </p:cNvPr>
            <p:cNvSpPr txBox="1"/>
            <p:nvPr/>
          </p:nvSpPr>
          <p:spPr>
            <a:xfrm>
              <a:off x="3287657" y="3603680"/>
              <a:ext cx="11640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IN_GENRE</a:t>
              </a:r>
              <a:endParaRPr lang="en-US" sz="160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2B5872C-20CF-5FE6-0BB6-20086233488C}"/>
                </a:ext>
              </a:extLst>
            </p:cNvPr>
            <p:cNvSpPr txBox="1"/>
            <p:nvPr/>
          </p:nvSpPr>
          <p:spPr>
            <a:xfrm>
              <a:off x="2422581" y="1737160"/>
              <a:ext cx="1023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</a:rPr>
                <a:t>Director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1E8D6B7-4357-BBAF-6E5D-842BFCB8A1C3}"/>
                </a:ext>
              </a:extLst>
            </p:cNvPr>
            <p:cNvSpPr txBox="1"/>
            <p:nvPr/>
          </p:nvSpPr>
          <p:spPr>
            <a:xfrm>
              <a:off x="4505094" y="3415815"/>
              <a:ext cx="1023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</a:rPr>
                <a:t>Genre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A1B5BE9-6E92-762F-93F7-200E98B9C7C0}"/>
                </a:ext>
              </a:extLst>
            </p:cNvPr>
            <p:cNvSpPr txBox="1"/>
            <p:nvPr/>
          </p:nvSpPr>
          <p:spPr>
            <a:xfrm>
              <a:off x="2510913" y="3421822"/>
              <a:ext cx="1023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Movie</a:t>
              </a:r>
              <a:endParaRPr lang="en-US" sz="16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4B206A8-432B-7BA6-EF17-42FC609096A5}"/>
                </a:ext>
              </a:extLst>
            </p:cNvPr>
            <p:cNvSpPr txBox="1"/>
            <p:nvPr/>
          </p:nvSpPr>
          <p:spPr>
            <a:xfrm>
              <a:off x="590837" y="3415815"/>
              <a:ext cx="1023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User</a:t>
              </a:r>
              <a:endParaRPr lang="en-US" sz="1600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3B6D5FE1-EC6D-4B20-0B54-18DCD99EAE38}"/>
              </a:ext>
            </a:extLst>
          </p:cNvPr>
          <p:cNvSpPr/>
          <p:nvPr/>
        </p:nvSpPr>
        <p:spPr>
          <a:xfrm>
            <a:off x="428400" y="4590907"/>
            <a:ext cx="5486625" cy="172079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IN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Graph Properties: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Heterogeneous Graph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Nodes: User, Movie, Director, Genre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Edges: RATED, DIRECTED, IN_GENRE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Directed Graph</a:t>
            </a:r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8" name="Date Placeholder 12">
            <a:extLst>
              <a:ext uri="{FF2B5EF4-FFF2-40B4-BE49-F238E27FC236}">
                <a16:creationId xmlns:a16="http://schemas.microsoft.com/office/drawing/2014/main" id="{60CE57FA-4955-B0E0-3EB7-59DBB50EC1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623436"/>
            <a:ext cx="2628900" cy="15388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Monday,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May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2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3, 2022</a:t>
            </a:r>
          </a:p>
        </p:txBody>
      </p:sp>
      <p:sp>
        <p:nvSpPr>
          <p:cNvPr id="49" name="Footer Placeholder 13">
            <a:extLst>
              <a:ext uri="{FF2B5EF4-FFF2-40B4-BE49-F238E27FC236}">
                <a16:creationId xmlns:a16="http://schemas.microsoft.com/office/drawing/2014/main" id="{51FD879A-45E7-39B6-344A-6722E11C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402" y="6623436"/>
            <a:ext cx="6379210" cy="15388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DATA225: Group Term Project</a:t>
            </a:r>
          </a:p>
        </p:txBody>
      </p:sp>
    </p:spTree>
    <p:extLst>
      <p:ext uri="{BB962C8B-B14F-4D97-AF65-F5344CB8AC3E}">
        <p14:creationId xmlns:p14="http://schemas.microsoft.com/office/powerpoint/2010/main" val="1614789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5" descr="Data Points Digital background">
            <a:extLst>
              <a:ext uri="{FF2B5EF4-FFF2-40B4-BE49-F238E27FC236}">
                <a16:creationId xmlns:a16="http://schemas.microsoft.com/office/drawing/2014/main" id="{AE412ABC-C942-EF3F-5C24-8FC9FEAB6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938" y="3081528"/>
            <a:ext cx="12192000" cy="3776472"/>
          </a:xfrm>
          <a:prstGeom prst="rect">
            <a:avLst/>
          </a:prstGeom>
        </p:spPr>
      </p:pic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2"/>
          <a:stretch/>
        </p:blipFill>
        <p:spPr>
          <a:xfrm>
            <a:off x="-7938" y="0"/>
            <a:ext cx="12192000" cy="3081528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D6AF3B8-B3BB-1009-AB40-E4DAA0F2EB3E}"/>
              </a:ext>
            </a:extLst>
          </p:cNvPr>
          <p:cNvSpPr/>
          <p:nvPr/>
        </p:nvSpPr>
        <p:spPr>
          <a:xfrm>
            <a:off x="142875" y="200025"/>
            <a:ext cx="11906249" cy="599425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>
                <a:solidFill>
                  <a:schemeClr val="tx1"/>
                </a:solidFill>
                <a:latin typeface="Walbaum Display" panose="02070503090703020303" pitchFamily="18" charset="0"/>
                <a:ea typeface="+mj-ea"/>
                <a:cs typeface="+mj-cs"/>
              </a:rPr>
              <a:t>Graph Construction – User Node Properties for User 1</a:t>
            </a:r>
            <a:endParaRPr lang="en-US" sz="3600" dirty="0">
              <a:solidFill>
                <a:schemeClr val="tx1"/>
              </a:solidFill>
              <a:latin typeface="Walbaum Display" panose="02070503090703020303" pitchFamily="18" charset="0"/>
              <a:ea typeface="+mj-ea"/>
              <a:cs typeface="+mj-cs"/>
            </a:endParaRP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7F4A1DD3-0A3E-78E8-29C1-79BB6891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611987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t>17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0F3A3E8-F305-9B8C-07A1-3ABA56305F94}"/>
              </a:ext>
            </a:extLst>
          </p:cNvPr>
          <p:cNvGrpSpPr/>
          <p:nvPr/>
        </p:nvGrpSpPr>
        <p:grpSpPr>
          <a:xfrm>
            <a:off x="142875" y="886811"/>
            <a:ext cx="11906249" cy="5688000"/>
            <a:chOff x="142875" y="886811"/>
            <a:chExt cx="11906249" cy="568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5B7854-1033-1269-FEF2-A92C7CDD570A}"/>
                </a:ext>
              </a:extLst>
            </p:cNvPr>
            <p:cNvSpPr/>
            <p:nvPr/>
          </p:nvSpPr>
          <p:spPr>
            <a:xfrm>
              <a:off x="142875" y="886811"/>
              <a:ext cx="11906249" cy="56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31508B7-FF1C-3971-F82D-61208A7DF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3110" y="1037858"/>
              <a:ext cx="8974353" cy="5385905"/>
            </a:xfrm>
            <a:prstGeom prst="rect">
              <a:avLst/>
            </a:prstGeom>
            <a:ln w="6350">
              <a:noFill/>
            </a:ln>
          </p:spPr>
        </p:pic>
      </p:grpSp>
      <p:sp>
        <p:nvSpPr>
          <p:cNvPr id="10" name="Date Placeholder 12">
            <a:extLst>
              <a:ext uri="{FF2B5EF4-FFF2-40B4-BE49-F238E27FC236}">
                <a16:creationId xmlns:a16="http://schemas.microsoft.com/office/drawing/2014/main" id="{81C58AE7-CE0C-2F8D-3A22-6C07456A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623436"/>
            <a:ext cx="2628900" cy="15388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Monday,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May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2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3, 2022</a:t>
            </a:r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12D71E45-4946-AD55-924C-98DD36A97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402" y="6623436"/>
            <a:ext cx="6379210" cy="15388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DATA225: Group Term Project</a:t>
            </a:r>
          </a:p>
        </p:txBody>
      </p:sp>
    </p:spTree>
    <p:extLst>
      <p:ext uri="{BB962C8B-B14F-4D97-AF65-F5344CB8AC3E}">
        <p14:creationId xmlns:p14="http://schemas.microsoft.com/office/powerpoint/2010/main" val="1233414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5" descr="Data Points Digital background">
            <a:extLst>
              <a:ext uri="{FF2B5EF4-FFF2-40B4-BE49-F238E27FC236}">
                <a16:creationId xmlns:a16="http://schemas.microsoft.com/office/drawing/2014/main" id="{AE412ABC-C942-EF3F-5C24-8FC9FEAB6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938" y="3081528"/>
            <a:ext cx="12192000" cy="3776472"/>
          </a:xfrm>
          <a:prstGeom prst="rect">
            <a:avLst/>
          </a:prstGeom>
        </p:spPr>
      </p:pic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2"/>
          <a:stretch/>
        </p:blipFill>
        <p:spPr>
          <a:xfrm>
            <a:off x="-7938" y="0"/>
            <a:ext cx="12192000" cy="3081528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D6AF3B8-B3BB-1009-AB40-E4DAA0F2EB3E}"/>
              </a:ext>
            </a:extLst>
          </p:cNvPr>
          <p:cNvSpPr/>
          <p:nvPr/>
        </p:nvSpPr>
        <p:spPr>
          <a:xfrm>
            <a:off x="142875" y="200025"/>
            <a:ext cx="11906249" cy="599425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>
                <a:solidFill>
                  <a:schemeClr val="tx1"/>
                </a:solidFill>
                <a:latin typeface="Walbaum Display" panose="02070503090703020303" pitchFamily="18" charset="0"/>
                <a:ea typeface="+mj-ea"/>
                <a:cs typeface="+mj-cs"/>
              </a:rPr>
              <a:t>Graph Construction – User 1 Connections</a:t>
            </a:r>
            <a:endParaRPr lang="en-US" sz="3600" dirty="0">
              <a:solidFill>
                <a:schemeClr val="tx1"/>
              </a:solidFill>
              <a:latin typeface="Walbaum Display" panose="02070503090703020303" pitchFamily="18" charset="0"/>
              <a:ea typeface="+mj-ea"/>
              <a:cs typeface="+mj-cs"/>
            </a:endParaRP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7F4A1DD3-0A3E-78E8-29C1-79BB6891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611987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t>18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83DF12-5B92-B828-CF29-8DEC9B1B6B9F}"/>
              </a:ext>
            </a:extLst>
          </p:cNvPr>
          <p:cNvGrpSpPr/>
          <p:nvPr/>
        </p:nvGrpSpPr>
        <p:grpSpPr>
          <a:xfrm>
            <a:off x="142875" y="886811"/>
            <a:ext cx="11906249" cy="5688000"/>
            <a:chOff x="142875" y="886811"/>
            <a:chExt cx="11906249" cy="568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5B7854-1033-1269-FEF2-A92C7CDD570A}"/>
                </a:ext>
              </a:extLst>
            </p:cNvPr>
            <p:cNvSpPr/>
            <p:nvPr/>
          </p:nvSpPr>
          <p:spPr>
            <a:xfrm>
              <a:off x="142875" y="886811"/>
              <a:ext cx="11906249" cy="56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4D5BF23-452D-0AB8-24D7-1475A17C5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4925" y="999475"/>
              <a:ext cx="7519692" cy="5448950"/>
            </a:xfrm>
            <a:prstGeom prst="rect">
              <a:avLst/>
            </a:prstGeom>
            <a:ln w="6350">
              <a:noFill/>
            </a:ln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037823D-04E6-BDDB-C21B-E434FEE094E6}"/>
                </a:ext>
              </a:extLst>
            </p:cNvPr>
            <p:cNvGrpSpPr/>
            <p:nvPr/>
          </p:nvGrpSpPr>
          <p:grpSpPr>
            <a:xfrm>
              <a:off x="9716200" y="1316298"/>
              <a:ext cx="1461901" cy="1707708"/>
              <a:chOff x="9716200" y="1316298"/>
              <a:chExt cx="1461901" cy="1707708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2B72800-1B8B-4293-59AB-AB899E2DC920}"/>
                  </a:ext>
                </a:extLst>
              </p:cNvPr>
              <p:cNvSpPr/>
              <p:nvPr/>
            </p:nvSpPr>
            <p:spPr>
              <a:xfrm>
                <a:off x="9716200" y="1789534"/>
                <a:ext cx="288000" cy="288000"/>
              </a:xfrm>
              <a:prstGeom prst="ellipse">
                <a:avLst/>
              </a:prstGeom>
              <a:solidFill>
                <a:srgbClr val="C99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6D14C76-3335-DC3B-1EB3-8D4370CB4B43}"/>
                  </a:ext>
                </a:extLst>
              </p:cNvPr>
              <p:cNvSpPr/>
              <p:nvPr/>
            </p:nvSpPr>
            <p:spPr>
              <a:xfrm>
                <a:off x="9716200" y="2736006"/>
                <a:ext cx="288000" cy="288000"/>
              </a:xfrm>
              <a:prstGeom prst="ellipse">
                <a:avLst/>
              </a:prstGeom>
              <a:solidFill>
                <a:srgbClr val="F9C4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B5CE248-50B5-04B9-F52B-A7442F593D2F}"/>
                  </a:ext>
                </a:extLst>
              </p:cNvPr>
              <p:cNvSpPr/>
              <p:nvPr/>
            </p:nvSpPr>
            <p:spPr>
              <a:xfrm>
                <a:off x="9716200" y="1316298"/>
                <a:ext cx="288000" cy="288000"/>
              </a:xfrm>
              <a:prstGeom prst="ellipse">
                <a:avLst/>
              </a:prstGeom>
              <a:solidFill>
                <a:srgbClr val="F397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6F86D35-9170-4065-AAB3-A9ECDE147DFD}"/>
                  </a:ext>
                </a:extLst>
              </p:cNvPr>
              <p:cNvSpPr/>
              <p:nvPr/>
            </p:nvSpPr>
            <p:spPr>
              <a:xfrm>
                <a:off x="9716200" y="2262770"/>
                <a:ext cx="288000" cy="288000"/>
              </a:xfrm>
              <a:prstGeom prst="ellipse">
                <a:avLst/>
              </a:prstGeom>
              <a:solidFill>
                <a:srgbClr val="56C7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0"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630A697-4368-D668-A389-6ECDD4381BA1}"/>
                  </a:ext>
                </a:extLst>
              </p:cNvPr>
              <p:cNvSpPr txBox="1"/>
              <p:nvPr/>
            </p:nvSpPr>
            <p:spPr>
              <a:xfrm>
                <a:off x="10155013" y="2260958"/>
                <a:ext cx="10230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solidFill>
                      <a:schemeClr val="bg1"/>
                    </a:solidFill>
                  </a:rPr>
                  <a:t>Director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5E824A-F76E-EA35-5A68-D2892514469E}"/>
                  </a:ext>
                </a:extLst>
              </p:cNvPr>
              <p:cNvSpPr txBox="1"/>
              <p:nvPr/>
            </p:nvSpPr>
            <p:spPr>
              <a:xfrm>
                <a:off x="10155013" y="2733220"/>
                <a:ext cx="10230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solidFill>
                      <a:schemeClr val="bg1"/>
                    </a:solidFill>
                  </a:rPr>
                  <a:t>Genre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50D380C-EC8A-88E5-29BF-8EC441247924}"/>
                  </a:ext>
                </a:extLst>
              </p:cNvPr>
              <p:cNvSpPr txBox="1"/>
              <p:nvPr/>
            </p:nvSpPr>
            <p:spPr>
              <a:xfrm>
                <a:off x="10155013" y="1788695"/>
                <a:ext cx="10230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Movie</a:t>
                </a:r>
                <a:endParaRPr lang="en-US" sz="1200" dirty="0">
                  <a:solidFill>
                    <a:schemeClr val="bg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29B0BE-346A-98F8-E362-030FB86C83D1}"/>
                  </a:ext>
                </a:extLst>
              </p:cNvPr>
              <p:cNvSpPr txBox="1"/>
              <p:nvPr/>
            </p:nvSpPr>
            <p:spPr>
              <a:xfrm>
                <a:off x="10155013" y="1316432"/>
                <a:ext cx="10230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User</a:t>
                </a:r>
                <a:endParaRPr lang="en-US" sz="1200" dirty="0">
                  <a:solidFill>
                    <a:schemeClr val="bg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9" name="Date Placeholder 12">
            <a:extLst>
              <a:ext uri="{FF2B5EF4-FFF2-40B4-BE49-F238E27FC236}">
                <a16:creationId xmlns:a16="http://schemas.microsoft.com/office/drawing/2014/main" id="{61A345CF-B9CD-C304-7B4F-0D942317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623436"/>
            <a:ext cx="2628900" cy="15388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Monday,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May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2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3, 2022</a:t>
            </a:r>
          </a:p>
        </p:txBody>
      </p:sp>
      <p:sp>
        <p:nvSpPr>
          <p:cNvPr id="30" name="Footer Placeholder 13">
            <a:extLst>
              <a:ext uri="{FF2B5EF4-FFF2-40B4-BE49-F238E27FC236}">
                <a16:creationId xmlns:a16="http://schemas.microsoft.com/office/drawing/2014/main" id="{DBE434C6-9D65-FAEE-1CC0-C9CE09AA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402" y="6623436"/>
            <a:ext cx="6379210" cy="15388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DATA225: Group Term Project</a:t>
            </a:r>
          </a:p>
        </p:txBody>
      </p:sp>
    </p:spTree>
    <p:extLst>
      <p:ext uri="{BB962C8B-B14F-4D97-AF65-F5344CB8AC3E}">
        <p14:creationId xmlns:p14="http://schemas.microsoft.com/office/powerpoint/2010/main" val="4173003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5" descr="Data Points Digital background">
            <a:extLst>
              <a:ext uri="{FF2B5EF4-FFF2-40B4-BE49-F238E27FC236}">
                <a16:creationId xmlns:a16="http://schemas.microsoft.com/office/drawing/2014/main" id="{AE412ABC-C942-EF3F-5C24-8FC9FEAB6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938" y="3081528"/>
            <a:ext cx="12192000" cy="3776472"/>
          </a:xfrm>
          <a:prstGeom prst="rect">
            <a:avLst/>
          </a:prstGeom>
        </p:spPr>
      </p:pic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2"/>
          <a:stretch/>
        </p:blipFill>
        <p:spPr>
          <a:xfrm>
            <a:off x="-7938" y="0"/>
            <a:ext cx="12192000" cy="3081528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D6AF3B8-B3BB-1009-AB40-E4DAA0F2EB3E}"/>
              </a:ext>
            </a:extLst>
          </p:cNvPr>
          <p:cNvSpPr/>
          <p:nvPr/>
        </p:nvSpPr>
        <p:spPr>
          <a:xfrm>
            <a:off x="142875" y="200025"/>
            <a:ext cx="11906249" cy="599425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>
                <a:latin typeface="Walbaum Display" panose="02070503090703020303" pitchFamily="18" charset="0"/>
              </a:rPr>
              <a:t>Content-Based Filtering: Flowchart</a:t>
            </a:r>
            <a:endParaRPr lang="en-US" sz="3600" dirty="0">
              <a:solidFill>
                <a:schemeClr val="tx1"/>
              </a:solidFill>
              <a:latin typeface="Walbaum Display" panose="02070503090703020303" pitchFamily="18" charset="0"/>
              <a:ea typeface="+mj-ea"/>
              <a:cs typeface="+mj-cs"/>
            </a:endParaRP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7F4A1DD3-0A3E-78E8-29C1-79BB6891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611987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5B7854-1033-1269-FEF2-A92C7CDD570A}"/>
              </a:ext>
            </a:extLst>
          </p:cNvPr>
          <p:cNvSpPr/>
          <p:nvPr/>
        </p:nvSpPr>
        <p:spPr>
          <a:xfrm>
            <a:off x="142875" y="886811"/>
            <a:ext cx="11906249" cy="56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6F695-5385-E541-A7DB-461CE5D09112}"/>
              </a:ext>
            </a:extLst>
          </p:cNvPr>
          <p:cNvSpPr txBox="1"/>
          <p:nvPr/>
        </p:nvSpPr>
        <p:spPr>
          <a:xfrm>
            <a:off x="352425" y="1075869"/>
            <a:ext cx="1128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algorithm allows us to search and recommend contents that are similar to what that user has done before. 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9DF1D4-EB92-1AC6-D2A7-3A0B4136EE3E}"/>
              </a:ext>
            </a:extLst>
          </p:cNvPr>
          <p:cNvGrpSpPr/>
          <p:nvPr/>
        </p:nvGrpSpPr>
        <p:grpSpPr>
          <a:xfrm>
            <a:off x="426160" y="1562100"/>
            <a:ext cx="11506200" cy="4610100"/>
            <a:chOff x="426160" y="1562100"/>
            <a:chExt cx="11506200" cy="461010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BEB2CCA-488C-9889-57A7-DABA8DE8999B}"/>
                </a:ext>
              </a:extLst>
            </p:cNvPr>
            <p:cNvGrpSpPr/>
            <p:nvPr/>
          </p:nvGrpSpPr>
          <p:grpSpPr>
            <a:xfrm>
              <a:off x="426160" y="1562100"/>
              <a:ext cx="11506200" cy="4610100"/>
              <a:chOff x="178510" y="1628775"/>
              <a:chExt cx="11506200" cy="4610100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C6BF771-D679-4A25-B6E1-D08D81EC0363}"/>
                  </a:ext>
                </a:extLst>
              </p:cNvPr>
              <p:cNvSpPr/>
              <p:nvPr/>
            </p:nvSpPr>
            <p:spPr>
              <a:xfrm>
                <a:off x="178510" y="1628775"/>
                <a:ext cx="11506200" cy="461010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D757F93-6DF3-2336-0590-7717987ACE0B}"/>
                  </a:ext>
                </a:extLst>
              </p:cNvPr>
              <p:cNvSpPr/>
              <p:nvPr/>
            </p:nvSpPr>
            <p:spPr>
              <a:xfrm>
                <a:off x="2012071" y="2190512"/>
                <a:ext cx="2085977" cy="57600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Movie – Unique Id</a:t>
                </a:r>
                <a:endParaRPr kumimoji="0" lang="en-I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C1AC2DC-C901-A90E-67B6-94CF2386B2A9}"/>
                  </a:ext>
                </a:extLst>
              </p:cNvPr>
              <p:cNvSpPr/>
              <p:nvPr/>
            </p:nvSpPr>
            <p:spPr>
              <a:xfrm>
                <a:off x="4699355" y="2190512"/>
                <a:ext cx="2828925" cy="57600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Recommender System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973C0D9-257A-F476-D684-D7828E603959}"/>
                  </a:ext>
                </a:extLst>
              </p:cNvPr>
              <p:cNvSpPr/>
              <p:nvPr/>
            </p:nvSpPr>
            <p:spPr>
              <a:xfrm>
                <a:off x="8897583" y="2190512"/>
                <a:ext cx="2564691" cy="57600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Recommended Movies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8ECA63F-D4C3-5BA8-D41D-6A290FF5D2F0}"/>
                  </a:ext>
                </a:extLst>
              </p:cNvPr>
              <p:cNvSpPr/>
              <p:nvPr/>
            </p:nvSpPr>
            <p:spPr>
              <a:xfrm>
                <a:off x="333375" y="3701418"/>
                <a:ext cx="1552575" cy="72000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Movie dataset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ABC4845-5902-C249-8FF9-C2F7018DCEEC}"/>
                  </a:ext>
                </a:extLst>
              </p:cNvPr>
              <p:cNvSpPr/>
              <p:nvPr/>
            </p:nvSpPr>
            <p:spPr>
              <a:xfrm>
                <a:off x="333375" y="4745501"/>
                <a:ext cx="1534800" cy="72000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User Movie Ratings dataset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E3270AA-CD1D-868F-EF88-C0C9407B8BE9}"/>
                  </a:ext>
                </a:extLst>
              </p:cNvPr>
              <p:cNvSpPr/>
              <p:nvPr/>
            </p:nvSpPr>
            <p:spPr>
              <a:xfrm>
                <a:off x="2210906" y="3415667"/>
                <a:ext cx="1688306" cy="230183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Neo4J Graph Construction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ECECC20-B7D5-5D4F-A96C-71C27043031F}"/>
                  </a:ext>
                </a:extLst>
              </p:cNvPr>
              <p:cNvSpPr/>
              <p:nvPr/>
            </p:nvSpPr>
            <p:spPr>
              <a:xfrm>
                <a:off x="4429041" y="3415668"/>
                <a:ext cx="3099239" cy="504000"/>
              </a:xfrm>
              <a:prstGeom prst="rect">
                <a:avLst/>
              </a:prstGeom>
              <a:noFill/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Similarity Based on Common Genres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E563B73-89E2-1D16-751C-4ED6909D8F87}"/>
                  </a:ext>
                </a:extLst>
              </p:cNvPr>
              <p:cNvSpPr/>
              <p:nvPr/>
            </p:nvSpPr>
            <p:spPr>
              <a:xfrm>
                <a:off x="4429041" y="4614222"/>
                <a:ext cx="3099239" cy="504000"/>
              </a:xfrm>
              <a:prstGeom prst="rect">
                <a:avLst/>
              </a:prstGeom>
              <a:noFill/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Similarity Based on Common Directors</a:t>
                </a:r>
              </a:p>
            </p:txBody>
          </p: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4760BEFA-A6F4-38A5-6913-132513F1D434}"/>
                  </a:ext>
                </a:extLst>
              </p:cNvPr>
              <p:cNvCxnSpPr>
                <a:cxnSpLocks/>
                <a:stCxn id="56" idx="2"/>
                <a:endCxn id="61" idx="0"/>
              </p:cNvCxnSpPr>
              <p:nvPr/>
            </p:nvCxnSpPr>
            <p:spPr>
              <a:xfrm rot="5400000">
                <a:off x="2730483" y="3091089"/>
                <a:ext cx="649155" cy="1"/>
              </a:xfrm>
              <a:prstGeom prst="bentConnector3">
                <a:avLst/>
              </a:prstGeom>
              <a:noFill/>
              <a:ln w="12700" cap="flat" cmpd="sng" algn="ctr">
                <a:solidFill>
                  <a:srgbClr val="A5A5A5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8" name="Connector: Elbow 67">
                <a:extLst>
                  <a:ext uri="{FF2B5EF4-FFF2-40B4-BE49-F238E27FC236}">
                    <a16:creationId xmlns:a16="http://schemas.microsoft.com/office/drawing/2014/main" id="{6D2A1B18-7A37-8DFC-096B-C64F00CF9007}"/>
                  </a:ext>
                </a:extLst>
              </p:cNvPr>
              <p:cNvCxnSpPr>
                <a:cxnSpLocks/>
                <a:stCxn id="59" idx="3"/>
                <a:endCxn id="61" idx="1"/>
              </p:cNvCxnSpPr>
              <p:nvPr/>
            </p:nvCxnSpPr>
            <p:spPr>
              <a:xfrm>
                <a:off x="1885950" y="4061418"/>
                <a:ext cx="324956" cy="505166"/>
              </a:xfrm>
              <a:prstGeom prst="bentConnector3">
                <a:avLst/>
              </a:prstGeom>
              <a:noFill/>
              <a:ln w="12700" cap="flat" cmpd="sng" algn="ctr">
                <a:solidFill>
                  <a:srgbClr val="A5A5A5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9" name="Connector: Elbow 68">
                <a:extLst>
                  <a:ext uri="{FF2B5EF4-FFF2-40B4-BE49-F238E27FC236}">
                    <a16:creationId xmlns:a16="http://schemas.microsoft.com/office/drawing/2014/main" id="{1F977B84-C101-23FD-B755-6D53CD8B1CED}"/>
                  </a:ext>
                </a:extLst>
              </p:cNvPr>
              <p:cNvCxnSpPr>
                <a:cxnSpLocks/>
                <a:stCxn id="60" idx="3"/>
                <a:endCxn id="61" idx="1"/>
              </p:cNvCxnSpPr>
              <p:nvPr/>
            </p:nvCxnSpPr>
            <p:spPr>
              <a:xfrm flipV="1">
                <a:off x="1868175" y="4566584"/>
                <a:ext cx="342731" cy="538917"/>
              </a:xfrm>
              <a:prstGeom prst="bentConnector3">
                <a:avLst>
                  <a:gd name="adj1" fmla="val 52779"/>
                </a:avLst>
              </a:prstGeom>
              <a:noFill/>
              <a:ln w="12700" cap="flat" cmpd="sng" algn="ctr">
                <a:solidFill>
                  <a:srgbClr val="A5A5A5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70" name="Connector: Elbow 69">
                <a:extLst>
                  <a:ext uri="{FF2B5EF4-FFF2-40B4-BE49-F238E27FC236}">
                    <a16:creationId xmlns:a16="http://schemas.microsoft.com/office/drawing/2014/main" id="{EEE20B1D-7013-3ECB-A700-C50AA134FF26}"/>
                  </a:ext>
                </a:extLst>
              </p:cNvPr>
              <p:cNvCxnSpPr>
                <a:cxnSpLocks/>
                <a:stCxn id="61" idx="3"/>
                <a:endCxn id="62" idx="1"/>
              </p:cNvCxnSpPr>
              <p:nvPr/>
            </p:nvCxnSpPr>
            <p:spPr>
              <a:xfrm flipV="1">
                <a:off x="3899212" y="3667668"/>
                <a:ext cx="529829" cy="898916"/>
              </a:xfrm>
              <a:prstGeom prst="bentConnector3">
                <a:avLst>
                  <a:gd name="adj1" fmla="val 50000"/>
                </a:avLst>
              </a:prstGeom>
              <a:noFill/>
              <a:ln w="12700" cap="flat" cmpd="sng" algn="ctr">
                <a:solidFill>
                  <a:srgbClr val="A5A5A5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72" name="Connector: Elbow 71">
                <a:extLst>
                  <a:ext uri="{FF2B5EF4-FFF2-40B4-BE49-F238E27FC236}">
                    <a16:creationId xmlns:a16="http://schemas.microsoft.com/office/drawing/2014/main" id="{00865530-DF9F-8B33-D47B-836DDCF0E128}"/>
                  </a:ext>
                </a:extLst>
              </p:cNvPr>
              <p:cNvCxnSpPr>
                <a:cxnSpLocks/>
                <a:stCxn id="61" idx="3"/>
                <a:endCxn id="64" idx="1"/>
              </p:cNvCxnSpPr>
              <p:nvPr/>
            </p:nvCxnSpPr>
            <p:spPr>
              <a:xfrm>
                <a:off x="3899212" y="4566584"/>
                <a:ext cx="529829" cy="299638"/>
              </a:xfrm>
              <a:prstGeom prst="bentConnector3">
                <a:avLst>
                  <a:gd name="adj1" fmla="val 50000"/>
                </a:avLst>
              </a:prstGeom>
              <a:noFill/>
              <a:ln w="12700" cap="flat" cmpd="sng" algn="ctr">
                <a:solidFill>
                  <a:srgbClr val="A5A5A5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74" name="Connector: Elbow 73">
                <a:extLst>
                  <a:ext uri="{FF2B5EF4-FFF2-40B4-BE49-F238E27FC236}">
                    <a16:creationId xmlns:a16="http://schemas.microsoft.com/office/drawing/2014/main" id="{7412E0C5-69CA-8338-83D7-B4C485EB9C33}"/>
                  </a:ext>
                </a:extLst>
              </p:cNvPr>
              <p:cNvCxnSpPr>
                <a:cxnSpLocks/>
                <a:stCxn id="62" idx="3"/>
                <a:endCxn id="81" idx="1"/>
              </p:cNvCxnSpPr>
              <p:nvPr/>
            </p:nvCxnSpPr>
            <p:spPr>
              <a:xfrm>
                <a:off x="7528280" y="3667668"/>
                <a:ext cx="432324" cy="513589"/>
              </a:xfrm>
              <a:prstGeom prst="bentConnector3">
                <a:avLst>
                  <a:gd name="adj1" fmla="val 50000"/>
                </a:avLst>
              </a:prstGeom>
              <a:noFill/>
              <a:ln w="12700" cap="flat" cmpd="sng" algn="ctr">
                <a:solidFill>
                  <a:srgbClr val="A5A5A5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76" name="Connector: Elbow 75">
                <a:extLst>
                  <a:ext uri="{FF2B5EF4-FFF2-40B4-BE49-F238E27FC236}">
                    <a16:creationId xmlns:a16="http://schemas.microsoft.com/office/drawing/2014/main" id="{3A2C7337-3FBE-C559-BD29-1D4B1CDE9CC6}"/>
                  </a:ext>
                </a:extLst>
              </p:cNvPr>
              <p:cNvCxnSpPr>
                <a:cxnSpLocks/>
                <a:stCxn id="64" idx="3"/>
                <a:endCxn id="81" idx="1"/>
              </p:cNvCxnSpPr>
              <p:nvPr/>
            </p:nvCxnSpPr>
            <p:spPr>
              <a:xfrm flipV="1">
                <a:off x="7528280" y="4181257"/>
                <a:ext cx="432324" cy="684965"/>
              </a:xfrm>
              <a:prstGeom prst="bentConnector3">
                <a:avLst>
                  <a:gd name="adj1" fmla="val 50000"/>
                </a:avLst>
              </a:prstGeom>
              <a:noFill/>
              <a:ln w="12700" cap="flat" cmpd="sng" algn="ctr">
                <a:solidFill>
                  <a:srgbClr val="A5A5A5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23EDE7D-912F-B083-5EB4-4D3B0C5E01D5}"/>
                  </a:ext>
                </a:extLst>
              </p:cNvPr>
              <p:cNvCxnSpPr>
                <a:stCxn id="56" idx="3"/>
                <a:endCxn id="57" idx="1"/>
              </p:cNvCxnSpPr>
              <p:nvPr/>
            </p:nvCxnSpPr>
            <p:spPr>
              <a:xfrm>
                <a:off x="4098048" y="2478512"/>
                <a:ext cx="601307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A5A5A5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1BF5CCE-5CDD-2B27-79D0-B4607F9A7F9F}"/>
                  </a:ext>
                </a:extLst>
              </p:cNvPr>
              <p:cNvCxnSpPr>
                <a:cxnSpLocks/>
                <a:stCxn id="57" idx="3"/>
                <a:endCxn id="58" idx="1"/>
              </p:cNvCxnSpPr>
              <p:nvPr/>
            </p:nvCxnSpPr>
            <p:spPr>
              <a:xfrm>
                <a:off x="7528280" y="2478512"/>
                <a:ext cx="1369303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A5A5A5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67ECC43-C8B8-A089-61ED-1B97295C9482}"/>
                </a:ext>
              </a:extLst>
            </p:cNvPr>
            <p:cNvSpPr/>
            <p:nvPr/>
          </p:nvSpPr>
          <p:spPr>
            <a:xfrm>
              <a:off x="8208254" y="3826582"/>
              <a:ext cx="1740609" cy="5760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Neo4J Algorithm: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Jaccard Similarity</a:t>
              </a:r>
            </a:p>
          </p:txBody>
        </p: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16E1ABCA-C3E4-2A6F-5E02-49424E79A30C}"/>
                </a:ext>
              </a:extLst>
            </p:cNvPr>
            <p:cNvCxnSpPr>
              <a:cxnSpLocks/>
              <a:stCxn id="81" idx="3"/>
              <a:endCxn id="58" idx="2"/>
            </p:cNvCxnSpPr>
            <p:nvPr/>
          </p:nvCxnSpPr>
          <p:spPr>
            <a:xfrm flipV="1">
              <a:off x="9948863" y="2699837"/>
              <a:ext cx="478716" cy="1414745"/>
            </a:xfrm>
            <a:prstGeom prst="bentConnector2">
              <a:avLst/>
            </a:prstGeom>
            <a:noFill/>
            <a:ln w="12700" cap="flat" cmpd="sng" algn="ctr">
              <a:solidFill>
                <a:srgbClr val="A5A5A5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90" name="Content Placeholder 4" descr="Table&#10;&#10;Description automatically generated">
              <a:extLst>
                <a:ext uri="{FF2B5EF4-FFF2-40B4-BE49-F238E27FC236}">
                  <a16:creationId xmlns:a16="http://schemas.microsoft.com/office/drawing/2014/main" id="{28C333D7-90F6-059C-1508-9B2FE49854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5949"/>
            <a:stretch/>
          </p:blipFill>
          <p:spPr>
            <a:xfrm>
              <a:off x="6439537" y="5155701"/>
              <a:ext cx="5411391" cy="95661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91" name="Date Placeholder 12">
            <a:extLst>
              <a:ext uri="{FF2B5EF4-FFF2-40B4-BE49-F238E27FC236}">
                <a16:creationId xmlns:a16="http://schemas.microsoft.com/office/drawing/2014/main" id="{4352C02E-75C4-5BEC-5E9D-B85C42A0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623436"/>
            <a:ext cx="2628900" cy="15388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Monday,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May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2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3, 2022</a:t>
            </a:r>
          </a:p>
        </p:txBody>
      </p:sp>
      <p:sp>
        <p:nvSpPr>
          <p:cNvPr id="92" name="Footer Placeholder 13">
            <a:extLst>
              <a:ext uri="{FF2B5EF4-FFF2-40B4-BE49-F238E27FC236}">
                <a16:creationId xmlns:a16="http://schemas.microsoft.com/office/drawing/2014/main" id="{AB62875B-0819-0E05-1437-A8D0BC88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402" y="6623436"/>
            <a:ext cx="6379210" cy="15388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DATA225: Group Term Project</a:t>
            </a:r>
          </a:p>
        </p:txBody>
      </p:sp>
    </p:spTree>
    <p:extLst>
      <p:ext uri="{BB962C8B-B14F-4D97-AF65-F5344CB8AC3E}">
        <p14:creationId xmlns:p14="http://schemas.microsoft.com/office/powerpoint/2010/main" val="196722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2" y="149501"/>
            <a:ext cx="3565524" cy="8411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633" y="1085603"/>
            <a:ext cx="4647206" cy="5448547"/>
          </a:xfrm>
        </p:spPr>
        <p:txBody>
          <a:bodyPr/>
          <a:lstStyle/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</a:pPr>
            <a:r>
              <a:rPr lang="en-US" dirty="0"/>
              <a:t>Problem Statement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</a:pPr>
            <a:r>
              <a:rPr lang="en-US" dirty="0"/>
              <a:t>Why is the project related to this class ?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</a:pPr>
            <a:r>
              <a:rPr lang="en-US" dirty="0"/>
              <a:t>Area or scope of investigation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</a:pPr>
            <a:r>
              <a:rPr lang="en-US" dirty="0"/>
              <a:t>Problem Definition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</a:pPr>
            <a:r>
              <a:rPr lang="en-US" dirty="0"/>
              <a:t>Where our solution is different from others ?</a:t>
            </a:r>
            <a:endParaRPr lang="en-IN" dirty="0"/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</a:pPr>
            <a:r>
              <a:rPr lang="en-US" dirty="0"/>
              <a:t>Why our solution is better ?</a:t>
            </a:r>
            <a:endParaRPr lang="en-IN" dirty="0"/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</a:pPr>
            <a:r>
              <a:rPr lang="en-US" dirty="0"/>
              <a:t>Hypothesis </a:t>
            </a:r>
            <a:endParaRPr lang="en-IN" dirty="0"/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</a:pPr>
            <a:r>
              <a:rPr lang="en-US" dirty="0"/>
              <a:t>How to generate / collect input data</a:t>
            </a:r>
            <a:endParaRPr lang="en-IN" dirty="0"/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</a:pPr>
            <a:r>
              <a:rPr lang="en-US" dirty="0"/>
              <a:t>Languages used</a:t>
            </a:r>
            <a:endParaRPr lang="en-IN" dirty="0"/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</a:pPr>
            <a:r>
              <a:rPr lang="en-US" dirty="0"/>
              <a:t>Tools used 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</a:pPr>
            <a:r>
              <a:rPr lang="en-US" dirty="0"/>
              <a:t>Mathematical Formulations:</a:t>
            </a:r>
            <a:endParaRPr lang="en-IN" dirty="0"/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</a:pPr>
            <a:r>
              <a:rPr lang="en-US" dirty="0"/>
              <a:t>Our solution</a:t>
            </a:r>
          </a:p>
          <a:p>
            <a:pPr marL="971550" lvl="1" indent="-514350"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</a:pPr>
            <a:r>
              <a:rPr lang="en-US" dirty="0"/>
              <a:t>Data Analysis and Discussion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/>
              <a:t>Recommender System Use Cases:</a:t>
            </a:r>
          </a:p>
          <a:p>
            <a:pPr marL="1771650" lvl="3" indent="-400050"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</a:pPr>
            <a:r>
              <a:rPr lang="en-US" dirty="0"/>
              <a:t>Content-based Filtering</a:t>
            </a:r>
          </a:p>
          <a:p>
            <a:pPr marL="1771650" lvl="3" indent="-40005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dirty="0"/>
              <a:t>Collaborative-based Filtering</a:t>
            </a:r>
          </a:p>
          <a:p>
            <a:pPr marL="971550" lvl="1" indent="-514350">
              <a:spcBef>
                <a:spcPts val="1200"/>
              </a:spcBef>
              <a:spcAft>
                <a:spcPts val="600"/>
              </a:spcAft>
              <a:buFont typeface="+mj-lt"/>
              <a:buAutoNum type="romanUcPeriod"/>
            </a:pPr>
            <a:r>
              <a:rPr lang="en-US" dirty="0"/>
              <a:t>Conclusions and Recommendations</a:t>
            </a: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B98C6A2C-5750-D648-63B7-3D501402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611987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  <p:sp>
        <p:nvSpPr>
          <p:cNvPr id="16" name="Date Placeholder 12">
            <a:extLst>
              <a:ext uri="{FF2B5EF4-FFF2-40B4-BE49-F238E27FC236}">
                <a16:creationId xmlns:a16="http://schemas.microsoft.com/office/drawing/2014/main" id="{B1D2EBD7-3E55-13CA-63C1-C4BB5291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623436"/>
            <a:ext cx="2628900" cy="15388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Monday,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May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2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3, 2022</a:t>
            </a:r>
          </a:p>
        </p:txBody>
      </p:sp>
      <p:sp>
        <p:nvSpPr>
          <p:cNvPr id="17" name="Footer Placeholder 13">
            <a:extLst>
              <a:ext uri="{FF2B5EF4-FFF2-40B4-BE49-F238E27FC236}">
                <a16:creationId xmlns:a16="http://schemas.microsoft.com/office/drawing/2014/main" id="{0F1FD914-654D-B90E-AE62-BBD3B146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402" y="6623436"/>
            <a:ext cx="6379210" cy="15388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DATA225: Group Term Project</a:t>
            </a:r>
          </a:p>
        </p:txBody>
      </p:sp>
    </p:spTree>
    <p:extLst>
      <p:ext uri="{BB962C8B-B14F-4D97-AF65-F5344CB8AC3E}">
        <p14:creationId xmlns:p14="http://schemas.microsoft.com/office/powerpoint/2010/main" val="1416713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5" descr="Data Points Digital background">
            <a:extLst>
              <a:ext uri="{FF2B5EF4-FFF2-40B4-BE49-F238E27FC236}">
                <a16:creationId xmlns:a16="http://schemas.microsoft.com/office/drawing/2014/main" id="{AE412ABC-C942-EF3F-5C24-8FC9FEAB6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938" y="3081528"/>
            <a:ext cx="12192000" cy="3776472"/>
          </a:xfrm>
          <a:prstGeom prst="rect">
            <a:avLst/>
          </a:prstGeom>
        </p:spPr>
      </p:pic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2"/>
          <a:stretch/>
        </p:blipFill>
        <p:spPr>
          <a:xfrm>
            <a:off x="-7938" y="0"/>
            <a:ext cx="12192000" cy="3081528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D6AF3B8-B3BB-1009-AB40-E4DAA0F2EB3E}"/>
              </a:ext>
            </a:extLst>
          </p:cNvPr>
          <p:cNvSpPr/>
          <p:nvPr/>
        </p:nvSpPr>
        <p:spPr>
          <a:xfrm>
            <a:off x="142875" y="200025"/>
            <a:ext cx="11906249" cy="599425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>
                <a:solidFill>
                  <a:schemeClr val="tx1"/>
                </a:solidFill>
                <a:latin typeface="Walbaum Display" panose="02070503090703020303" pitchFamily="18" charset="0"/>
                <a:ea typeface="+mj-ea"/>
                <a:cs typeface="+mj-cs"/>
              </a:rPr>
              <a:t>Content-based Filtering: Use Cases 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7F4A1DD3-0A3E-78E8-29C1-79BB6891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611987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E0381-668D-FEEC-E61A-815132675A07}"/>
              </a:ext>
            </a:extLst>
          </p:cNvPr>
          <p:cNvSpPr/>
          <p:nvPr/>
        </p:nvSpPr>
        <p:spPr>
          <a:xfrm>
            <a:off x="142875" y="886811"/>
            <a:ext cx="11906249" cy="56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730A28C-F8D2-9FB8-159C-48D89156C699}"/>
              </a:ext>
            </a:extLst>
          </p:cNvPr>
          <p:cNvGraphicFramePr/>
          <p:nvPr/>
        </p:nvGraphicFramePr>
        <p:xfrm>
          <a:off x="729973" y="1430984"/>
          <a:ext cx="10421732" cy="4746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" name="Date Placeholder 12">
            <a:extLst>
              <a:ext uri="{FF2B5EF4-FFF2-40B4-BE49-F238E27FC236}">
                <a16:creationId xmlns:a16="http://schemas.microsoft.com/office/drawing/2014/main" id="{E9724492-B502-8CBB-7DED-55BE5289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623436"/>
            <a:ext cx="2628900" cy="15388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Monday,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May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2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3, 2022</a:t>
            </a:r>
          </a:p>
        </p:txBody>
      </p:sp>
      <p:sp>
        <p:nvSpPr>
          <p:cNvPr id="20" name="Footer Placeholder 13">
            <a:extLst>
              <a:ext uri="{FF2B5EF4-FFF2-40B4-BE49-F238E27FC236}">
                <a16:creationId xmlns:a16="http://schemas.microsoft.com/office/drawing/2014/main" id="{0D6A880F-F4F0-0863-7389-5BD56EDC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402" y="6623436"/>
            <a:ext cx="6379210" cy="15388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DATA225: Group Term Project</a:t>
            </a:r>
          </a:p>
        </p:txBody>
      </p:sp>
    </p:spTree>
    <p:extLst>
      <p:ext uri="{BB962C8B-B14F-4D97-AF65-F5344CB8AC3E}">
        <p14:creationId xmlns:p14="http://schemas.microsoft.com/office/powerpoint/2010/main" val="353635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5" descr="Data Points Digital background">
            <a:extLst>
              <a:ext uri="{FF2B5EF4-FFF2-40B4-BE49-F238E27FC236}">
                <a16:creationId xmlns:a16="http://schemas.microsoft.com/office/drawing/2014/main" id="{AE412ABC-C942-EF3F-5C24-8FC9FEAB6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938" y="3081528"/>
            <a:ext cx="12192000" cy="3776472"/>
          </a:xfrm>
          <a:prstGeom prst="rect">
            <a:avLst/>
          </a:prstGeom>
        </p:spPr>
      </p:pic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2"/>
          <a:stretch/>
        </p:blipFill>
        <p:spPr>
          <a:xfrm>
            <a:off x="-7938" y="0"/>
            <a:ext cx="12192000" cy="3081528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D6AF3B8-B3BB-1009-AB40-E4DAA0F2EB3E}"/>
              </a:ext>
            </a:extLst>
          </p:cNvPr>
          <p:cNvSpPr/>
          <p:nvPr/>
        </p:nvSpPr>
        <p:spPr>
          <a:xfrm>
            <a:off x="142875" y="200025"/>
            <a:ext cx="11906249" cy="599425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>
                <a:solidFill>
                  <a:schemeClr val="tx1"/>
                </a:solidFill>
                <a:latin typeface="Walbaum Display" panose="02070503090703020303" pitchFamily="18" charset="0"/>
                <a:ea typeface="+mj-ea"/>
                <a:cs typeface="+mj-cs"/>
              </a:rPr>
              <a:t>Content-based Filtering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7F4A1DD3-0A3E-78E8-29C1-79BB6891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611987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E0381-668D-FEEC-E61A-815132675A07}"/>
              </a:ext>
            </a:extLst>
          </p:cNvPr>
          <p:cNvSpPr/>
          <p:nvPr/>
        </p:nvSpPr>
        <p:spPr>
          <a:xfrm>
            <a:off x="142875" y="886811"/>
            <a:ext cx="11906249" cy="56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730A28C-F8D2-9FB8-159C-48D89156C699}"/>
              </a:ext>
            </a:extLst>
          </p:cNvPr>
          <p:cNvGraphicFramePr/>
          <p:nvPr/>
        </p:nvGraphicFramePr>
        <p:xfrm>
          <a:off x="624162" y="1166624"/>
          <a:ext cx="11016975" cy="1014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1" name="Picture 14" descr="Neo4j SVG Vector Logos - Vector Logo Zone">
            <a:extLst>
              <a:ext uri="{FF2B5EF4-FFF2-40B4-BE49-F238E27FC236}">
                <a16:creationId xmlns:a16="http://schemas.microsoft.com/office/drawing/2014/main" id="{13E97976-85FD-8B28-B323-94DD9E1AD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228" y="2361536"/>
            <a:ext cx="1135748" cy="56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8B0A076-1E59-3D55-02EA-9325E47E9B2D}"/>
              </a:ext>
            </a:extLst>
          </p:cNvPr>
          <p:cNvSpPr/>
          <p:nvPr/>
        </p:nvSpPr>
        <p:spPr>
          <a:xfrm>
            <a:off x="8409776" y="2460478"/>
            <a:ext cx="3231361" cy="337861"/>
          </a:xfrm>
          <a:prstGeom prst="rect">
            <a:avLst/>
          </a:prstGeom>
          <a:gradFill flip="none" rotWithShape="1">
            <a:gsLst>
              <a:gs pos="75000">
                <a:srgbClr val="A867B2"/>
              </a:gs>
              <a:gs pos="50000">
                <a:srgbClr val="744D9A"/>
              </a:gs>
              <a:gs pos="0">
                <a:srgbClr val="0D186A"/>
              </a:gs>
              <a:gs pos="100000">
                <a:srgbClr val="73BAE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Walbaum Display" panose="02070503090703020303" pitchFamily="18" charset="0"/>
                <a:ea typeface="+mj-ea"/>
                <a:cs typeface="+mj-cs"/>
              </a:rPr>
              <a:t>Movie Recommendations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41BE0-381E-47EF-E407-6D7173755F81}"/>
              </a:ext>
            </a:extLst>
          </p:cNvPr>
          <p:cNvGrpSpPr/>
          <p:nvPr/>
        </p:nvGrpSpPr>
        <p:grpSpPr>
          <a:xfrm>
            <a:off x="584834" y="2472503"/>
            <a:ext cx="432000" cy="432000"/>
            <a:chOff x="740438" y="1616216"/>
            <a:chExt cx="504000" cy="5040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9AC1603-6AE4-CF54-29E3-EEF722479966}"/>
                </a:ext>
              </a:extLst>
            </p:cNvPr>
            <p:cNvSpPr/>
            <p:nvPr/>
          </p:nvSpPr>
          <p:spPr>
            <a:xfrm>
              <a:off x="740438" y="1616216"/>
              <a:ext cx="504000" cy="504000"/>
            </a:xfrm>
            <a:prstGeom prst="ellipse">
              <a:avLst/>
            </a:prstGeom>
            <a:solidFill>
              <a:srgbClr val="ED7D31"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Rectangle 27" descr="Database">
              <a:extLst>
                <a:ext uri="{FF2B5EF4-FFF2-40B4-BE49-F238E27FC236}">
                  <a16:creationId xmlns:a16="http://schemas.microsoft.com/office/drawing/2014/main" id="{94C93EAE-B12B-D8AE-6874-362AAA43EE57}"/>
                </a:ext>
              </a:extLst>
            </p:cNvPr>
            <p:cNvSpPr/>
            <p:nvPr/>
          </p:nvSpPr>
          <p:spPr>
            <a:xfrm>
              <a:off x="799555" y="1721216"/>
              <a:ext cx="378000" cy="294000"/>
            </a:xfrm>
            <a:prstGeom prst="rect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0084F80-6A63-C87C-BE0E-B719F9E3EA25}"/>
              </a:ext>
            </a:extLst>
          </p:cNvPr>
          <p:cNvSpPr/>
          <p:nvPr/>
        </p:nvSpPr>
        <p:spPr>
          <a:xfrm>
            <a:off x="6318451" y="3982391"/>
            <a:ext cx="371167" cy="418402"/>
          </a:xfrm>
          <a:prstGeom prst="rightArrow">
            <a:avLst/>
          </a:prstGeom>
          <a:gradFill flip="none" rotWithShape="1">
            <a:gsLst>
              <a:gs pos="75000">
                <a:srgbClr val="A867B2"/>
              </a:gs>
              <a:gs pos="50000">
                <a:srgbClr val="744D9A"/>
              </a:gs>
              <a:gs pos="0">
                <a:srgbClr val="0D186A"/>
              </a:gs>
              <a:gs pos="100000">
                <a:srgbClr val="73BAEE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313B1D-B5FD-5B54-2082-4B01204702E1}"/>
              </a:ext>
            </a:extLst>
          </p:cNvPr>
          <p:cNvSpPr/>
          <p:nvPr/>
        </p:nvSpPr>
        <p:spPr>
          <a:xfrm>
            <a:off x="797506" y="2547859"/>
            <a:ext cx="3726426" cy="359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ED7D31"/>
                </a:solidFill>
              </a:rPr>
              <a:t>Genre preferences based on the movies watched by User 1</a:t>
            </a:r>
            <a:endParaRPr lang="en-US" dirty="0">
              <a:solidFill>
                <a:srgbClr val="ED7D3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BCDEBC4-5614-048F-50FA-61CB982A6E7D}"/>
              </a:ext>
            </a:extLst>
          </p:cNvPr>
          <p:cNvSpPr/>
          <p:nvPr/>
        </p:nvSpPr>
        <p:spPr>
          <a:xfrm>
            <a:off x="511535" y="4770546"/>
            <a:ext cx="5731510" cy="143922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Based on the movies watched by User I, we can infer that the user has following genre preferences (decreasing order):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Adventure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Science Fiction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Fantasy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Family  </a:t>
            </a:r>
            <a:endParaRPr lang="en-US" sz="1600" b="1" dirty="0">
              <a:solidFill>
                <a:schemeClr val="bg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70BBAA6-1805-5BA4-0AF6-6363CCCF6B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025" y="3233646"/>
            <a:ext cx="4965850" cy="21299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D63AB20-F606-66ED-C336-097E847FE9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35" y="3160916"/>
            <a:ext cx="5731510" cy="1480185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</p:pic>
      <p:sp>
        <p:nvSpPr>
          <p:cNvPr id="36" name="Date Placeholder 12">
            <a:extLst>
              <a:ext uri="{FF2B5EF4-FFF2-40B4-BE49-F238E27FC236}">
                <a16:creationId xmlns:a16="http://schemas.microsoft.com/office/drawing/2014/main" id="{AE3ECA36-6610-D769-3F3F-8E6400D2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623436"/>
            <a:ext cx="2628900" cy="15388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Monday,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May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2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3, 2022</a:t>
            </a:r>
          </a:p>
        </p:txBody>
      </p:sp>
      <p:sp>
        <p:nvSpPr>
          <p:cNvPr id="37" name="Footer Placeholder 13">
            <a:extLst>
              <a:ext uri="{FF2B5EF4-FFF2-40B4-BE49-F238E27FC236}">
                <a16:creationId xmlns:a16="http://schemas.microsoft.com/office/drawing/2014/main" id="{F6F6F2B8-5944-728D-4753-EF792EE2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402" y="6623436"/>
            <a:ext cx="6379210" cy="15388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DATA225: Group Term Project</a:t>
            </a:r>
          </a:p>
        </p:txBody>
      </p:sp>
    </p:spTree>
    <p:extLst>
      <p:ext uri="{BB962C8B-B14F-4D97-AF65-F5344CB8AC3E}">
        <p14:creationId xmlns:p14="http://schemas.microsoft.com/office/powerpoint/2010/main" val="404104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5" descr="Data Points Digital background">
            <a:extLst>
              <a:ext uri="{FF2B5EF4-FFF2-40B4-BE49-F238E27FC236}">
                <a16:creationId xmlns:a16="http://schemas.microsoft.com/office/drawing/2014/main" id="{AE412ABC-C942-EF3F-5C24-8FC9FEAB6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938" y="3081528"/>
            <a:ext cx="12192000" cy="3776472"/>
          </a:xfrm>
          <a:prstGeom prst="rect">
            <a:avLst/>
          </a:prstGeom>
        </p:spPr>
      </p:pic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2"/>
          <a:stretch/>
        </p:blipFill>
        <p:spPr>
          <a:xfrm>
            <a:off x="-7938" y="0"/>
            <a:ext cx="12192000" cy="3081528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D6AF3B8-B3BB-1009-AB40-E4DAA0F2EB3E}"/>
              </a:ext>
            </a:extLst>
          </p:cNvPr>
          <p:cNvSpPr/>
          <p:nvPr/>
        </p:nvSpPr>
        <p:spPr>
          <a:xfrm>
            <a:off x="142875" y="200025"/>
            <a:ext cx="11906249" cy="599425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>
                <a:solidFill>
                  <a:schemeClr val="tx1"/>
                </a:solidFill>
                <a:latin typeface="Walbaum Display" panose="02070503090703020303" pitchFamily="18" charset="0"/>
                <a:ea typeface="+mj-ea"/>
                <a:cs typeface="+mj-cs"/>
              </a:rPr>
              <a:t>Content-based Filtering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7F4A1DD3-0A3E-78E8-29C1-79BB6891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611987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E0381-668D-FEEC-E61A-815132675A07}"/>
              </a:ext>
            </a:extLst>
          </p:cNvPr>
          <p:cNvSpPr/>
          <p:nvPr/>
        </p:nvSpPr>
        <p:spPr>
          <a:xfrm>
            <a:off x="142875" y="886811"/>
            <a:ext cx="11906249" cy="56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730A28C-F8D2-9FB8-159C-48D89156C699}"/>
              </a:ext>
            </a:extLst>
          </p:cNvPr>
          <p:cNvGraphicFramePr/>
          <p:nvPr/>
        </p:nvGraphicFramePr>
        <p:xfrm>
          <a:off x="624162" y="1166624"/>
          <a:ext cx="11016975" cy="1014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14" descr="Neo4j SVG Vector Logos - Vector Logo Zone">
            <a:extLst>
              <a:ext uri="{FF2B5EF4-FFF2-40B4-BE49-F238E27FC236}">
                <a16:creationId xmlns:a16="http://schemas.microsoft.com/office/drawing/2014/main" id="{E89F3FE6-9C6B-E677-F9CB-C7F1E12CA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228" y="2361536"/>
            <a:ext cx="1135748" cy="56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0E05FB-DDE7-01DE-E1C1-88FE7CB612E8}"/>
              </a:ext>
            </a:extLst>
          </p:cNvPr>
          <p:cNvSpPr/>
          <p:nvPr/>
        </p:nvSpPr>
        <p:spPr>
          <a:xfrm>
            <a:off x="8409776" y="2460478"/>
            <a:ext cx="3231361" cy="337861"/>
          </a:xfrm>
          <a:prstGeom prst="rect">
            <a:avLst/>
          </a:prstGeom>
          <a:gradFill flip="none" rotWithShape="1">
            <a:gsLst>
              <a:gs pos="75000">
                <a:srgbClr val="A867B2"/>
              </a:gs>
              <a:gs pos="50000">
                <a:srgbClr val="744D9A"/>
              </a:gs>
              <a:gs pos="0">
                <a:srgbClr val="0D186A"/>
              </a:gs>
              <a:gs pos="100000">
                <a:srgbClr val="73BAE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Walbaum Display" panose="02070503090703020303" pitchFamily="18" charset="0"/>
                <a:ea typeface="+mj-ea"/>
                <a:cs typeface="+mj-cs"/>
              </a:rPr>
              <a:t>Movie Recommendations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F15C00-0EC9-9AC1-AA42-6DDDDF5598F4}"/>
              </a:ext>
            </a:extLst>
          </p:cNvPr>
          <p:cNvGrpSpPr/>
          <p:nvPr/>
        </p:nvGrpSpPr>
        <p:grpSpPr>
          <a:xfrm>
            <a:off x="584834" y="2472503"/>
            <a:ext cx="432000" cy="432000"/>
            <a:chOff x="740438" y="1616216"/>
            <a:chExt cx="504000" cy="5040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5E20720-EA67-C024-83BB-47694C6472FF}"/>
                </a:ext>
              </a:extLst>
            </p:cNvPr>
            <p:cNvSpPr/>
            <p:nvPr/>
          </p:nvSpPr>
          <p:spPr>
            <a:xfrm>
              <a:off x="740438" y="1616216"/>
              <a:ext cx="504000" cy="504000"/>
            </a:xfrm>
            <a:prstGeom prst="ellipse">
              <a:avLst/>
            </a:prstGeom>
            <a:solidFill>
              <a:srgbClr val="ED7D31"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Rectangle 21" descr="Database">
              <a:extLst>
                <a:ext uri="{FF2B5EF4-FFF2-40B4-BE49-F238E27FC236}">
                  <a16:creationId xmlns:a16="http://schemas.microsoft.com/office/drawing/2014/main" id="{653B787E-3300-71D1-282F-842BCE142448}"/>
                </a:ext>
              </a:extLst>
            </p:cNvPr>
            <p:cNvSpPr/>
            <p:nvPr/>
          </p:nvSpPr>
          <p:spPr>
            <a:xfrm>
              <a:off x="799555" y="1721216"/>
              <a:ext cx="378000" cy="294000"/>
            </a:xfrm>
            <a:prstGeom prst="rect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48D4891-D8F3-F950-F995-CC22A6BD6147}"/>
              </a:ext>
            </a:extLst>
          </p:cNvPr>
          <p:cNvSpPr/>
          <p:nvPr/>
        </p:nvSpPr>
        <p:spPr>
          <a:xfrm>
            <a:off x="887187" y="2554774"/>
            <a:ext cx="4419785" cy="411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ED7D31"/>
                </a:solidFill>
              </a:rPr>
              <a:t>Genre and Director preferences based on the movies watched by User 1</a:t>
            </a:r>
            <a:endParaRPr lang="en-US" dirty="0">
              <a:solidFill>
                <a:srgbClr val="ED7D3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39DE67A-3379-C430-FF81-2F09317793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35" y="4818126"/>
            <a:ext cx="2984500" cy="12966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9E83372-3BF5-0143-00CC-CEE6B7CC24B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35" y="3160916"/>
            <a:ext cx="5731510" cy="14801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E10F81C2-AFE7-46B9-0703-B29AE1C1CE60}"/>
              </a:ext>
            </a:extLst>
          </p:cNvPr>
          <p:cNvSpPr/>
          <p:nvPr/>
        </p:nvSpPr>
        <p:spPr>
          <a:xfrm>
            <a:off x="6504034" y="3982391"/>
            <a:ext cx="371167" cy="418402"/>
          </a:xfrm>
          <a:prstGeom prst="rightArrow">
            <a:avLst/>
          </a:prstGeom>
          <a:gradFill flip="none" rotWithShape="1">
            <a:gsLst>
              <a:gs pos="75000">
                <a:srgbClr val="A867B2"/>
              </a:gs>
              <a:gs pos="50000">
                <a:srgbClr val="744D9A"/>
              </a:gs>
              <a:gs pos="0">
                <a:srgbClr val="0D186A"/>
              </a:gs>
              <a:gs pos="100000">
                <a:srgbClr val="73BAEE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ate Placeholder 12">
            <a:extLst>
              <a:ext uri="{FF2B5EF4-FFF2-40B4-BE49-F238E27FC236}">
                <a16:creationId xmlns:a16="http://schemas.microsoft.com/office/drawing/2014/main" id="{D353253C-E229-F34D-76DA-8C494E3D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623436"/>
            <a:ext cx="2628900" cy="15388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Monday,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May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2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3, 2022</a:t>
            </a:r>
          </a:p>
        </p:txBody>
      </p:sp>
      <p:sp>
        <p:nvSpPr>
          <p:cNvPr id="29" name="Footer Placeholder 13">
            <a:extLst>
              <a:ext uri="{FF2B5EF4-FFF2-40B4-BE49-F238E27FC236}">
                <a16:creationId xmlns:a16="http://schemas.microsoft.com/office/drawing/2014/main" id="{2E191FB2-C0BB-11D0-3622-04CB17DC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402" y="6623436"/>
            <a:ext cx="6379210" cy="15388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DATA225: Group Term Project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6CE9F41-5C09-3C50-1782-62F3CCB322A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050" y="2965592"/>
            <a:ext cx="4242978" cy="18708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09FDBA4-400E-1526-A79F-B902656CEB0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050" y="4937338"/>
            <a:ext cx="2265295" cy="15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06746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5" descr="Data Points Digital background">
            <a:extLst>
              <a:ext uri="{FF2B5EF4-FFF2-40B4-BE49-F238E27FC236}">
                <a16:creationId xmlns:a16="http://schemas.microsoft.com/office/drawing/2014/main" id="{AE412ABC-C942-EF3F-5C24-8FC9FEAB6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938" y="3081528"/>
            <a:ext cx="12192000" cy="3776472"/>
          </a:xfrm>
          <a:prstGeom prst="rect">
            <a:avLst/>
          </a:prstGeom>
        </p:spPr>
      </p:pic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2"/>
          <a:stretch/>
        </p:blipFill>
        <p:spPr>
          <a:xfrm>
            <a:off x="-7938" y="0"/>
            <a:ext cx="12192000" cy="3081528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D6AF3B8-B3BB-1009-AB40-E4DAA0F2EB3E}"/>
              </a:ext>
            </a:extLst>
          </p:cNvPr>
          <p:cNvSpPr/>
          <p:nvPr/>
        </p:nvSpPr>
        <p:spPr>
          <a:xfrm>
            <a:off x="142875" y="200025"/>
            <a:ext cx="11906249" cy="599425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>
                <a:solidFill>
                  <a:schemeClr val="tx1"/>
                </a:solidFill>
                <a:latin typeface="Walbaum Display" panose="02070503090703020303" pitchFamily="18" charset="0"/>
                <a:ea typeface="+mj-ea"/>
                <a:cs typeface="+mj-cs"/>
              </a:rPr>
              <a:t>Content-based Filtering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7F4A1DD3-0A3E-78E8-29C1-79BB6891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611987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E0381-668D-FEEC-E61A-815132675A07}"/>
              </a:ext>
            </a:extLst>
          </p:cNvPr>
          <p:cNvSpPr/>
          <p:nvPr/>
        </p:nvSpPr>
        <p:spPr>
          <a:xfrm>
            <a:off x="142875" y="886811"/>
            <a:ext cx="11906249" cy="56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730A28C-F8D2-9FB8-159C-48D89156C699}"/>
              </a:ext>
            </a:extLst>
          </p:cNvPr>
          <p:cNvGraphicFramePr/>
          <p:nvPr/>
        </p:nvGraphicFramePr>
        <p:xfrm>
          <a:off x="624162" y="1166624"/>
          <a:ext cx="11016975" cy="1014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Picture 14" descr="Neo4j SVG Vector Logos - Vector Logo Zone">
            <a:extLst>
              <a:ext uri="{FF2B5EF4-FFF2-40B4-BE49-F238E27FC236}">
                <a16:creationId xmlns:a16="http://schemas.microsoft.com/office/drawing/2014/main" id="{3FAEAF28-B85A-F84B-0729-3B45269FC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228" y="2361536"/>
            <a:ext cx="1135748" cy="56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CC0D97B-9938-B674-E0C9-C6930A0F6ABA}"/>
              </a:ext>
            </a:extLst>
          </p:cNvPr>
          <p:cNvSpPr/>
          <p:nvPr/>
        </p:nvSpPr>
        <p:spPr>
          <a:xfrm>
            <a:off x="8409776" y="2460478"/>
            <a:ext cx="3231361" cy="337861"/>
          </a:xfrm>
          <a:prstGeom prst="rect">
            <a:avLst/>
          </a:prstGeom>
          <a:gradFill flip="none" rotWithShape="1">
            <a:gsLst>
              <a:gs pos="75000">
                <a:srgbClr val="A867B2"/>
              </a:gs>
              <a:gs pos="50000">
                <a:srgbClr val="744D9A"/>
              </a:gs>
              <a:gs pos="0">
                <a:srgbClr val="0D186A"/>
              </a:gs>
              <a:gs pos="100000">
                <a:srgbClr val="73BAE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Walbaum Display" panose="02070503090703020303" pitchFamily="18" charset="0"/>
                <a:ea typeface="+mj-ea"/>
                <a:cs typeface="+mj-cs"/>
              </a:rPr>
              <a:t>Movie Recommendations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8E7F27-3E88-AB9E-4ADE-9B1CFE6B3838}"/>
              </a:ext>
            </a:extLst>
          </p:cNvPr>
          <p:cNvGrpSpPr/>
          <p:nvPr/>
        </p:nvGrpSpPr>
        <p:grpSpPr>
          <a:xfrm>
            <a:off x="584834" y="2472503"/>
            <a:ext cx="432000" cy="432000"/>
            <a:chOff x="740438" y="1616216"/>
            <a:chExt cx="504000" cy="504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B06A412-6812-0E35-B51E-35EAAA59D867}"/>
                </a:ext>
              </a:extLst>
            </p:cNvPr>
            <p:cNvSpPr/>
            <p:nvPr/>
          </p:nvSpPr>
          <p:spPr>
            <a:xfrm>
              <a:off x="740438" y="1616216"/>
              <a:ext cx="504000" cy="504000"/>
            </a:xfrm>
            <a:prstGeom prst="ellipse">
              <a:avLst/>
            </a:prstGeom>
            <a:solidFill>
              <a:srgbClr val="ED7D31"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Rectangle 17" descr="Database">
              <a:extLst>
                <a:ext uri="{FF2B5EF4-FFF2-40B4-BE49-F238E27FC236}">
                  <a16:creationId xmlns:a16="http://schemas.microsoft.com/office/drawing/2014/main" id="{6C51F989-1C8B-C662-2E23-8D610C7C1744}"/>
                </a:ext>
              </a:extLst>
            </p:cNvPr>
            <p:cNvSpPr/>
            <p:nvPr/>
          </p:nvSpPr>
          <p:spPr>
            <a:xfrm>
              <a:off x="799555" y="1721216"/>
              <a:ext cx="378000" cy="294000"/>
            </a:xfrm>
            <a:prstGeom prst="rect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83EB417-C58A-926B-2D65-FE69DF45EEFA}"/>
              </a:ext>
            </a:extLst>
          </p:cNvPr>
          <p:cNvSpPr/>
          <p:nvPr/>
        </p:nvSpPr>
        <p:spPr>
          <a:xfrm>
            <a:off x="584834" y="2518363"/>
            <a:ext cx="3726426" cy="359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ED7D31"/>
                </a:solidFill>
              </a:rPr>
              <a:t>Movies watched by User 1</a:t>
            </a:r>
            <a:endParaRPr lang="en-US" dirty="0">
              <a:solidFill>
                <a:srgbClr val="ED7D3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1CCEB41-357D-359F-93C1-0FF3B7411F5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931" y="3008346"/>
            <a:ext cx="7552188" cy="15362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D95121C2-B01D-0770-A5FA-76BDC414D893}"/>
              </a:ext>
            </a:extLst>
          </p:cNvPr>
          <p:cNvSpPr/>
          <p:nvPr/>
        </p:nvSpPr>
        <p:spPr>
          <a:xfrm>
            <a:off x="3704734" y="3803834"/>
            <a:ext cx="371167" cy="418402"/>
          </a:xfrm>
          <a:prstGeom prst="rightArrow">
            <a:avLst/>
          </a:prstGeom>
          <a:gradFill flip="none" rotWithShape="1">
            <a:gsLst>
              <a:gs pos="75000">
                <a:srgbClr val="A867B2"/>
              </a:gs>
              <a:gs pos="50000">
                <a:srgbClr val="744D9A"/>
              </a:gs>
              <a:gs pos="0">
                <a:srgbClr val="0D186A"/>
              </a:gs>
              <a:gs pos="100000">
                <a:srgbClr val="73BAEE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922232D-422F-6214-FF6E-EB0F434564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32" y="3128138"/>
            <a:ext cx="2984500" cy="12966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86AEA73-A4A3-1962-8471-4732EA7EF6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89" y="4671655"/>
            <a:ext cx="5731510" cy="14801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5" name="Date Placeholder 12">
            <a:extLst>
              <a:ext uri="{FF2B5EF4-FFF2-40B4-BE49-F238E27FC236}">
                <a16:creationId xmlns:a16="http://schemas.microsoft.com/office/drawing/2014/main" id="{92649EFA-712E-CDA5-1B6B-4A7C796D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623436"/>
            <a:ext cx="2628900" cy="15388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Monday,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May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2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3, 2022</a:t>
            </a:r>
          </a:p>
        </p:txBody>
      </p:sp>
      <p:sp>
        <p:nvSpPr>
          <p:cNvPr id="26" name="Footer Placeholder 13">
            <a:extLst>
              <a:ext uri="{FF2B5EF4-FFF2-40B4-BE49-F238E27FC236}">
                <a16:creationId xmlns:a16="http://schemas.microsoft.com/office/drawing/2014/main" id="{C080A0E7-A5C3-1BA6-1631-8AA383DA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402" y="6623436"/>
            <a:ext cx="6379210" cy="15388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DATA225: Group Term Project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FD62A3-27D0-87E1-0BEE-11C6ED45A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012" y="3389155"/>
            <a:ext cx="907082" cy="31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D250C1-7BFD-37EF-1095-C5C0CD364421}"/>
              </a:ext>
            </a:extLst>
          </p:cNvPr>
          <p:cNvSpPr/>
          <p:nvPr/>
        </p:nvSpPr>
        <p:spPr>
          <a:xfrm>
            <a:off x="11591723" y="3008346"/>
            <a:ext cx="312345" cy="1536253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37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5" descr="Data Points Digital background">
            <a:extLst>
              <a:ext uri="{FF2B5EF4-FFF2-40B4-BE49-F238E27FC236}">
                <a16:creationId xmlns:a16="http://schemas.microsoft.com/office/drawing/2014/main" id="{AE412ABC-C942-EF3F-5C24-8FC9FEAB6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938" y="3081528"/>
            <a:ext cx="12192000" cy="3776472"/>
          </a:xfrm>
          <a:prstGeom prst="rect">
            <a:avLst/>
          </a:prstGeom>
        </p:spPr>
      </p:pic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2"/>
          <a:stretch/>
        </p:blipFill>
        <p:spPr>
          <a:xfrm>
            <a:off x="-7938" y="0"/>
            <a:ext cx="12192000" cy="3081528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D6AF3B8-B3BB-1009-AB40-E4DAA0F2EB3E}"/>
              </a:ext>
            </a:extLst>
          </p:cNvPr>
          <p:cNvSpPr/>
          <p:nvPr/>
        </p:nvSpPr>
        <p:spPr>
          <a:xfrm>
            <a:off x="142875" y="200025"/>
            <a:ext cx="11906249" cy="599425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>
                <a:latin typeface="Walbaum Display" panose="02070503090703020303" pitchFamily="18" charset="0"/>
              </a:rPr>
              <a:t>User-based Collaborative Filtering: Flowchart</a:t>
            </a:r>
            <a:endParaRPr lang="en-US" sz="3600" dirty="0">
              <a:solidFill>
                <a:schemeClr val="tx1"/>
              </a:solidFill>
              <a:latin typeface="Walbaum Display" panose="02070503090703020303" pitchFamily="18" charset="0"/>
              <a:ea typeface="+mj-ea"/>
              <a:cs typeface="+mj-cs"/>
            </a:endParaRP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7F4A1DD3-0A3E-78E8-29C1-79BB6891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611987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5B7854-1033-1269-FEF2-A92C7CDD570A}"/>
              </a:ext>
            </a:extLst>
          </p:cNvPr>
          <p:cNvSpPr/>
          <p:nvPr/>
        </p:nvSpPr>
        <p:spPr>
          <a:xfrm>
            <a:off x="142875" y="886811"/>
            <a:ext cx="11906249" cy="56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6F695-5385-E541-A7DB-461CE5D09112}"/>
              </a:ext>
            </a:extLst>
          </p:cNvPr>
          <p:cNvSpPr txBox="1"/>
          <p:nvPr/>
        </p:nvSpPr>
        <p:spPr>
          <a:xfrm>
            <a:off x="352425" y="1075869"/>
            <a:ext cx="1128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 algorithm that considers users' interaction with products, with the assumption that other users will behave in a similar way. It takes into consideration similarity between users. 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CFF077-878D-CB7B-4799-FBCC95B34676}"/>
              </a:ext>
            </a:extLst>
          </p:cNvPr>
          <p:cNvGrpSpPr/>
          <p:nvPr/>
        </p:nvGrpSpPr>
        <p:grpSpPr>
          <a:xfrm>
            <a:off x="426160" y="1794046"/>
            <a:ext cx="11603915" cy="4584363"/>
            <a:chOff x="426160" y="1794046"/>
            <a:chExt cx="11603915" cy="4584363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95A48216-3C7F-463E-0B0C-279B826B075D}"/>
                </a:ext>
              </a:extLst>
            </p:cNvPr>
            <p:cNvGrpSpPr/>
            <p:nvPr/>
          </p:nvGrpSpPr>
          <p:grpSpPr>
            <a:xfrm>
              <a:off x="426160" y="1794046"/>
              <a:ext cx="11603915" cy="4584363"/>
              <a:chOff x="426160" y="1562099"/>
              <a:chExt cx="11603915" cy="5128485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8D81DB89-6124-9164-6CC6-61FF767F08F8}"/>
                  </a:ext>
                </a:extLst>
              </p:cNvPr>
              <p:cNvSpPr/>
              <p:nvPr/>
            </p:nvSpPr>
            <p:spPr>
              <a:xfrm>
                <a:off x="426160" y="1562099"/>
                <a:ext cx="11506200" cy="512848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CAD39EB-B0E6-9A61-F8A2-7C04817EB172}"/>
                  </a:ext>
                </a:extLst>
              </p:cNvPr>
              <p:cNvSpPr/>
              <p:nvPr/>
            </p:nvSpPr>
            <p:spPr>
              <a:xfrm>
                <a:off x="2259721" y="2123837"/>
                <a:ext cx="2085977" cy="57600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Movie – Unique Id</a:t>
                </a:r>
                <a:endParaRPr kumimoji="0" lang="en-I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080B81F-2C14-ABED-7EE8-7CF698CA2469}"/>
                  </a:ext>
                </a:extLst>
              </p:cNvPr>
              <p:cNvSpPr/>
              <p:nvPr/>
            </p:nvSpPr>
            <p:spPr>
              <a:xfrm>
                <a:off x="4947005" y="2123837"/>
                <a:ext cx="2828925" cy="57600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Recommender System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0B59D3A-60AA-9B4D-C66D-9DA1672CFBDE}"/>
                  </a:ext>
                </a:extLst>
              </p:cNvPr>
              <p:cNvSpPr/>
              <p:nvPr/>
            </p:nvSpPr>
            <p:spPr>
              <a:xfrm>
                <a:off x="9145233" y="2123837"/>
                <a:ext cx="2564691" cy="57600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Recommended Movies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45E5E98-C1B2-95BD-7F55-2AFC01D682B0}"/>
                  </a:ext>
                </a:extLst>
              </p:cNvPr>
              <p:cNvSpPr/>
              <p:nvPr/>
            </p:nvSpPr>
            <p:spPr>
              <a:xfrm>
                <a:off x="581025" y="3197866"/>
                <a:ext cx="1552575" cy="72000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Movie dataset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2955C61-6CFE-D157-37A4-E4831CDA3570}"/>
                  </a:ext>
                </a:extLst>
              </p:cNvPr>
              <p:cNvSpPr/>
              <p:nvPr/>
            </p:nvSpPr>
            <p:spPr>
              <a:xfrm>
                <a:off x="581025" y="4241949"/>
                <a:ext cx="1534800" cy="72000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User Movie Ratings dataset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67467A4-775B-5CA4-F331-ECB7BA1FC2C3}"/>
                  </a:ext>
                </a:extLst>
              </p:cNvPr>
              <p:cNvSpPr/>
              <p:nvPr/>
            </p:nvSpPr>
            <p:spPr>
              <a:xfrm>
                <a:off x="2458556" y="3348991"/>
                <a:ext cx="1688306" cy="15180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Neo4J Graph Construction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ADB9E83-50AD-98B6-63AE-18BB2768C756}"/>
                  </a:ext>
                </a:extLst>
              </p:cNvPr>
              <p:cNvSpPr/>
              <p:nvPr/>
            </p:nvSpPr>
            <p:spPr>
              <a:xfrm>
                <a:off x="4687492" y="3348986"/>
                <a:ext cx="3165956" cy="151806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Similarity Based on Rating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Algorithm: Cosine Similarity</a:t>
                </a:r>
              </a:p>
            </p:txBody>
          </p:sp>
          <p:cxnSp>
            <p:nvCxnSpPr>
              <p:cNvPr id="93" name="Connector: Elbow 92">
                <a:extLst>
                  <a:ext uri="{FF2B5EF4-FFF2-40B4-BE49-F238E27FC236}">
                    <a16:creationId xmlns:a16="http://schemas.microsoft.com/office/drawing/2014/main" id="{27CC9127-5F6B-8280-F974-EF5005BBB98C}"/>
                  </a:ext>
                </a:extLst>
              </p:cNvPr>
              <p:cNvCxnSpPr>
                <a:cxnSpLocks/>
                <a:stCxn id="86" idx="2"/>
                <a:endCxn id="91" idx="0"/>
              </p:cNvCxnSpPr>
              <p:nvPr/>
            </p:nvCxnSpPr>
            <p:spPr>
              <a:xfrm rot="5400000">
                <a:off x="2978133" y="3024415"/>
                <a:ext cx="649154" cy="1"/>
              </a:xfrm>
              <a:prstGeom prst="bentConnector3">
                <a:avLst/>
              </a:prstGeom>
              <a:noFill/>
              <a:ln w="12700" cap="flat" cmpd="sng" algn="ctr">
                <a:solidFill>
                  <a:srgbClr val="A5A5A5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94" name="Connector: Elbow 93">
                <a:extLst>
                  <a:ext uri="{FF2B5EF4-FFF2-40B4-BE49-F238E27FC236}">
                    <a16:creationId xmlns:a16="http://schemas.microsoft.com/office/drawing/2014/main" id="{48115BB0-292A-4DF0-26F8-D431A5B0EB23}"/>
                  </a:ext>
                </a:extLst>
              </p:cNvPr>
              <p:cNvCxnSpPr>
                <a:cxnSpLocks/>
                <a:stCxn id="89" idx="3"/>
                <a:endCxn id="91" idx="1"/>
              </p:cNvCxnSpPr>
              <p:nvPr/>
            </p:nvCxnSpPr>
            <p:spPr>
              <a:xfrm>
                <a:off x="2133600" y="3557867"/>
                <a:ext cx="324956" cy="550154"/>
              </a:xfrm>
              <a:prstGeom prst="bentConnector3">
                <a:avLst/>
              </a:prstGeom>
              <a:noFill/>
              <a:ln w="12700" cap="flat" cmpd="sng" algn="ctr">
                <a:solidFill>
                  <a:srgbClr val="A5A5A5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95" name="Connector: Elbow 94">
                <a:extLst>
                  <a:ext uri="{FF2B5EF4-FFF2-40B4-BE49-F238E27FC236}">
                    <a16:creationId xmlns:a16="http://schemas.microsoft.com/office/drawing/2014/main" id="{E3D11F04-5634-3E3B-E6FA-F89D0BC3875A}"/>
                  </a:ext>
                </a:extLst>
              </p:cNvPr>
              <p:cNvCxnSpPr>
                <a:cxnSpLocks/>
                <a:stCxn id="90" idx="3"/>
                <a:endCxn id="91" idx="1"/>
              </p:cNvCxnSpPr>
              <p:nvPr/>
            </p:nvCxnSpPr>
            <p:spPr>
              <a:xfrm flipV="1">
                <a:off x="2115825" y="4108021"/>
                <a:ext cx="342731" cy="493929"/>
              </a:xfrm>
              <a:prstGeom prst="bentConnector3">
                <a:avLst>
                  <a:gd name="adj1" fmla="val 50000"/>
                </a:avLst>
              </a:prstGeom>
              <a:noFill/>
              <a:ln w="12700" cap="flat" cmpd="sng" algn="ctr">
                <a:solidFill>
                  <a:srgbClr val="A5A5A5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96" name="Connector: Elbow 95">
                <a:extLst>
                  <a:ext uri="{FF2B5EF4-FFF2-40B4-BE49-F238E27FC236}">
                    <a16:creationId xmlns:a16="http://schemas.microsoft.com/office/drawing/2014/main" id="{36A378CD-FA24-B6EA-BCF3-88DFC249DF3C}"/>
                  </a:ext>
                </a:extLst>
              </p:cNvPr>
              <p:cNvCxnSpPr>
                <a:cxnSpLocks/>
                <a:stCxn id="91" idx="3"/>
                <a:endCxn id="92" idx="1"/>
              </p:cNvCxnSpPr>
              <p:nvPr/>
            </p:nvCxnSpPr>
            <p:spPr>
              <a:xfrm flipV="1">
                <a:off x="4146862" y="4108018"/>
                <a:ext cx="540630" cy="3"/>
              </a:xfrm>
              <a:prstGeom prst="bentConnector3">
                <a:avLst>
                  <a:gd name="adj1" fmla="val 50000"/>
                </a:avLst>
              </a:prstGeom>
              <a:noFill/>
              <a:ln w="12700" cap="flat" cmpd="sng" algn="ctr">
                <a:solidFill>
                  <a:srgbClr val="A5A5A5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7C7EC053-768A-1897-F000-D2EA31CD48EA}"/>
                  </a:ext>
                </a:extLst>
              </p:cNvPr>
              <p:cNvCxnSpPr>
                <a:stCxn id="86" idx="3"/>
                <a:endCxn id="87" idx="1"/>
              </p:cNvCxnSpPr>
              <p:nvPr/>
            </p:nvCxnSpPr>
            <p:spPr>
              <a:xfrm>
                <a:off x="4345698" y="2411837"/>
                <a:ext cx="601307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A5A5A5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AEB5CFA7-6BDE-A6E4-65B3-9D5DDE47781D}"/>
                  </a:ext>
                </a:extLst>
              </p:cNvPr>
              <p:cNvCxnSpPr>
                <a:cxnSpLocks/>
                <a:stCxn id="87" idx="3"/>
                <a:endCxn id="88" idx="1"/>
              </p:cNvCxnSpPr>
              <p:nvPr/>
            </p:nvCxnSpPr>
            <p:spPr>
              <a:xfrm>
                <a:off x="7775930" y="2411837"/>
                <a:ext cx="1369303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A5A5A5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5640A77-D67E-5202-6B50-11C06CFAA211}"/>
                  </a:ext>
                </a:extLst>
              </p:cNvPr>
              <p:cNvSpPr/>
              <p:nvPr/>
            </p:nvSpPr>
            <p:spPr>
              <a:xfrm>
                <a:off x="8221989" y="3348985"/>
                <a:ext cx="1818041" cy="1518064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For K-nearest </a:t>
                </a:r>
                <a:r>
                  <a:rPr kumimoji="0" lang="en-IN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neighbors</a:t>
                </a:r>
                <a:r>
                  <a:rPr kumimoji="0" lang="en-I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recommend movies</a:t>
                </a:r>
                <a:r>
                  <a:rPr kumimoji="0" lang="en-IN" sz="1400" b="0" i="0" u="none" strike="noStrike" kern="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*</a:t>
                </a:r>
                <a:r>
                  <a:rPr kumimoji="0" lang="en-I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based on viewed and ratings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0F556B2-C570-6F2C-F234-FD9CADEDABFA}"/>
                  </a:ext>
                </a:extLst>
              </p:cNvPr>
              <p:cNvSpPr txBox="1"/>
              <p:nvPr/>
            </p:nvSpPr>
            <p:spPr>
              <a:xfrm>
                <a:off x="7503680" y="3013323"/>
                <a:ext cx="14186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Similar Users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E2611F5-2F2B-630F-F824-279D24CBBA8D}"/>
                  </a:ext>
                </a:extLst>
              </p:cNvPr>
              <p:cNvSpPr txBox="1"/>
              <p:nvPr/>
            </p:nvSpPr>
            <p:spPr>
              <a:xfrm>
                <a:off x="9691729" y="6427468"/>
                <a:ext cx="2338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Note: * KNN Sort based on rating*similarity</a:t>
                </a:r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B0A6189E-547A-57D4-9507-F4FEDCAA16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53448" y="3600992"/>
                <a:ext cx="359569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A5A5A5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03" name="Connector: Elbow 102">
                <a:extLst>
                  <a:ext uri="{FF2B5EF4-FFF2-40B4-BE49-F238E27FC236}">
                    <a16:creationId xmlns:a16="http://schemas.microsoft.com/office/drawing/2014/main" id="{6A83070F-322E-605B-9A9A-7AFD793E2DD3}"/>
                  </a:ext>
                </a:extLst>
              </p:cNvPr>
              <p:cNvCxnSpPr>
                <a:cxnSpLocks/>
                <a:stCxn id="99" idx="3"/>
              </p:cNvCxnSpPr>
              <p:nvPr/>
            </p:nvCxnSpPr>
            <p:spPr>
              <a:xfrm flipV="1">
                <a:off x="10040030" y="2698380"/>
                <a:ext cx="396521" cy="1409638"/>
              </a:xfrm>
              <a:prstGeom prst="bentConnector2">
                <a:avLst/>
              </a:prstGeom>
              <a:noFill/>
              <a:ln w="12700" cap="flat" cmpd="sng" algn="ctr">
                <a:solidFill>
                  <a:srgbClr val="A5A5A5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A8DF9B2-FCF5-3D7B-4C24-41B923D8463C}"/>
                </a:ext>
              </a:extLst>
            </p:cNvPr>
            <p:cNvSpPr txBox="1"/>
            <p:nvPr/>
          </p:nvSpPr>
          <p:spPr>
            <a:xfrm>
              <a:off x="10445523" y="3189928"/>
              <a:ext cx="14186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prstClr val="black"/>
                  </a:solidFill>
                  <a:latin typeface="Calibri" panose="020F0502020204030204"/>
                </a:rPr>
                <a:t>Movies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9BFC0FF-D9C4-48B1-4110-B479EB94C258}"/>
                </a:ext>
              </a:extLst>
            </p:cNvPr>
            <p:cNvGrpSpPr/>
            <p:nvPr/>
          </p:nvGrpSpPr>
          <p:grpSpPr>
            <a:xfrm>
              <a:off x="2651167" y="4819756"/>
              <a:ext cx="6691227" cy="1361806"/>
              <a:chOff x="2651167" y="4819756"/>
              <a:chExt cx="6691227" cy="1361806"/>
            </a:xfrm>
          </p:grpSpPr>
          <p:pic>
            <p:nvPicPr>
              <p:cNvPr id="105" name="Content Placeholder 4" descr="Table&#10;&#10;Description automatically generated">
                <a:extLst>
                  <a:ext uri="{FF2B5EF4-FFF2-40B4-BE49-F238E27FC236}">
                    <a16:creationId xmlns:a16="http://schemas.microsoft.com/office/drawing/2014/main" id="{E0760965-567D-B18A-85A7-6ABEBC0221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2465" t="34960" b="46897"/>
              <a:stretch/>
            </p:blipFill>
            <p:spPr>
              <a:xfrm>
                <a:off x="2658174" y="5462322"/>
                <a:ext cx="6684220" cy="719240"/>
              </a:xfrm>
              <a:prstGeom prst="rect">
                <a:avLst/>
              </a:prstGeom>
            </p:spPr>
          </p:pic>
          <p:pic>
            <p:nvPicPr>
              <p:cNvPr id="106" name="Content Placeholder 4" descr="Table&#10;&#10;Description automatically generated">
                <a:extLst>
                  <a:ext uri="{FF2B5EF4-FFF2-40B4-BE49-F238E27FC236}">
                    <a16:creationId xmlns:a16="http://schemas.microsoft.com/office/drawing/2014/main" id="{C801B89A-1794-57AB-F101-B23E05A118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2348" t="-595" b="84335"/>
              <a:stretch/>
            </p:blipFill>
            <p:spPr>
              <a:xfrm>
                <a:off x="2651167" y="4819756"/>
                <a:ext cx="6691227" cy="644364"/>
              </a:xfrm>
              <a:prstGeom prst="rect">
                <a:avLst/>
              </a:prstGeom>
            </p:spPr>
          </p:pic>
        </p:grpSp>
      </p:grpSp>
      <p:sp>
        <p:nvSpPr>
          <p:cNvPr id="107" name="Date Placeholder 12">
            <a:extLst>
              <a:ext uri="{FF2B5EF4-FFF2-40B4-BE49-F238E27FC236}">
                <a16:creationId xmlns:a16="http://schemas.microsoft.com/office/drawing/2014/main" id="{1A3DD9EF-8106-1BAF-9FB4-A30A9D48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623436"/>
            <a:ext cx="2628900" cy="15388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Monday,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May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2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3, 2022</a:t>
            </a:r>
          </a:p>
        </p:txBody>
      </p:sp>
      <p:sp>
        <p:nvSpPr>
          <p:cNvPr id="108" name="Footer Placeholder 13">
            <a:extLst>
              <a:ext uri="{FF2B5EF4-FFF2-40B4-BE49-F238E27FC236}">
                <a16:creationId xmlns:a16="http://schemas.microsoft.com/office/drawing/2014/main" id="{ACF49EE3-63C7-3F4A-EE6C-1CFF0F0C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402" y="6623436"/>
            <a:ext cx="6379210" cy="15388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DATA225: Group Term Project</a:t>
            </a:r>
          </a:p>
        </p:txBody>
      </p:sp>
    </p:spTree>
    <p:extLst>
      <p:ext uri="{BB962C8B-B14F-4D97-AF65-F5344CB8AC3E}">
        <p14:creationId xmlns:p14="http://schemas.microsoft.com/office/powerpoint/2010/main" val="934274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5" descr="Data Points Digital background">
            <a:extLst>
              <a:ext uri="{FF2B5EF4-FFF2-40B4-BE49-F238E27FC236}">
                <a16:creationId xmlns:a16="http://schemas.microsoft.com/office/drawing/2014/main" id="{AE412ABC-C942-EF3F-5C24-8FC9FEAB6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938" y="3081528"/>
            <a:ext cx="12192000" cy="3776472"/>
          </a:xfrm>
          <a:prstGeom prst="rect">
            <a:avLst/>
          </a:prstGeom>
        </p:spPr>
      </p:pic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2"/>
          <a:stretch/>
        </p:blipFill>
        <p:spPr>
          <a:xfrm>
            <a:off x="-7938" y="0"/>
            <a:ext cx="12192000" cy="3081528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D6AF3B8-B3BB-1009-AB40-E4DAA0F2EB3E}"/>
              </a:ext>
            </a:extLst>
          </p:cNvPr>
          <p:cNvSpPr/>
          <p:nvPr/>
        </p:nvSpPr>
        <p:spPr>
          <a:xfrm>
            <a:off x="142875" y="200025"/>
            <a:ext cx="11906249" cy="599425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>
                <a:solidFill>
                  <a:schemeClr val="tx1"/>
                </a:solidFill>
                <a:latin typeface="Walbaum Display" panose="02070503090703020303" pitchFamily="18" charset="0"/>
                <a:ea typeface="+mj-ea"/>
                <a:cs typeface="+mj-cs"/>
              </a:rPr>
              <a:t>Collaborative-based Filtering : Use Cases 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7F4A1DD3-0A3E-78E8-29C1-79BB6891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611987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t>25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E0381-668D-FEEC-E61A-815132675A07}"/>
              </a:ext>
            </a:extLst>
          </p:cNvPr>
          <p:cNvSpPr/>
          <p:nvPr/>
        </p:nvSpPr>
        <p:spPr>
          <a:xfrm>
            <a:off x="142875" y="886811"/>
            <a:ext cx="11906249" cy="56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730A28C-F8D2-9FB8-159C-48D89156C699}"/>
              </a:ext>
            </a:extLst>
          </p:cNvPr>
          <p:cNvGraphicFramePr/>
          <p:nvPr/>
        </p:nvGraphicFramePr>
        <p:xfrm>
          <a:off x="729973" y="1430984"/>
          <a:ext cx="10421732" cy="4746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Date Placeholder 12">
            <a:extLst>
              <a:ext uri="{FF2B5EF4-FFF2-40B4-BE49-F238E27FC236}">
                <a16:creationId xmlns:a16="http://schemas.microsoft.com/office/drawing/2014/main" id="{5B0EDA5A-A59B-5469-9A7D-9F285C7B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623436"/>
            <a:ext cx="2628900" cy="15388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Monday,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May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2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3, 2022</a:t>
            </a:r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99F93162-E2D7-75D8-AE2B-835ECD35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402" y="6623436"/>
            <a:ext cx="6379210" cy="15388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DATA225: Group Term Project</a:t>
            </a:r>
          </a:p>
        </p:txBody>
      </p:sp>
    </p:spTree>
    <p:extLst>
      <p:ext uri="{BB962C8B-B14F-4D97-AF65-F5344CB8AC3E}">
        <p14:creationId xmlns:p14="http://schemas.microsoft.com/office/powerpoint/2010/main" val="2322266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5" descr="Data Points Digital background">
            <a:extLst>
              <a:ext uri="{FF2B5EF4-FFF2-40B4-BE49-F238E27FC236}">
                <a16:creationId xmlns:a16="http://schemas.microsoft.com/office/drawing/2014/main" id="{AE412ABC-C942-EF3F-5C24-8FC9FEAB6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938" y="3081528"/>
            <a:ext cx="12192000" cy="3776472"/>
          </a:xfrm>
          <a:prstGeom prst="rect">
            <a:avLst/>
          </a:prstGeom>
        </p:spPr>
      </p:pic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2"/>
          <a:stretch/>
        </p:blipFill>
        <p:spPr>
          <a:xfrm>
            <a:off x="-7938" y="0"/>
            <a:ext cx="12192000" cy="3081528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D6AF3B8-B3BB-1009-AB40-E4DAA0F2EB3E}"/>
              </a:ext>
            </a:extLst>
          </p:cNvPr>
          <p:cNvSpPr/>
          <p:nvPr/>
        </p:nvSpPr>
        <p:spPr>
          <a:xfrm>
            <a:off x="142875" y="200025"/>
            <a:ext cx="11906249" cy="599425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>
                <a:solidFill>
                  <a:schemeClr val="tx1"/>
                </a:solidFill>
                <a:latin typeface="Walbaum Display" panose="02070503090703020303" pitchFamily="18" charset="0"/>
                <a:ea typeface="+mj-ea"/>
                <a:cs typeface="+mj-cs"/>
              </a:rPr>
              <a:t>Collaborative-based Filtering 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7F4A1DD3-0A3E-78E8-29C1-79BB6891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611987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t>26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E0381-668D-FEEC-E61A-815132675A07}"/>
              </a:ext>
            </a:extLst>
          </p:cNvPr>
          <p:cNvSpPr/>
          <p:nvPr/>
        </p:nvSpPr>
        <p:spPr>
          <a:xfrm>
            <a:off x="142875" y="886811"/>
            <a:ext cx="11906249" cy="56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6EAC3258-2C61-EA93-FDC4-E3EF509AF892}"/>
              </a:ext>
            </a:extLst>
          </p:cNvPr>
          <p:cNvGraphicFramePr/>
          <p:nvPr/>
        </p:nvGraphicFramePr>
        <p:xfrm>
          <a:off x="624162" y="1166624"/>
          <a:ext cx="11016975" cy="1014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5" name="Picture 14" descr="Neo4j SVG Vector Logos - Vector Logo Zone">
            <a:extLst>
              <a:ext uri="{FF2B5EF4-FFF2-40B4-BE49-F238E27FC236}">
                <a16:creationId xmlns:a16="http://schemas.microsoft.com/office/drawing/2014/main" id="{AB862AD7-3D1A-C28C-4119-1BBFE2B1D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228" y="2361536"/>
            <a:ext cx="1135748" cy="56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47DC1DF-C738-D2A3-01B5-E2FAC27D7865}"/>
              </a:ext>
            </a:extLst>
          </p:cNvPr>
          <p:cNvSpPr/>
          <p:nvPr/>
        </p:nvSpPr>
        <p:spPr>
          <a:xfrm>
            <a:off x="8409776" y="2460478"/>
            <a:ext cx="3231361" cy="337861"/>
          </a:xfrm>
          <a:prstGeom prst="rect">
            <a:avLst/>
          </a:prstGeom>
          <a:gradFill flip="none" rotWithShape="1">
            <a:gsLst>
              <a:gs pos="75000">
                <a:srgbClr val="A867B2"/>
              </a:gs>
              <a:gs pos="50000">
                <a:srgbClr val="744D9A"/>
              </a:gs>
              <a:gs pos="0">
                <a:srgbClr val="0D186A"/>
              </a:gs>
              <a:gs pos="100000">
                <a:srgbClr val="73BAE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Walbaum Display" panose="02070503090703020303" pitchFamily="18" charset="0"/>
                <a:ea typeface="+mj-ea"/>
                <a:cs typeface="+mj-cs"/>
              </a:rPr>
              <a:t>Movie Recommendations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E566489-D5E1-5581-C93B-919D888A3EA4}"/>
              </a:ext>
            </a:extLst>
          </p:cNvPr>
          <p:cNvGrpSpPr/>
          <p:nvPr/>
        </p:nvGrpSpPr>
        <p:grpSpPr>
          <a:xfrm>
            <a:off x="584834" y="2472503"/>
            <a:ext cx="432000" cy="432000"/>
            <a:chOff x="740438" y="1616216"/>
            <a:chExt cx="504000" cy="5040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3388EEA-574D-142A-2F84-6DBD5A717D30}"/>
                </a:ext>
              </a:extLst>
            </p:cNvPr>
            <p:cNvSpPr/>
            <p:nvPr/>
          </p:nvSpPr>
          <p:spPr>
            <a:xfrm>
              <a:off x="740438" y="1616216"/>
              <a:ext cx="504000" cy="504000"/>
            </a:xfrm>
            <a:prstGeom prst="ellipse">
              <a:avLst/>
            </a:prstGeom>
            <a:solidFill>
              <a:srgbClr val="ED7D31"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Rectangle 21" descr="Database">
              <a:extLst>
                <a:ext uri="{FF2B5EF4-FFF2-40B4-BE49-F238E27FC236}">
                  <a16:creationId xmlns:a16="http://schemas.microsoft.com/office/drawing/2014/main" id="{CC8B3C9E-D66D-3BD0-3893-54883A92FF72}"/>
                </a:ext>
              </a:extLst>
            </p:cNvPr>
            <p:cNvSpPr/>
            <p:nvPr/>
          </p:nvSpPr>
          <p:spPr>
            <a:xfrm>
              <a:off x="799555" y="1721216"/>
              <a:ext cx="378000" cy="294000"/>
            </a:xfrm>
            <a:prstGeom prst="rect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770A517-E850-40AF-F9EE-541D4E055CB0}"/>
              </a:ext>
            </a:extLst>
          </p:cNvPr>
          <p:cNvSpPr/>
          <p:nvPr/>
        </p:nvSpPr>
        <p:spPr>
          <a:xfrm>
            <a:off x="797506" y="2518363"/>
            <a:ext cx="4682491" cy="359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ED7D31"/>
                </a:solidFill>
              </a:rPr>
              <a:t>Movies watched by User 1 and similar users</a:t>
            </a:r>
            <a:endParaRPr lang="en-US" dirty="0">
              <a:solidFill>
                <a:srgbClr val="ED7D3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A624D5F-A52B-63A2-856F-3E4549B8BB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076" y="3258553"/>
            <a:ext cx="2565400" cy="22225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9AD93912-D1C3-795F-F0C7-589CB039D3ED}"/>
              </a:ext>
            </a:extLst>
          </p:cNvPr>
          <p:cNvSpPr/>
          <p:nvPr/>
        </p:nvSpPr>
        <p:spPr>
          <a:xfrm>
            <a:off x="6387535" y="3982391"/>
            <a:ext cx="371167" cy="418402"/>
          </a:xfrm>
          <a:prstGeom prst="rightArrow">
            <a:avLst/>
          </a:prstGeom>
          <a:gradFill flip="none" rotWithShape="1">
            <a:gsLst>
              <a:gs pos="75000">
                <a:srgbClr val="A867B2"/>
              </a:gs>
              <a:gs pos="50000">
                <a:srgbClr val="744D9A"/>
              </a:gs>
              <a:gs pos="0">
                <a:srgbClr val="0D186A"/>
              </a:gs>
              <a:gs pos="100000">
                <a:srgbClr val="73BAEE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ate Placeholder 12">
            <a:extLst>
              <a:ext uri="{FF2B5EF4-FFF2-40B4-BE49-F238E27FC236}">
                <a16:creationId xmlns:a16="http://schemas.microsoft.com/office/drawing/2014/main" id="{9372480E-F294-58A3-A04C-F6BDAEEE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623436"/>
            <a:ext cx="2628900" cy="15388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Monday,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May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2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3, 2022</a:t>
            </a:r>
          </a:p>
        </p:txBody>
      </p:sp>
      <p:sp>
        <p:nvSpPr>
          <p:cNvPr id="27" name="Footer Placeholder 13">
            <a:extLst>
              <a:ext uri="{FF2B5EF4-FFF2-40B4-BE49-F238E27FC236}">
                <a16:creationId xmlns:a16="http://schemas.microsoft.com/office/drawing/2014/main" id="{28ACBCD2-5A47-D9CF-2505-6E6A6256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402" y="6623436"/>
            <a:ext cx="6379210" cy="15388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DATA225: Group Term Project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BAFD2B6-20AF-F9C9-6D64-67738DA013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3158275"/>
            <a:ext cx="2777216" cy="14237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19E1778-8BC8-9C57-4968-49C4A8E042C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089" y="3164982"/>
            <a:ext cx="2590160" cy="26262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184584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5" descr="Data Points Digital background">
            <a:extLst>
              <a:ext uri="{FF2B5EF4-FFF2-40B4-BE49-F238E27FC236}">
                <a16:creationId xmlns:a16="http://schemas.microsoft.com/office/drawing/2014/main" id="{AE412ABC-C942-EF3F-5C24-8FC9FEAB6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938" y="3081528"/>
            <a:ext cx="12192000" cy="3776472"/>
          </a:xfrm>
          <a:prstGeom prst="rect">
            <a:avLst/>
          </a:prstGeom>
        </p:spPr>
      </p:pic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2"/>
          <a:stretch/>
        </p:blipFill>
        <p:spPr>
          <a:xfrm>
            <a:off x="-7938" y="0"/>
            <a:ext cx="12192000" cy="3081528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D6AF3B8-B3BB-1009-AB40-E4DAA0F2EB3E}"/>
              </a:ext>
            </a:extLst>
          </p:cNvPr>
          <p:cNvSpPr/>
          <p:nvPr/>
        </p:nvSpPr>
        <p:spPr>
          <a:xfrm>
            <a:off x="142875" y="200025"/>
            <a:ext cx="11906249" cy="599425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>
                <a:solidFill>
                  <a:schemeClr val="tx1"/>
                </a:solidFill>
                <a:latin typeface="Walbaum Display" panose="02070503090703020303" pitchFamily="18" charset="0"/>
                <a:ea typeface="+mj-ea"/>
                <a:cs typeface="+mj-cs"/>
              </a:rPr>
              <a:t>Collaborative-based Filtering 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7F4A1DD3-0A3E-78E8-29C1-79BB6891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611987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t>27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E0381-668D-FEEC-E61A-815132675A07}"/>
              </a:ext>
            </a:extLst>
          </p:cNvPr>
          <p:cNvSpPr/>
          <p:nvPr/>
        </p:nvSpPr>
        <p:spPr>
          <a:xfrm>
            <a:off x="142875" y="886811"/>
            <a:ext cx="11906249" cy="56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1D6C197-085A-2E19-350A-0320881478B2}"/>
              </a:ext>
            </a:extLst>
          </p:cNvPr>
          <p:cNvGraphicFramePr/>
          <p:nvPr/>
        </p:nvGraphicFramePr>
        <p:xfrm>
          <a:off x="624162" y="1166624"/>
          <a:ext cx="11016975" cy="1014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" name="Picture 14" descr="Neo4j SVG Vector Logos - Vector Logo Zone">
            <a:extLst>
              <a:ext uri="{FF2B5EF4-FFF2-40B4-BE49-F238E27FC236}">
                <a16:creationId xmlns:a16="http://schemas.microsoft.com/office/drawing/2014/main" id="{00F31471-7AF2-E6FC-5CDF-B03E2895B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228" y="2361536"/>
            <a:ext cx="1135748" cy="56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48A897F-4027-3237-D6D3-41511D2C6BF4}"/>
              </a:ext>
            </a:extLst>
          </p:cNvPr>
          <p:cNvSpPr/>
          <p:nvPr/>
        </p:nvSpPr>
        <p:spPr>
          <a:xfrm>
            <a:off x="8409776" y="2460478"/>
            <a:ext cx="3231361" cy="337861"/>
          </a:xfrm>
          <a:prstGeom prst="rect">
            <a:avLst/>
          </a:prstGeom>
          <a:gradFill flip="none" rotWithShape="1">
            <a:gsLst>
              <a:gs pos="75000">
                <a:srgbClr val="A867B2"/>
              </a:gs>
              <a:gs pos="50000">
                <a:srgbClr val="744D9A"/>
              </a:gs>
              <a:gs pos="0">
                <a:srgbClr val="0D186A"/>
              </a:gs>
              <a:gs pos="100000">
                <a:srgbClr val="73BAE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Walbaum Display" panose="02070503090703020303" pitchFamily="18" charset="0"/>
                <a:ea typeface="+mj-ea"/>
                <a:cs typeface="+mj-cs"/>
              </a:rPr>
              <a:t>Movie Recommendations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3949B4-7E3B-245A-8268-541D33ADD4D0}"/>
              </a:ext>
            </a:extLst>
          </p:cNvPr>
          <p:cNvGrpSpPr/>
          <p:nvPr/>
        </p:nvGrpSpPr>
        <p:grpSpPr>
          <a:xfrm>
            <a:off x="584834" y="2472503"/>
            <a:ext cx="432000" cy="432000"/>
            <a:chOff x="740438" y="1616216"/>
            <a:chExt cx="504000" cy="504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59AD2C8-A3E0-82A2-599E-124E1A7FDE5A}"/>
                </a:ext>
              </a:extLst>
            </p:cNvPr>
            <p:cNvSpPr/>
            <p:nvPr/>
          </p:nvSpPr>
          <p:spPr>
            <a:xfrm>
              <a:off x="740438" y="1616216"/>
              <a:ext cx="504000" cy="504000"/>
            </a:xfrm>
            <a:prstGeom prst="ellipse">
              <a:avLst/>
            </a:prstGeom>
            <a:solidFill>
              <a:srgbClr val="ED7D31"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Rectangle 17" descr="Database">
              <a:extLst>
                <a:ext uri="{FF2B5EF4-FFF2-40B4-BE49-F238E27FC236}">
                  <a16:creationId xmlns:a16="http://schemas.microsoft.com/office/drawing/2014/main" id="{2656D8A4-81AF-AB47-BE4D-76FEDFBE23C9}"/>
                </a:ext>
              </a:extLst>
            </p:cNvPr>
            <p:cNvSpPr/>
            <p:nvPr/>
          </p:nvSpPr>
          <p:spPr>
            <a:xfrm>
              <a:off x="799555" y="1721216"/>
              <a:ext cx="378000" cy="294000"/>
            </a:xfrm>
            <a:prstGeom prst="rect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3A483AE-3E77-C317-02AF-01BBDB42D36D}"/>
              </a:ext>
            </a:extLst>
          </p:cNvPr>
          <p:cNvSpPr/>
          <p:nvPr/>
        </p:nvSpPr>
        <p:spPr>
          <a:xfrm>
            <a:off x="584833" y="2518363"/>
            <a:ext cx="5577841" cy="296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ED7D31"/>
                </a:solidFill>
              </a:rPr>
              <a:t>Average Rating for the Movies watched by User 1</a:t>
            </a:r>
            <a:endParaRPr lang="en-US" dirty="0">
              <a:solidFill>
                <a:srgbClr val="ED7D3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C5980E8-DF3B-8EBE-9EE8-62C60F65CA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7" y="3176337"/>
            <a:ext cx="4711700" cy="22225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8C13A92F-CB24-FA5A-E0E8-CB2201FBA4BA}"/>
              </a:ext>
            </a:extLst>
          </p:cNvPr>
          <p:cNvSpPr/>
          <p:nvPr/>
        </p:nvSpPr>
        <p:spPr>
          <a:xfrm>
            <a:off x="5791507" y="3880978"/>
            <a:ext cx="371167" cy="418402"/>
          </a:xfrm>
          <a:prstGeom prst="rightArrow">
            <a:avLst/>
          </a:prstGeom>
          <a:gradFill flip="none" rotWithShape="1">
            <a:gsLst>
              <a:gs pos="75000">
                <a:srgbClr val="A867B2"/>
              </a:gs>
              <a:gs pos="50000">
                <a:srgbClr val="744D9A"/>
              </a:gs>
              <a:gs pos="0">
                <a:srgbClr val="0D186A"/>
              </a:gs>
              <a:gs pos="100000">
                <a:srgbClr val="73BAEE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ate Placeholder 12">
            <a:extLst>
              <a:ext uri="{FF2B5EF4-FFF2-40B4-BE49-F238E27FC236}">
                <a16:creationId xmlns:a16="http://schemas.microsoft.com/office/drawing/2014/main" id="{EB813FC0-14A6-029E-2F1E-D8E4AB60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623436"/>
            <a:ext cx="2628900" cy="15388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Monday,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May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2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3, 2022</a:t>
            </a:r>
          </a:p>
        </p:txBody>
      </p:sp>
      <p:sp>
        <p:nvSpPr>
          <p:cNvPr id="24" name="Footer Placeholder 13">
            <a:extLst>
              <a:ext uri="{FF2B5EF4-FFF2-40B4-BE49-F238E27FC236}">
                <a16:creationId xmlns:a16="http://schemas.microsoft.com/office/drawing/2014/main" id="{B70703E7-BD03-EBE1-DB7F-D7ACAEBB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402" y="6623436"/>
            <a:ext cx="6379210" cy="15388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DATA225: Group Term Project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062BB59-C5DD-531A-E39B-D42F85CF54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63" y="3043456"/>
            <a:ext cx="3505200" cy="24145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2698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5" descr="Data Points Digital background">
            <a:extLst>
              <a:ext uri="{FF2B5EF4-FFF2-40B4-BE49-F238E27FC236}">
                <a16:creationId xmlns:a16="http://schemas.microsoft.com/office/drawing/2014/main" id="{AE412ABC-C942-EF3F-5C24-8FC9FEAB6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938" y="3081528"/>
            <a:ext cx="12192000" cy="3776472"/>
          </a:xfrm>
          <a:prstGeom prst="rect">
            <a:avLst/>
          </a:prstGeom>
        </p:spPr>
      </p:pic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2"/>
          <a:stretch/>
        </p:blipFill>
        <p:spPr>
          <a:xfrm>
            <a:off x="-7938" y="0"/>
            <a:ext cx="12192000" cy="3081528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D6AF3B8-B3BB-1009-AB40-E4DAA0F2EB3E}"/>
              </a:ext>
            </a:extLst>
          </p:cNvPr>
          <p:cNvSpPr/>
          <p:nvPr/>
        </p:nvSpPr>
        <p:spPr>
          <a:xfrm>
            <a:off x="142875" y="200025"/>
            <a:ext cx="11906249" cy="599425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>
                <a:solidFill>
                  <a:schemeClr val="tx1"/>
                </a:solidFill>
                <a:latin typeface="Walbaum Display" panose="02070503090703020303" pitchFamily="18" charset="0"/>
                <a:ea typeface="+mj-ea"/>
                <a:cs typeface="+mj-cs"/>
              </a:rPr>
              <a:t>Collaborative-based Filtering 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7F4A1DD3-0A3E-78E8-29C1-79BB6891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611987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t>28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E0381-668D-FEEC-E61A-815132675A07}"/>
              </a:ext>
            </a:extLst>
          </p:cNvPr>
          <p:cNvSpPr/>
          <p:nvPr/>
        </p:nvSpPr>
        <p:spPr>
          <a:xfrm>
            <a:off x="142875" y="886811"/>
            <a:ext cx="11906249" cy="56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F4ECA7C-613A-AB7F-667C-F2802E54906A}"/>
              </a:ext>
            </a:extLst>
          </p:cNvPr>
          <p:cNvGraphicFramePr/>
          <p:nvPr/>
        </p:nvGraphicFramePr>
        <p:xfrm>
          <a:off x="624162" y="1166624"/>
          <a:ext cx="11016975" cy="1014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Picture 14" descr="Neo4j SVG Vector Logos - Vector Logo Zone">
            <a:extLst>
              <a:ext uri="{FF2B5EF4-FFF2-40B4-BE49-F238E27FC236}">
                <a16:creationId xmlns:a16="http://schemas.microsoft.com/office/drawing/2014/main" id="{4D2BDC56-9F52-85F9-37F7-C07E1879B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228" y="2361536"/>
            <a:ext cx="1135748" cy="56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7A1EEA8-1CAD-FD75-9C58-3E856A2B9718}"/>
              </a:ext>
            </a:extLst>
          </p:cNvPr>
          <p:cNvSpPr/>
          <p:nvPr/>
        </p:nvSpPr>
        <p:spPr>
          <a:xfrm>
            <a:off x="8409776" y="2460478"/>
            <a:ext cx="3231361" cy="337861"/>
          </a:xfrm>
          <a:prstGeom prst="rect">
            <a:avLst/>
          </a:prstGeom>
          <a:gradFill flip="none" rotWithShape="1">
            <a:gsLst>
              <a:gs pos="75000">
                <a:srgbClr val="A867B2"/>
              </a:gs>
              <a:gs pos="50000">
                <a:srgbClr val="744D9A"/>
              </a:gs>
              <a:gs pos="0">
                <a:srgbClr val="0D186A"/>
              </a:gs>
              <a:gs pos="100000">
                <a:srgbClr val="73BAE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Walbaum Display" panose="02070503090703020303" pitchFamily="18" charset="0"/>
                <a:ea typeface="+mj-ea"/>
                <a:cs typeface="+mj-cs"/>
              </a:rPr>
              <a:t>Movie Recommendations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BCB3F20-44C6-D62B-8AAF-4473D7650164}"/>
              </a:ext>
            </a:extLst>
          </p:cNvPr>
          <p:cNvGrpSpPr/>
          <p:nvPr/>
        </p:nvGrpSpPr>
        <p:grpSpPr>
          <a:xfrm>
            <a:off x="584834" y="2472503"/>
            <a:ext cx="432000" cy="432000"/>
            <a:chOff x="740438" y="1616216"/>
            <a:chExt cx="504000" cy="504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4B72D-7B89-5B7F-83F5-F996B7D719E5}"/>
                </a:ext>
              </a:extLst>
            </p:cNvPr>
            <p:cNvSpPr/>
            <p:nvPr/>
          </p:nvSpPr>
          <p:spPr>
            <a:xfrm>
              <a:off x="740438" y="1616216"/>
              <a:ext cx="504000" cy="504000"/>
            </a:xfrm>
            <a:prstGeom prst="ellipse">
              <a:avLst/>
            </a:prstGeom>
            <a:solidFill>
              <a:srgbClr val="ED7D31"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Rectangle 19" descr="Database">
              <a:extLst>
                <a:ext uri="{FF2B5EF4-FFF2-40B4-BE49-F238E27FC236}">
                  <a16:creationId xmlns:a16="http://schemas.microsoft.com/office/drawing/2014/main" id="{54E68BA6-5AC4-E2AA-A862-05F0F055EF29}"/>
                </a:ext>
              </a:extLst>
            </p:cNvPr>
            <p:cNvSpPr/>
            <p:nvPr/>
          </p:nvSpPr>
          <p:spPr>
            <a:xfrm>
              <a:off x="799555" y="1721216"/>
              <a:ext cx="378000" cy="294000"/>
            </a:xfrm>
            <a:prstGeom prst="rect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A9A1C4C4-AE2B-DF62-F3FE-4B48DFE5EA5E}"/>
              </a:ext>
            </a:extLst>
          </p:cNvPr>
          <p:cNvSpPr/>
          <p:nvPr/>
        </p:nvSpPr>
        <p:spPr>
          <a:xfrm>
            <a:off x="584834" y="2518363"/>
            <a:ext cx="3726426" cy="359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ED7D31"/>
                </a:solidFill>
              </a:rPr>
              <a:t>Movies watched by User 1</a:t>
            </a:r>
            <a:endParaRPr lang="en-US" dirty="0">
              <a:solidFill>
                <a:srgbClr val="ED7D3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FF2A325-B723-B093-F583-70FA175C5B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457" y="3217023"/>
            <a:ext cx="4514850" cy="1854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0A77BDFC-3298-5077-2630-D68BAD8233CD}"/>
              </a:ext>
            </a:extLst>
          </p:cNvPr>
          <p:cNvSpPr/>
          <p:nvPr/>
        </p:nvSpPr>
        <p:spPr>
          <a:xfrm>
            <a:off x="5137862" y="4151001"/>
            <a:ext cx="371167" cy="418402"/>
          </a:xfrm>
          <a:prstGeom prst="rightArrow">
            <a:avLst/>
          </a:prstGeom>
          <a:gradFill flip="none" rotWithShape="1">
            <a:gsLst>
              <a:gs pos="75000">
                <a:srgbClr val="A867B2"/>
              </a:gs>
              <a:gs pos="50000">
                <a:srgbClr val="744D9A"/>
              </a:gs>
              <a:gs pos="0">
                <a:srgbClr val="0D186A"/>
              </a:gs>
              <a:gs pos="100000">
                <a:srgbClr val="73BAEE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24EE105-8235-C2D9-2105-FCD163061E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4" y="3053174"/>
            <a:ext cx="2819400" cy="1854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AE2D725-17EC-E055-AA96-0C11D982CC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4" y="5063423"/>
            <a:ext cx="2819400" cy="13017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6" name="Date Placeholder 12">
            <a:extLst>
              <a:ext uri="{FF2B5EF4-FFF2-40B4-BE49-F238E27FC236}">
                <a16:creationId xmlns:a16="http://schemas.microsoft.com/office/drawing/2014/main" id="{9BA80D06-1655-061E-BC34-71388C90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623436"/>
            <a:ext cx="2628900" cy="15388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Monday,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May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2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3, 2022</a:t>
            </a:r>
          </a:p>
        </p:txBody>
      </p:sp>
      <p:sp>
        <p:nvSpPr>
          <p:cNvPr id="27" name="Footer Placeholder 13">
            <a:extLst>
              <a:ext uri="{FF2B5EF4-FFF2-40B4-BE49-F238E27FC236}">
                <a16:creationId xmlns:a16="http://schemas.microsoft.com/office/drawing/2014/main" id="{E15A7D04-D9ED-E406-E16B-15664485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402" y="6623436"/>
            <a:ext cx="6379210" cy="15388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DATA225: Group Term Project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1261DF7-D120-0AC9-278B-1E82305E0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659" y="3364488"/>
            <a:ext cx="3044191" cy="75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028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5" descr="Data Points Digital background">
            <a:extLst>
              <a:ext uri="{FF2B5EF4-FFF2-40B4-BE49-F238E27FC236}">
                <a16:creationId xmlns:a16="http://schemas.microsoft.com/office/drawing/2014/main" id="{AE412ABC-C942-EF3F-5C24-8FC9FEAB6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938" y="3081528"/>
            <a:ext cx="12192000" cy="3776472"/>
          </a:xfrm>
          <a:prstGeom prst="rect">
            <a:avLst/>
          </a:prstGeom>
        </p:spPr>
      </p:pic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2"/>
          <a:stretch/>
        </p:blipFill>
        <p:spPr>
          <a:xfrm>
            <a:off x="-7938" y="0"/>
            <a:ext cx="12192000" cy="3081528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D6AF3B8-B3BB-1009-AB40-E4DAA0F2EB3E}"/>
              </a:ext>
            </a:extLst>
          </p:cNvPr>
          <p:cNvSpPr/>
          <p:nvPr/>
        </p:nvSpPr>
        <p:spPr>
          <a:xfrm>
            <a:off x="142875" y="200025"/>
            <a:ext cx="11906249" cy="599425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>
                <a:solidFill>
                  <a:schemeClr val="tx1"/>
                </a:solidFill>
                <a:latin typeface="Walbaum Display" panose="02070503090703020303" pitchFamily="18" charset="0"/>
                <a:ea typeface="+mj-ea"/>
                <a:cs typeface="+mj-cs"/>
              </a:rPr>
              <a:t>Collaborative-based Filtering 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7F4A1DD3-0A3E-78E8-29C1-79BB6891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611987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t>29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E0381-668D-FEEC-E61A-815132675A07}"/>
              </a:ext>
            </a:extLst>
          </p:cNvPr>
          <p:cNvSpPr/>
          <p:nvPr/>
        </p:nvSpPr>
        <p:spPr>
          <a:xfrm>
            <a:off x="142875" y="886811"/>
            <a:ext cx="11906249" cy="56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6EAC3258-2C61-EA93-FDC4-E3EF509AF892}"/>
              </a:ext>
            </a:extLst>
          </p:cNvPr>
          <p:cNvGraphicFramePr/>
          <p:nvPr/>
        </p:nvGraphicFramePr>
        <p:xfrm>
          <a:off x="624162" y="1166624"/>
          <a:ext cx="11016975" cy="1014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Picture 14" descr="Neo4j SVG Vector Logos - Vector Logo Zone">
            <a:extLst>
              <a:ext uri="{FF2B5EF4-FFF2-40B4-BE49-F238E27FC236}">
                <a16:creationId xmlns:a16="http://schemas.microsoft.com/office/drawing/2014/main" id="{F34B099D-D474-B57D-8795-1C9D3FBDC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228" y="2361536"/>
            <a:ext cx="1135748" cy="56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2CE2248-FB6A-2353-9487-ABAAC3F44144}"/>
              </a:ext>
            </a:extLst>
          </p:cNvPr>
          <p:cNvSpPr/>
          <p:nvPr/>
        </p:nvSpPr>
        <p:spPr>
          <a:xfrm>
            <a:off x="8409776" y="2460478"/>
            <a:ext cx="3231361" cy="337861"/>
          </a:xfrm>
          <a:prstGeom prst="rect">
            <a:avLst/>
          </a:prstGeom>
          <a:gradFill flip="none" rotWithShape="1">
            <a:gsLst>
              <a:gs pos="75000">
                <a:srgbClr val="A867B2"/>
              </a:gs>
              <a:gs pos="50000">
                <a:srgbClr val="744D9A"/>
              </a:gs>
              <a:gs pos="0">
                <a:srgbClr val="0D186A"/>
              </a:gs>
              <a:gs pos="100000">
                <a:srgbClr val="73BAE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Walbaum Display" panose="02070503090703020303" pitchFamily="18" charset="0"/>
                <a:ea typeface="+mj-ea"/>
                <a:cs typeface="+mj-cs"/>
              </a:rPr>
              <a:t>Movie Recommendations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14895F-5BE1-6EF2-1A9D-A99A32FF2EC6}"/>
              </a:ext>
            </a:extLst>
          </p:cNvPr>
          <p:cNvGrpSpPr/>
          <p:nvPr/>
        </p:nvGrpSpPr>
        <p:grpSpPr>
          <a:xfrm>
            <a:off x="584834" y="2472503"/>
            <a:ext cx="432000" cy="432000"/>
            <a:chOff x="740438" y="1616216"/>
            <a:chExt cx="504000" cy="504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C15C6BB-A332-CFD3-5668-DB5A89563742}"/>
                </a:ext>
              </a:extLst>
            </p:cNvPr>
            <p:cNvSpPr/>
            <p:nvPr/>
          </p:nvSpPr>
          <p:spPr>
            <a:xfrm>
              <a:off x="740438" y="1616216"/>
              <a:ext cx="504000" cy="504000"/>
            </a:xfrm>
            <a:prstGeom prst="ellipse">
              <a:avLst/>
            </a:prstGeom>
            <a:solidFill>
              <a:srgbClr val="ED7D31"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Rectangle 14" descr="Database">
              <a:extLst>
                <a:ext uri="{FF2B5EF4-FFF2-40B4-BE49-F238E27FC236}">
                  <a16:creationId xmlns:a16="http://schemas.microsoft.com/office/drawing/2014/main" id="{631D7019-012B-01DF-CBEF-0CE2F8BADE48}"/>
                </a:ext>
              </a:extLst>
            </p:cNvPr>
            <p:cNvSpPr/>
            <p:nvPr/>
          </p:nvSpPr>
          <p:spPr>
            <a:xfrm>
              <a:off x="799555" y="1721216"/>
              <a:ext cx="378000" cy="294000"/>
            </a:xfrm>
            <a:prstGeom prst="rect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7F61354-C319-5A7F-6EC9-8FB2D075CC73}"/>
              </a:ext>
            </a:extLst>
          </p:cNvPr>
          <p:cNvSpPr/>
          <p:nvPr/>
        </p:nvSpPr>
        <p:spPr>
          <a:xfrm>
            <a:off x="584834" y="2385142"/>
            <a:ext cx="4813076" cy="49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ED7D31"/>
                </a:solidFill>
              </a:rPr>
              <a:t>Movies watched by User 1 and User 24</a:t>
            </a:r>
            <a:endParaRPr lang="en-US" dirty="0">
              <a:solidFill>
                <a:srgbClr val="ED7D3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808FBF0-2243-9D4C-6886-3C8B9F0CE9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987" y="3184159"/>
            <a:ext cx="1835150" cy="5651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38892A2-FF1D-6F6D-9535-AA5B2146D19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23" y="3239425"/>
            <a:ext cx="2953268" cy="16810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2978B67-48E5-D947-D2C1-4EF6752EC8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504" y="3233646"/>
            <a:ext cx="3064188" cy="16810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5F3C8997-0D9D-9A34-0A4E-AB399D51DDCF}"/>
              </a:ext>
            </a:extLst>
          </p:cNvPr>
          <p:cNvSpPr/>
          <p:nvPr/>
        </p:nvSpPr>
        <p:spPr>
          <a:xfrm>
            <a:off x="6624298" y="3956980"/>
            <a:ext cx="371167" cy="418402"/>
          </a:xfrm>
          <a:prstGeom prst="rightArrow">
            <a:avLst/>
          </a:prstGeom>
          <a:gradFill flip="none" rotWithShape="1">
            <a:gsLst>
              <a:gs pos="75000">
                <a:srgbClr val="A867B2"/>
              </a:gs>
              <a:gs pos="50000">
                <a:srgbClr val="744D9A"/>
              </a:gs>
              <a:gs pos="0">
                <a:srgbClr val="0D186A"/>
              </a:gs>
              <a:gs pos="100000">
                <a:srgbClr val="73BAEE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D61B8AF-9702-AA61-AEFB-7BC336FBB0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26" y="5347831"/>
            <a:ext cx="2914650" cy="3746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AEC2FE-4D3E-F0E6-2594-47518AD1D6D7}"/>
              </a:ext>
            </a:extLst>
          </p:cNvPr>
          <p:cNvSpPr txBox="1"/>
          <p:nvPr/>
        </p:nvSpPr>
        <p:spPr>
          <a:xfrm>
            <a:off x="343263" y="5326362"/>
            <a:ext cx="684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1"/>
                </a:solidFill>
              </a:rPr>
              <a:t>Legend: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Date Placeholder 12">
            <a:extLst>
              <a:ext uri="{FF2B5EF4-FFF2-40B4-BE49-F238E27FC236}">
                <a16:creationId xmlns:a16="http://schemas.microsoft.com/office/drawing/2014/main" id="{9AF154DE-2DA4-5F49-9760-BF47F53D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623436"/>
            <a:ext cx="2628900" cy="15388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Monday,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May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2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3, 2022</a:t>
            </a:r>
          </a:p>
        </p:txBody>
      </p:sp>
      <p:sp>
        <p:nvSpPr>
          <p:cNvPr id="27" name="Footer Placeholder 13">
            <a:extLst>
              <a:ext uri="{FF2B5EF4-FFF2-40B4-BE49-F238E27FC236}">
                <a16:creationId xmlns:a16="http://schemas.microsoft.com/office/drawing/2014/main" id="{F197C2C9-A94D-5A5B-0D0E-C909652E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402" y="6623436"/>
            <a:ext cx="6379210" cy="15388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DATA225: Group Term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EC819D-4A54-A511-4B50-3DC9FA2B1DA4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25731" t="17743" r="9617" b="4141"/>
          <a:stretch/>
        </p:blipFill>
        <p:spPr>
          <a:xfrm>
            <a:off x="7093717" y="3042997"/>
            <a:ext cx="2632117" cy="2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95751" y="3928188"/>
            <a:ext cx="7545386" cy="2598757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As the need for providing </a:t>
            </a:r>
            <a:r>
              <a:rPr lang="en-IN" sz="1400" b="1" u="sng" dirty="0"/>
              <a:t>personalized</a:t>
            </a:r>
            <a:r>
              <a:rPr lang="en-IN" sz="1400" dirty="0"/>
              <a:t> services to the customers is growing, businesses are increasingly adopting recommendation systems. This will help to improve </a:t>
            </a:r>
            <a:r>
              <a:rPr lang="en-IN" sz="1400" b="1" u="sng" dirty="0"/>
              <a:t>product discovery </a:t>
            </a:r>
            <a:r>
              <a:rPr lang="en-IN" sz="1400" dirty="0"/>
              <a:t>on the platforms, increase </a:t>
            </a:r>
            <a:r>
              <a:rPr lang="en-IN" sz="1400" b="1" u="sng" dirty="0"/>
              <a:t>user engagement</a:t>
            </a:r>
            <a:r>
              <a:rPr lang="en-IN" sz="1400" dirty="0"/>
              <a:t>, and increase up-sell and cross-sell of their products. </a:t>
            </a:r>
            <a:endParaRPr lang="en-IN" sz="1400" b="0" dirty="0">
              <a:effectLst/>
            </a:endParaRPr>
          </a:p>
          <a:p>
            <a:pPr marL="285750" indent="-285750" algn="just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These recommendation systems combine the large volume of data from different sources that reside in silos and generate insights to provide timely and accurate recommendations. </a:t>
            </a:r>
          </a:p>
          <a:p>
            <a:pPr marL="285750" indent="-285750" algn="just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A database system that can handle </a:t>
            </a:r>
            <a:r>
              <a:rPr lang="en-IN" sz="1400" b="1" u="sng" dirty="0"/>
              <a:t>large volumes of data with multiple relationships  </a:t>
            </a:r>
            <a:r>
              <a:rPr lang="en-IN" sz="1400" dirty="0"/>
              <a:t>(connected data) is required to provide fast and efficient recommendations.</a:t>
            </a:r>
            <a:endParaRPr lang="en-IN" sz="1400" b="0" dirty="0">
              <a:effectLst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5" descr="Data Points Digital background">
            <a:extLst>
              <a:ext uri="{FF2B5EF4-FFF2-40B4-BE49-F238E27FC236}">
                <a16:creationId xmlns:a16="http://schemas.microsoft.com/office/drawing/2014/main" id="{AE412ABC-C942-EF3F-5C24-8FC9FEAB6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938" y="3081528"/>
            <a:ext cx="12192000" cy="3776472"/>
          </a:xfrm>
          <a:prstGeom prst="rect">
            <a:avLst/>
          </a:prstGeom>
        </p:spPr>
      </p:pic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2"/>
          <a:stretch/>
        </p:blipFill>
        <p:spPr>
          <a:xfrm>
            <a:off x="-7938" y="0"/>
            <a:ext cx="12192000" cy="3081528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D6AF3B8-B3BB-1009-AB40-E4DAA0F2EB3E}"/>
              </a:ext>
            </a:extLst>
          </p:cNvPr>
          <p:cNvSpPr/>
          <p:nvPr/>
        </p:nvSpPr>
        <p:spPr>
          <a:xfrm>
            <a:off x="142875" y="200025"/>
            <a:ext cx="11906249" cy="599425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Walbaum Display" panose="02070503090703020303" pitchFamily="18" charset="0"/>
              </a:rPr>
              <a:t>Summary and Conclusions</a:t>
            </a:r>
            <a:endParaRPr lang="en-IN" sz="3600" dirty="0">
              <a:solidFill>
                <a:schemeClr val="tx1"/>
              </a:solidFill>
              <a:latin typeface="Walbaum Display" panose="02070503090703020303" pitchFamily="18" charset="0"/>
              <a:ea typeface="+mj-ea"/>
              <a:cs typeface="+mj-cs"/>
            </a:endParaRP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7F4A1DD3-0A3E-78E8-29C1-79BB6891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611987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t>30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E0381-668D-FEEC-E61A-815132675A07}"/>
              </a:ext>
            </a:extLst>
          </p:cNvPr>
          <p:cNvSpPr/>
          <p:nvPr/>
        </p:nvSpPr>
        <p:spPr>
          <a:xfrm>
            <a:off x="142875" y="886811"/>
            <a:ext cx="11906249" cy="56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6" name="Date Placeholder 12">
            <a:extLst>
              <a:ext uri="{FF2B5EF4-FFF2-40B4-BE49-F238E27FC236}">
                <a16:creationId xmlns:a16="http://schemas.microsoft.com/office/drawing/2014/main" id="{9CE46FD0-EAF2-F66B-5DB3-E7AFA2D5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623436"/>
            <a:ext cx="2628900" cy="15388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Monday,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May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2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3, 2022</a:t>
            </a:r>
          </a:p>
        </p:txBody>
      </p:sp>
      <p:sp>
        <p:nvSpPr>
          <p:cNvPr id="27" name="Footer Placeholder 13">
            <a:extLst>
              <a:ext uri="{FF2B5EF4-FFF2-40B4-BE49-F238E27FC236}">
                <a16:creationId xmlns:a16="http://schemas.microsoft.com/office/drawing/2014/main" id="{599DC1E9-E8E7-9AC6-4BB3-1F65B4ED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402" y="6623436"/>
            <a:ext cx="6379210" cy="15388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DATA225: Group Term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BEE3A6-0204-BD7A-859A-F6417FC55D64}"/>
              </a:ext>
            </a:extLst>
          </p:cNvPr>
          <p:cNvSpPr txBox="1"/>
          <p:nvPr/>
        </p:nvSpPr>
        <p:spPr>
          <a:xfrm>
            <a:off x="904875" y="1409700"/>
            <a:ext cx="101917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 have successfully implemented content based and collaborative based  filtering techniques within Neo4j using node similarity and KNN graph algorithms.</a:t>
            </a:r>
            <a:endParaRPr lang="en-US" dirty="0"/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Content-Based filtering model does not need other users data, since the recommendations are specific to a particular user. This makes it easier to scale down the same to a large number of users. </a:t>
            </a: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similar cannot be done for Collaborative Filtering Methods. Collaborative filtering methods use other user’s preference and hence gives exposure to various other movies.</a:t>
            </a:r>
            <a:endParaRPr lang="en-US" dirty="0"/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 believe content based filtering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outperforms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collaborative based filtering technique as content based focuses on the history of the same user and hence is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personalized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endParaRPr lang="en-US" b="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13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5" descr="Data Points Digital background">
            <a:extLst>
              <a:ext uri="{FF2B5EF4-FFF2-40B4-BE49-F238E27FC236}">
                <a16:creationId xmlns:a16="http://schemas.microsoft.com/office/drawing/2014/main" id="{AE412ABC-C942-EF3F-5C24-8FC9FEAB6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938" y="3081528"/>
            <a:ext cx="12192000" cy="3776472"/>
          </a:xfrm>
          <a:prstGeom prst="rect">
            <a:avLst/>
          </a:prstGeom>
        </p:spPr>
      </p:pic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2"/>
          <a:stretch/>
        </p:blipFill>
        <p:spPr>
          <a:xfrm>
            <a:off x="-7938" y="0"/>
            <a:ext cx="12192000" cy="3081528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D6AF3B8-B3BB-1009-AB40-E4DAA0F2EB3E}"/>
              </a:ext>
            </a:extLst>
          </p:cNvPr>
          <p:cNvSpPr/>
          <p:nvPr/>
        </p:nvSpPr>
        <p:spPr>
          <a:xfrm>
            <a:off x="142875" y="200025"/>
            <a:ext cx="11906249" cy="599425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Walbaum Display" panose="02070503090703020303" pitchFamily="18" charset="0"/>
              </a:rPr>
              <a:t>Recommendations for future studies</a:t>
            </a:r>
            <a:endParaRPr lang="en-IN" sz="3600" dirty="0">
              <a:solidFill>
                <a:schemeClr val="tx1"/>
              </a:solidFill>
              <a:latin typeface="Walbaum Display" panose="02070503090703020303" pitchFamily="18" charset="0"/>
              <a:ea typeface="+mj-ea"/>
              <a:cs typeface="+mj-cs"/>
            </a:endParaRP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7F4A1DD3-0A3E-78E8-29C1-79BB6891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611987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t>31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E0381-668D-FEEC-E61A-815132675A07}"/>
              </a:ext>
            </a:extLst>
          </p:cNvPr>
          <p:cNvSpPr/>
          <p:nvPr/>
        </p:nvSpPr>
        <p:spPr>
          <a:xfrm>
            <a:off x="142875" y="886811"/>
            <a:ext cx="11906249" cy="56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ate Placeholder 12">
            <a:extLst>
              <a:ext uri="{FF2B5EF4-FFF2-40B4-BE49-F238E27FC236}">
                <a16:creationId xmlns:a16="http://schemas.microsoft.com/office/drawing/2014/main" id="{9CE46FD0-EAF2-F66B-5DB3-E7AFA2D5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623436"/>
            <a:ext cx="2628900" cy="15388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Monday,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May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2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3, 2022</a:t>
            </a:r>
          </a:p>
        </p:txBody>
      </p:sp>
      <p:sp>
        <p:nvSpPr>
          <p:cNvPr id="27" name="Footer Placeholder 13">
            <a:extLst>
              <a:ext uri="{FF2B5EF4-FFF2-40B4-BE49-F238E27FC236}">
                <a16:creationId xmlns:a16="http://schemas.microsoft.com/office/drawing/2014/main" id="{599DC1E9-E8E7-9AC6-4BB3-1F65B4ED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402" y="6623436"/>
            <a:ext cx="6379210" cy="15388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DATA225: Group Term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C1C63F-FA12-E631-83E5-B5FAB14DECB3}"/>
              </a:ext>
            </a:extLst>
          </p:cNvPr>
          <p:cNvSpPr txBox="1"/>
          <p:nvPr/>
        </p:nvSpPr>
        <p:spPr>
          <a:xfrm>
            <a:off x="-7938" y="1322229"/>
            <a:ext cx="110474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algn="just" fontAlgn="base"/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1200150" indent="-285750" algn="just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methods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face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First Rater Problem (cold start problem)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which is the difficulty in making recommendations when users are new and also sparsity of data meaning too less data to understand the preferences of users which remains a great challenge. This needs to be studied further to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analyse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the measures that can be taken to address this within Neo4j. </a:t>
            </a:r>
          </a:p>
          <a:p>
            <a:pPr marL="1200150" indent="-285750" algn="just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i="0" u="none" strike="noStrike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1200150" indent="-285750" algn="just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The movie recommendation system can also be developed using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Graph Neural Network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(GNN) within Neo4j where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Graph Sage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algorithm can be used to develop the node embeddings. </a:t>
            </a:r>
          </a:p>
          <a:p>
            <a:pPr marL="1200150" indent="-285750" algn="just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1200150" indent="-285750" algn="just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Further study and analysis needs to be done on the choice of the algorithm to decode the embeddings to provide the necessary recommendations.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16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3BF4D985-8DD1-4222-BC27-69F89E25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402" y="6623436"/>
            <a:ext cx="6379210" cy="15388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DATA225: Group Term Project</a:t>
            </a:r>
          </a:p>
        </p:txBody>
      </p:sp>
      <p:sp>
        <p:nvSpPr>
          <p:cNvPr id="8" name="Date Placeholder 12">
            <a:extLst>
              <a:ext uri="{FF2B5EF4-FFF2-40B4-BE49-F238E27FC236}">
                <a16:creationId xmlns:a16="http://schemas.microsoft.com/office/drawing/2014/main" id="{05A8C562-BE8B-7925-8B29-846929DD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623436"/>
            <a:ext cx="2628900" cy="15388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Monday,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May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2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3, 2022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EBE1EBF3-7752-4AAC-7B30-0CACF9E0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611987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5" descr="Data Points Digital background">
            <a:extLst>
              <a:ext uri="{FF2B5EF4-FFF2-40B4-BE49-F238E27FC236}">
                <a16:creationId xmlns:a16="http://schemas.microsoft.com/office/drawing/2014/main" id="{AE412ABC-C942-EF3F-5C24-8FC9FEAB6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938" y="3081528"/>
            <a:ext cx="12192000" cy="3776472"/>
          </a:xfrm>
          <a:prstGeom prst="rect">
            <a:avLst/>
          </a:prstGeom>
        </p:spPr>
      </p:pic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2"/>
          <a:stretch/>
        </p:blipFill>
        <p:spPr>
          <a:xfrm>
            <a:off x="-7938" y="0"/>
            <a:ext cx="12192000" cy="3081528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D6AF3B8-B3BB-1009-AB40-E4DAA0F2EB3E}"/>
              </a:ext>
            </a:extLst>
          </p:cNvPr>
          <p:cNvSpPr/>
          <p:nvPr/>
        </p:nvSpPr>
        <p:spPr>
          <a:xfrm>
            <a:off x="142875" y="200025"/>
            <a:ext cx="11906249" cy="599425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Walbaum Display" panose="02070503090703020303" pitchFamily="18" charset="0"/>
              </a:rPr>
              <a:t>Why is the project related to this class ?</a:t>
            </a:r>
            <a:endParaRPr lang="en-IN" sz="3600" dirty="0">
              <a:solidFill>
                <a:schemeClr val="tx1"/>
              </a:solidFill>
              <a:latin typeface="Walbaum Display" panose="02070503090703020303" pitchFamily="18" charset="0"/>
              <a:ea typeface="+mj-ea"/>
              <a:cs typeface="+mj-cs"/>
            </a:endParaRP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7F4A1DD3-0A3E-78E8-29C1-79BB6891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611987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E0381-668D-FEEC-E61A-815132675A07}"/>
              </a:ext>
            </a:extLst>
          </p:cNvPr>
          <p:cNvSpPr/>
          <p:nvPr/>
        </p:nvSpPr>
        <p:spPr>
          <a:xfrm>
            <a:off x="142875" y="886811"/>
            <a:ext cx="11906249" cy="56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6" name="Date Placeholder 12">
            <a:extLst>
              <a:ext uri="{FF2B5EF4-FFF2-40B4-BE49-F238E27FC236}">
                <a16:creationId xmlns:a16="http://schemas.microsoft.com/office/drawing/2014/main" id="{9CE46FD0-EAF2-F66B-5DB3-E7AFA2D5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623436"/>
            <a:ext cx="2628900" cy="15388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Monday,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May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2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3, 2022</a:t>
            </a:r>
          </a:p>
        </p:txBody>
      </p:sp>
      <p:sp>
        <p:nvSpPr>
          <p:cNvPr id="27" name="Footer Placeholder 13">
            <a:extLst>
              <a:ext uri="{FF2B5EF4-FFF2-40B4-BE49-F238E27FC236}">
                <a16:creationId xmlns:a16="http://schemas.microsoft.com/office/drawing/2014/main" id="{599DC1E9-E8E7-9AC6-4BB3-1F65B4ED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402" y="6623436"/>
            <a:ext cx="6379210" cy="15388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DATA225: Group Term Project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1DC2A9-DDFB-FA15-B45E-8B5A4EDBBBAA}"/>
              </a:ext>
            </a:extLst>
          </p:cNvPr>
          <p:cNvSpPr txBox="1">
            <a:spLocks/>
          </p:cNvSpPr>
          <p:nvPr/>
        </p:nvSpPr>
        <p:spPr>
          <a:xfrm>
            <a:off x="2235200" y="943518"/>
            <a:ext cx="9539094" cy="646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course is ‘Database Systems for analytics’ where we have theoretically imbibed knowledge on 4 different NoSQL in which 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Graph database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one of them. </a:t>
            </a: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project is going to be the practical implementation of knowledge gained in the course ‘Database Systems for analytics’ to solve a 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real-world problems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caused due to the advent of 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unstructured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big data. </a:t>
            </a: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centre of attention of this project is using 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Neo4j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which is a graph database platform and its inbuilt Graph Data Science library(GDS) to build and implement a recommender system to recommend the next watchable movie to the user. </a:t>
            </a: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project is going to help us learn Neo4j graph database in detail starting from 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installation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using its 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inbuilt methods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implementing recommendation systems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address the real-world user and business problem caused by overload of information.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6" descr="Graph Databases - M2M / IoT Integration Platform">
            <a:extLst>
              <a:ext uri="{FF2B5EF4-FFF2-40B4-BE49-F238E27FC236}">
                <a16:creationId xmlns:a16="http://schemas.microsoft.com/office/drawing/2014/main" id="{FC1D48D2-3CC2-E6FC-7F82-37A70BE3F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22" y="886643"/>
            <a:ext cx="1090656" cy="109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Structured vs Unstructured Data – What's the Difference? | Unstructured,  Data, Data structures">
            <a:extLst>
              <a:ext uri="{FF2B5EF4-FFF2-40B4-BE49-F238E27FC236}">
                <a16:creationId xmlns:a16="http://schemas.microsoft.com/office/drawing/2014/main" id="{6DB8667F-76EE-B7B8-D63A-1FAF0B1F4A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80" t="22465" r="1802" b="14186"/>
          <a:stretch/>
        </p:blipFill>
        <p:spPr bwMode="auto">
          <a:xfrm>
            <a:off x="752352" y="2272712"/>
            <a:ext cx="946392" cy="91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Neo4j SVG Vector Logos - Vector Logo Zone">
            <a:extLst>
              <a:ext uri="{FF2B5EF4-FFF2-40B4-BE49-F238E27FC236}">
                <a16:creationId xmlns:a16="http://schemas.microsoft.com/office/drawing/2014/main" id="{39987158-53BE-A06C-4A94-CE6F9EE79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42" y="4238608"/>
            <a:ext cx="1657060" cy="82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97747F-6684-50B4-AF0B-4B6713FE5594}"/>
              </a:ext>
            </a:extLst>
          </p:cNvPr>
          <p:cNvCxnSpPr>
            <a:cxnSpLocks/>
          </p:cNvCxnSpPr>
          <p:nvPr/>
        </p:nvCxnSpPr>
        <p:spPr>
          <a:xfrm>
            <a:off x="325120" y="2025924"/>
            <a:ext cx="11257280" cy="0"/>
          </a:xfrm>
          <a:prstGeom prst="line">
            <a:avLst/>
          </a:prstGeom>
          <a:noFill/>
          <a:ln w="6350" cap="flat" cmpd="sng" algn="ctr">
            <a:solidFill>
              <a:srgbClr val="E7E6E6">
                <a:lumMod val="75000"/>
              </a:srgbClr>
            </a:solidFill>
            <a:prstDash val="dash"/>
            <a:miter lim="800000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889CB9-BD43-EF4B-C723-DEE3B0172139}"/>
              </a:ext>
            </a:extLst>
          </p:cNvPr>
          <p:cNvCxnSpPr>
            <a:cxnSpLocks/>
          </p:cNvCxnSpPr>
          <p:nvPr/>
        </p:nvCxnSpPr>
        <p:spPr>
          <a:xfrm>
            <a:off x="335532" y="3433084"/>
            <a:ext cx="11257280" cy="0"/>
          </a:xfrm>
          <a:prstGeom prst="line">
            <a:avLst/>
          </a:prstGeom>
          <a:noFill/>
          <a:ln w="6350" cap="flat" cmpd="sng" algn="ctr">
            <a:solidFill>
              <a:srgbClr val="E7E6E6">
                <a:lumMod val="75000"/>
              </a:srgbClr>
            </a:solidFill>
            <a:prstDash val="dash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28416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5" descr="Data Points Digital background">
            <a:extLst>
              <a:ext uri="{FF2B5EF4-FFF2-40B4-BE49-F238E27FC236}">
                <a16:creationId xmlns:a16="http://schemas.microsoft.com/office/drawing/2014/main" id="{AE412ABC-C942-EF3F-5C24-8FC9FEAB6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938" y="3081528"/>
            <a:ext cx="12192000" cy="3776472"/>
          </a:xfrm>
          <a:prstGeom prst="rect">
            <a:avLst/>
          </a:prstGeom>
        </p:spPr>
      </p:pic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2"/>
          <a:stretch/>
        </p:blipFill>
        <p:spPr>
          <a:xfrm>
            <a:off x="-7938" y="0"/>
            <a:ext cx="12192000" cy="3081528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D6AF3B8-B3BB-1009-AB40-E4DAA0F2EB3E}"/>
              </a:ext>
            </a:extLst>
          </p:cNvPr>
          <p:cNvSpPr/>
          <p:nvPr/>
        </p:nvSpPr>
        <p:spPr>
          <a:xfrm>
            <a:off x="142875" y="200025"/>
            <a:ext cx="11906249" cy="599425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Walbaum Display" panose="02070503090703020303" pitchFamily="18" charset="0"/>
              </a:rPr>
              <a:t>Area or scope of investigation:</a:t>
            </a:r>
            <a:endParaRPr lang="en-IN" sz="3600" dirty="0">
              <a:solidFill>
                <a:schemeClr val="tx1"/>
              </a:solidFill>
              <a:latin typeface="Walbaum Display" panose="02070503090703020303" pitchFamily="18" charset="0"/>
              <a:ea typeface="+mj-ea"/>
              <a:cs typeface="+mj-cs"/>
            </a:endParaRP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7F4A1DD3-0A3E-78E8-29C1-79BB6891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611987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E0381-668D-FEEC-E61A-815132675A07}"/>
              </a:ext>
            </a:extLst>
          </p:cNvPr>
          <p:cNvSpPr/>
          <p:nvPr/>
        </p:nvSpPr>
        <p:spPr>
          <a:xfrm>
            <a:off x="142875" y="886811"/>
            <a:ext cx="11906249" cy="56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6" name="Date Placeholder 12">
            <a:extLst>
              <a:ext uri="{FF2B5EF4-FFF2-40B4-BE49-F238E27FC236}">
                <a16:creationId xmlns:a16="http://schemas.microsoft.com/office/drawing/2014/main" id="{9CE46FD0-EAF2-F66B-5DB3-E7AFA2D5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623436"/>
            <a:ext cx="2628900" cy="15388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Monday,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May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2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3, 2022</a:t>
            </a:r>
          </a:p>
        </p:txBody>
      </p:sp>
      <p:sp>
        <p:nvSpPr>
          <p:cNvPr id="27" name="Footer Placeholder 13">
            <a:extLst>
              <a:ext uri="{FF2B5EF4-FFF2-40B4-BE49-F238E27FC236}">
                <a16:creationId xmlns:a16="http://schemas.microsoft.com/office/drawing/2014/main" id="{599DC1E9-E8E7-9AC6-4BB3-1F65B4ED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402" y="6623436"/>
            <a:ext cx="6379210" cy="15388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DATA225: Group Term Project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6B5D94A-C2F5-6207-3897-506811891975}"/>
              </a:ext>
            </a:extLst>
          </p:cNvPr>
          <p:cNvSpPr txBox="1">
            <a:spLocks/>
          </p:cNvSpPr>
          <p:nvPr/>
        </p:nvSpPr>
        <p:spPr>
          <a:xfrm>
            <a:off x="878840" y="1062569"/>
            <a:ext cx="10515600" cy="586655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Usage of Neo4j graph database- Load data, graph construction, querying the graph using cipher language and usage of graph algorithms like node similarity, KNN and GNN from the  graph data science library(GDS). </a:t>
            </a:r>
          </a:p>
          <a:p>
            <a:pPr marL="228600" marR="0" lvl="0" indent="-22860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scope of the recommender systems using Neo4j is limited to recommend movies only from the prefetched data using content-based filtering, collaborative-based filtering(user-based filtering, item-based filtering) and Graph Sage GNN.</a:t>
            </a:r>
          </a:p>
          <a:p>
            <a:pPr marL="228600" marR="0" lvl="0" indent="-22860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 deployment, Real time recommendation of movies from the websites, YouTube video recommendations are considered out of scope.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2" descr="Green Plus Sign Images – Browse 28,278 Stock Photos, Vectors, and Video |  Adobe Stock">
            <a:extLst>
              <a:ext uri="{FF2B5EF4-FFF2-40B4-BE49-F238E27FC236}">
                <a16:creationId xmlns:a16="http://schemas.microsoft.com/office/drawing/2014/main" id="{1C499905-836D-A4D8-F86C-A2BEEAA98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27" b="24054"/>
          <a:stretch/>
        </p:blipFill>
        <p:spPr bwMode="auto">
          <a:xfrm>
            <a:off x="415793" y="1017045"/>
            <a:ext cx="640396" cy="76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Green Plus Sign Images – Browse 28,278 Stock Photos, Vectors, and Video |  Adobe Stock">
            <a:extLst>
              <a:ext uri="{FF2B5EF4-FFF2-40B4-BE49-F238E27FC236}">
                <a16:creationId xmlns:a16="http://schemas.microsoft.com/office/drawing/2014/main" id="{1B460611-2185-FFEE-C4FF-849FD44843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73" r="1654" b="24054"/>
          <a:stretch/>
        </p:blipFill>
        <p:spPr bwMode="auto">
          <a:xfrm>
            <a:off x="415793" y="2922694"/>
            <a:ext cx="640396" cy="76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Green Plus Sign Images – Browse 28,278 Stock Photos, Vectors, and Video |  Adobe Stock">
            <a:extLst>
              <a:ext uri="{FF2B5EF4-FFF2-40B4-BE49-F238E27FC236}">
                <a16:creationId xmlns:a16="http://schemas.microsoft.com/office/drawing/2014/main" id="{F556F889-4B07-7D63-DF4B-DD9CB445B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73" b="24054"/>
          <a:stretch/>
        </p:blipFill>
        <p:spPr bwMode="auto">
          <a:xfrm>
            <a:off x="415793" y="4708773"/>
            <a:ext cx="661934" cy="76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30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5" descr="Data Points Digital background">
            <a:extLst>
              <a:ext uri="{FF2B5EF4-FFF2-40B4-BE49-F238E27FC236}">
                <a16:creationId xmlns:a16="http://schemas.microsoft.com/office/drawing/2014/main" id="{AE412ABC-C942-EF3F-5C24-8FC9FEAB6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938" y="3081528"/>
            <a:ext cx="12192000" cy="3776472"/>
          </a:xfrm>
          <a:prstGeom prst="rect">
            <a:avLst/>
          </a:prstGeom>
        </p:spPr>
      </p:pic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2"/>
          <a:stretch/>
        </p:blipFill>
        <p:spPr>
          <a:xfrm>
            <a:off x="-7938" y="0"/>
            <a:ext cx="12192000" cy="3081528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D6AF3B8-B3BB-1009-AB40-E4DAA0F2EB3E}"/>
              </a:ext>
            </a:extLst>
          </p:cNvPr>
          <p:cNvSpPr/>
          <p:nvPr/>
        </p:nvSpPr>
        <p:spPr>
          <a:xfrm>
            <a:off x="142875" y="200025"/>
            <a:ext cx="11906249" cy="599425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Walbaum Display" panose="02070503090703020303" pitchFamily="18" charset="0"/>
              </a:rPr>
              <a:t>Problem Definition:</a:t>
            </a:r>
            <a:endParaRPr lang="en-IN" sz="3600" dirty="0">
              <a:solidFill>
                <a:schemeClr val="tx1"/>
              </a:solidFill>
              <a:latin typeface="Walbaum Display" panose="02070503090703020303" pitchFamily="18" charset="0"/>
              <a:ea typeface="+mj-ea"/>
              <a:cs typeface="+mj-cs"/>
            </a:endParaRP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7F4A1DD3-0A3E-78E8-29C1-79BB6891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611987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E0381-668D-FEEC-E61A-815132675A07}"/>
              </a:ext>
            </a:extLst>
          </p:cNvPr>
          <p:cNvSpPr/>
          <p:nvPr/>
        </p:nvSpPr>
        <p:spPr>
          <a:xfrm>
            <a:off x="142875" y="886811"/>
            <a:ext cx="11906249" cy="56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6" name="Date Placeholder 12">
            <a:extLst>
              <a:ext uri="{FF2B5EF4-FFF2-40B4-BE49-F238E27FC236}">
                <a16:creationId xmlns:a16="http://schemas.microsoft.com/office/drawing/2014/main" id="{9CE46FD0-EAF2-F66B-5DB3-E7AFA2D5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623436"/>
            <a:ext cx="2628900" cy="15388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Monday,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May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2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3, 2022</a:t>
            </a:r>
          </a:p>
        </p:txBody>
      </p:sp>
      <p:sp>
        <p:nvSpPr>
          <p:cNvPr id="27" name="Footer Placeholder 13">
            <a:extLst>
              <a:ext uri="{FF2B5EF4-FFF2-40B4-BE49-F238E27FC236}">
                <a16:creationId xmlns:a16="http://schemas.microsoft.com/office/drawing/2014/main" id="{599DC1E9-E8E7-9AC6-4BB3-1F65B4ED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402" y="6623436"/>
            <a:ext cx="6379210" cy="15388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DATA225: Group Term Project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EACAFE-35FE-F8A7-09D0-E500E6972973}"/>
              </a:ext>
            </a:extLst>
          </p:cNvPr>
          <p:cNvSpPr txBox="1">
            <a:spLocks/>
          </p:cNvSpPr>
          <p:nvPr/>
        </p:nvSpPr>
        <p:spPr>
          <a:xfrm>
            <a:off x="838200" y="1465729"/>
            <a:ext cx="10515600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Recommendation systems combine the large volume of data from different sources that reside in silos and generate insights to provide timely and accurate recommendations. A database system that can handle </a:t>
            </a:r>
            <a:r>
              <a:rPr kumimoji="0" lang="en-I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large volumes of data</a:t>
            </a: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with </a:t>
            </a:r>
            <a:r>
              <a:rPr kumimoji="0" lang="en-I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 relationships (connected data) </a:t>
            </a: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required to provide </a:t>
            </a:r>
            <a:r>
              <a:rPr kumimoji="0" lang="en-I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fast</a:t>
            </a: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efficient </a:t>
            </a:r>
            <a:r>
              <a:rPr kumimoji="0" lang="en-I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real-time recommendations</a:t>
            </a: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 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kumimoji="0" lang="en-IN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528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5" descr="Data Points Digital background">
            <a:extLst>
              <a:ext uri="{FF2B5EF4-FFF2-40B4-BE49-F238E27FC236}">
                <a16:creationId xmlns:a16="http://schemas.microsoft.com/office/drawing/2014/main" id="{AE412ABC-C942-EF3F-5C24-8FC9FEAB6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938" y="3081528"/>
            <a:ext cx="12192000" cy="3776472"/>
          </a:xfrm>
          <a:prstGeom prst="rect">
            <a:avLst/>
          </a:prstGeom>
        </p:spPr>
      </p:pic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2"/>
          <a:stretch/>
        </p:blipFill>
        <p:spPr>
          <a:xfrm>
            <a:off x="-7938" y="0"/>
            <a:ext cx="12192000" cy="3081528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D6AF3B8-B3BB-1009-AB40-E4DAA0F2EB3E}"/>
              </a:ext>
            </a:extLst>
          </p:cNvPr>
          <p:cNvSpPr/>
          <p:nvPr/>
        </p:nvSpPr>
        <p:spPr>
          <a:xfrm>
            <a:off x="142875" y="200025"/>
            <a:ext cx="11906249" cy="599425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Walbaum Display" panose="02070503090703020303" pitchFamily="18" charset="0"/>
              </a:rPr>
              <a:t>Where our solution is different from others ?</a:t>
            </a:r>
            <a:endParaRPr lang="en-IN" sz="3600" dirty="0">
              <a:solidFill>
                <a:schemeClr val="tx1"/>
              </a:solidFill>
              <a:latin typeface="Walbaum Display" panose="02070503090703020303" pitchFamily="18" charset="0"/>
              <a:ea typeface="+mj-ea"/>
              <a:cs typeface="+mj-cs"/>
            </a:endParaRP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7F4A1DD3-0A3E-78E8-29C1-79BB6891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611987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E0381-668D-FEEC-E61A-815132675A07}"/>
              </a:ext>
            </a:extLst>
          </p:cNvPr>
          <p:cNvSpPr/>
          <p:nvPr/>
        </p:nvSpPr>
        <p:spPr>
          <a:xfrm>
            <a:off x="142875" y="886811"/>
            <a:ext cx="11906249" cy="56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6" name="Date Placeholder 12">
            <a:extLst>
              <a:ext uri="{FF2B5EF4-FFF2-40B4-BE49-F238E27FC236}">
                <a16:creationId xmlns:a16="http://schemas.microsoft.com/office/drawing/2014/main" id="{9CE46FD0-EAF2-F66B-5DB3-E7AFA2D5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623436"/>
            <a:ext cx="2628900" cy="15388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Monday,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May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2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3, 2022</a:t>
            </a:r>
          </a:p>
        </p:txBody>
      </p:sp>
      <p:sp>
        <p:nvSpPr>
          <p:cNvPr id="27" name="Footer Placeholder 13">
            <a:extLst>
              <a:ext uri="{FF2B5EF4-FFF2-40B4-BE49-F238E27FC236}">
                <a16:creationId xmlns:a16="http://schemas.microsoft.com/office/drawing/2014/main" id="{599DC1E9-E8E7-9AC6-4BB3-1F65B4ED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402" y="6623436"/>
            <a:ext cx="6379210" cy="15388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DATA225: Group Term Project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7D3F97B-EF68-C15F-F34B-884AB283CA93}"/>
              </a:ext>
            </a:extLst>
          </p:cNvPr>
          <p:cNvSpPr txBox="1">
            <a:spLocks/>
          </p:cNvSpPr>
          <p:nvPr/>
        </p:nvSpPr>
        <p:spPr>
          <a:xfrm>
            <a:off x="838200" y="1594022"/>
            <a:ext cx="10515600" cy="4564731"/>
          </a:xfrm>
          <a:prstGeom prst="rect">
            <a:avLst/>
          </a:prstGeom>
          <a:solidFill>
            <a:sysClr val="window" lastClr="FFFFFF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Recommender system would be implemented on Neo4j database and not on other platforms using python.</a:t>
            </a:r>
          </a:p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Usage of  built-in functions in Neo4j GDS(Graph Data science library)</a:t>
            </a:r>
          </a:p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We would be implementing content-based filtering, collaborative based filtering, GNN using Node similarity , Node similarity &amp; KNN and Graph Sage graph algorithms respectively .</a:t>
            </a:r>
          </a:p>
        </p:txBody>
      </p:sp>
    </p:spTree>
    <p:extLst>
      <p:ext uri="{BB962C8B-B14F-4D97-AF65-F5344CB8AC3E}">
        <p14:creationId xmlns:p14="http://schemas.microsoft.com/office/powerpoint/2010/main" val="41884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5" descr="Data Points Digital background">
            <a:extLst>
              <a:ext uri="{FF2B5EF4-FFF2-40B4-BE49-F238E27FC236}">
                <a16:creationId xmlns:a16="http://schemas.microsoft.com/office/drawing/2014/main" id="{AE412ABC-C942-EF3F-5C24-8FC9FEAB6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938" y="3081528"/>
            <a:ext cx="12192000" cy="3776472"/>
          </a:xfrm>
          <a:prstGeom prst="rect">
            <a:avLst/>
          </a:prstGeom>
        </p:spPr>
      </p:pic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2"/>
          <a:stretch/>
        </p:blipFill>
        <p:spPr>
          <a:xfrm>
            <a:off x="-7938" y="0"/>
            <a:ext cx="12192000" cy="3081528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D6AF3B8-B3BB-1009-AB40-E4DAA0F2EB3E}"/>
              </a:ext>
            </a:extLst>
          </p:cNvPr>
          <p:cNvSpPr/>
          <p:nvPr/>
        </p:nvSpPr>
        <p:spPr>
          <a:xfrm>
            <a:off x="142875" y="200025"/>
            <a:ext cx="11906249" cy="599425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Walbaum Display" panose="02070503090703020303" pitchFamily="18" charset="0"/>
              </a:rPr>
              <a:t>Why our solution is better ?</a:t>
            </a:r>
            <a:endParaRPr lang="en-IN" sz="3600" dirty="0">
              <a:solidFill>
                <a:schemeClr val="tx1"/>
              </a:solidFill>
              <a:latin typeface="Walbaum Display" panose="02070503090703020303" pitchFamily="18" charset="0"/>
              <a:ea typeface="+mj-ea"/>
              <a:cs typeface="+mj-cs"/>
            </a:endParaRP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7F4A1DD3-0A3E-78E8-29C1-79BB6891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611987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E0381-668D-FEEC-E61A-815132675A07}"/>
              </a:ext>
            </a:extLst>
          </p:cNvPr>
          <p:cNvSpPr/>
          <p:nvPr/>
        </p:nvSpPr>
        <p:spPr>
          <a:xfrm>
            <a:off x="142875" y="886811"/>
            <a:ext cx="11906249" cy="56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6" name="Date Placeholder 12">
            <a:extLst>
              <a:ext uri="{FF2B5EF4-FFF2-40B4-BE49-F238E27FC236}">
                <a16:creationId xmlns:a16="http://schemas.microsoft.com/office/drawing/2014/main" id="{9CE46FD0-EAF2-F66B-5DB3-E7AFA2D5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623436"/>
            <a:ext cx="2628900" cy="15388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Monday,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May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2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3, 2022</a:t>
            </a:r>
          </a:p>
        </p:txBody>
      </p:sp>
      <p:sp>
        <p:nvSpPr>
          <p:cNvPr id="27" name="Footer Placeholder 13">
            <a:extLst>
              <a:ext uri="{FF2B5EF4-FFF2-40B4-BE49-F238E27FC236}">
                <a16:creationId xmlns:a16="http://schemas.microsoft.com/office/drawing/2014/main" id="{599DC1E9-E8E7-9AC6-4BB3-1F65B4ED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402" y="6623436"/>
            <a:ext cx="6379210" cy="15388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DATA225: Group Term Project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0846A21-51EE-BA72-541D-9F6074359D65}"/>
              </a:ext>
            </a:extLst>
          </p:cNvPr>
          <p:cNvSpPr txBox="1">
            <a:spLocks/>
          </p:cNvSpPr>
          <p:nvPr/>
        </p:nvSpPr>
        <p:spPr>
          <a:xfrm>
            <a:off x="838200" y="1149178"/>
            <a:ext cx="10515600" cy="5027785"/>
          </a:xfrm>
          <a:prstGeom prst="rect">
            <a:avLst/>
          </a:prstGeom>
          <a:solidFill>
            <a:sysClr val="window" lastClr="FFFFFF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We are implementing our solution on Neo4j where graphs can be constructed and queried with ease comparatively.  And also, built-in functions are available within Neo4j for the implementation of various algorithms.</a:t>
            </a:r>
          </a:p>
          <a:p>
            <a:pPr marL="228600" marR="0" lvl="0" indent="-228600" algn="l" defTabSz="914400" rtl="0" eaLnBrk="1" fontAlgn="base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By using content-based filtering techniques we are providing personalized recommendations for the users where the model captures interests of only that user.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5828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5" descr="Data Points Digital background">
            <a:extLst>
              <a:ext uri="{FF2B5EF4-FFF2-40B4-BE49-F238E27FC236}">
                <a16:creationId xmlns:a16="http://schemas.microsoft.com/office/drawing/2014/main" id="{AE412ABC-C942-EF3F-5C24-8FC9FEAB6E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938" y="3081528"/>
            <a:ext cx="12192000" cy="3776472"/>
          </a:xfrm>
          <a:prstGeom prst="rect">
            <a:avLst/>
          </a:prstGeom>
        </p:spPr>
      </p:pic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2"/>
          <a:stretch/>
        </p:blipFill>
        <p:spPr>
          <a:xfrm>
            <a:off x="-7938" y="0"/>
            <a:ext cx="12192000" cy="3081528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D6AF3B8-B3BB-1009-AB40-E4DAA0F2EB3E}"/>
              </a:ext>
            </a:extLst>
          </p:cNvPr>
          <p:cNvSpPr/>
          <p:nvPr/>
        </p:nvSpPr>
        <p:spPr>
          <a:xfrm>
            <a:off x="142875" y="200025"/>
            <a:ext cx="11906249" cy="599425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Walbaum Display" panose="02070503090703020303" pitchFamily="18" charset="0"/>
              </a:rPr>
              <a:t>Hypothesis </a:t>
            </a:r>
            <a:endParaRPr lang="en-IN" sz="3600" dirty="0">
              <a:solidFill>
                <a:schemeClr val="tx1"/>
              </a:solidFill>
              <a:latin typeface="Walbaum Display" panose="02070503090703020303" pitchFamily="18" charset="0"/>
              <a:ea typeface="+mj-ea"/>
              <a:cs typeface="+mj-cs"/>
            </a:endParaRP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7F4A1DD3-0A3E-78E8-29C1-79BB6891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611987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E0381-668D-FEEC-E61A-815132675A07}"/>
              </a:ext>
            </a:extLst>
          </p:cNvPr>
          <p:cNvSpPr/>
          <p:nvPr/>
        </p:nvSpPr>
        <p:spPr>
          <a:xfrm>
            <a:off x="142875" y="886811"/>
            <a:ext cx="11906249" cy="56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6" name="Date Placeholder 12">
            <a:extLst>
              <a:ext uri="{FF2B5EF4-FFF2-40B4-BE49-F238E27FC236}">
                <a16:creationId xmlns:a16="http://schemas.microsoft.com/office/drawing/2014/main" id="{9CE46FD0-EAF2-F66B-5DB3-E7AFA2D5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623436"/>
            <a:ext cx="2628900" cy="15388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Monday,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May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  <a:r>
              <a:rPr lang="en-US" dirty="0">
                <a:solidFill>
                  <a:prstClr val="white">
                    <a:lumMod val="65000"/>
                    <a:alpha val="80000"/>
                  </a:prstClr>
                </a:solidFill>
                <a:latin typeface="Gill Sans MT"/>
              </a:rPr>
              <a:t>2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3, 2022</a:t>
            </a:r>
          </a:p>
        </p:txBody>
      </p:sp>
      <p:sp>
        <p:nvSpPr>
          <p:cNvPr id="27" name="Footer Placeholder 13">
            <a:extLst>
              <a:ext uri="{FF2B5EF4-FFF2-40B4-BE49-F238E27FC236}">
                <a16:creationId xmlns:a16="http://schemas.microsoft.com/office/drawing/2014/main" id="{599DC1E9-E8E7-9AC6-4BB3-1F65B4ED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402" y="6623436"/>
            <a:ext cx="6379210" cy="15388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DATA225: Group Term Project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36B0B5B-3745-DEBA-5856-356F0D871F42}"/>
              </a:ext>
            </a:extLst>
          </p:cNvPr>
          <p:cNvSpPr txBox="1">
            <a:spLocks/>
          </p:cNvSpPr>
          <p:nvPr/>
        </p:nvSpPr>
        <p:spPr>
          <a:xfrm>
            <a:off x="940905" y="1221823"/>
            <a:ext cx="10515600" cy="1977886"/>
          </a:xfrm>
          <a:prstGeom prst="rect">
            <a:avLst/>
          </a:prstGeom>
          <a:solidFill>
            <a:sysClr val="window" lastClr="FFFFFF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600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To  build real time recommendation systems that are scalable, robust, non-memory constrained using techniques like Content-based filtering, Collaborative filtering (user-user and item-item) and Graph Neural Network (</a:t>
            </a:r>
            <a:r>
              <a:rPr lang="en-US" sz="1600" dirty="0" err="1">
                <a:solidFill>
                  <a:sysClr val="windowText" lastClr="000000"/>
                </a:solidFill>
                <a:latin typeface="Cambria" panose="02040503050406030204" pitchFamily="18" charset="0"/>
              </a:rPr>
              <a:t>GraphSAGE</a:t>
            </a:r>
            <a:r>
              <a:rPr lang="en-US" sz="1600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To  use built-in  graph algorithms  like Node Similarity, K Nearest Neighbor and </a:t>
            </a:r>
            <a:r>
              <a:rPr lang="en-US" sz="1600" dirty="0" err="1">
                <a:solidFill>
                  <a:sysClr val="windowText" lastClr="000000"/>
                </a:solidFill>
                <a:latin typeface="Cambria" panose="02040503050406030204" pitchFamily="18" charset="0"/>
              </a:rPr>
              <a:t>GraphSAGE</a:t>
            </a:r>
            <a:r>
              <a:rPr lang="en-US" sz="1600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  on the top of the  graph model built in Neo4J.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400514"/>
      </p:ext>
    </p:extLst>
  </p:cSld>
  <p:clrMapOvr>
    <a:masterClrMapping/>
  </p:clrMapOvr>
</p:sld>
</file>

<file path=ppt/theme/theme1.xml><?xml version="1.0" encoding="utf-8"?>
<a:theme xmlns:a="http://schemas.openxmlformats.org/drawingml/2006/main" name="1_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2835</Words>
  <Application>Microsoft Office PowerPoint</Application>
  <PresentationFormat>Widescreen</PresentationFormat>
  <Paragraphs>382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</vt:lpstr>
      <vt:lpstr>Gill Sans MT</vt:lpstr>
      <vt:lpstr>Walbaum Display</vt:lpstr>
      <vt:lpstr>Wingdings</vt:lpstr>
      <vt:lpstr>1_3DFloatVTI</vt:lpstr>
      <vt:lpstr>A Graph Database Powered Recommendation System</vt:lpstr>
      <vt:lpstr>Agenda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Graph Database Powered Recommendation System</dc:title>
  <dc:creator>Vani Bhat</dc:creator>
  <cp:lastModifiedBy>Nupur Pathak</cp:lastModifiedBy>
  <cp:revision>45</cp:revision>
  <dcterms:created xsi:type="dcterms:W3CDTF">2022-04-11T16:46:42Z</dcterms:created>
  <dcterms:modified xsi:type="dcterms:W3CDTF">2022-05-23T20:48:38Z</dcterms:modified>
</cp:coreProperties>
</file>