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345" r:id="rId5"/>
    <p:sldId id="346" r:id="rId6"/>
    <p:sldId id="321" r:id="rId7"/>
    <p:sldId id="260" r:id="rId8"/>
    <p:sldId id="356" r:id="rId9"/>
    <p:sldId id="261" r:id="rId10"/>
    <p:sldId id="347" r:id="rId11"/>
    <p:sldId id="355" r:id="rId12"/>
    <p:sldId id="390" r:id="rId13"/>
    <p:sldId id="392" r:id="rId14"/>
    <p:sldId id="391" r:id="rId15"/>
    <p:sldId id="369" r:id="rId16"/>
    <p:sldId id="372" r:id="rId17"/>
    <p:sldId id="368" r:id="rId18"/>
    <p:sldId id="373" r:id="rId19"/>
    <p:sldId id="367" r:id="rId20"/>
    <p:sldId id="348" r:id="rId21"/>
    <p:sldId id="379" r:id="rId22"/>
    <p:sldId id="380" r:id="rId23"/>
    <p:sldId id="381" r:id="rId24"/>
    <p:sldId id="382" r:id="rId25"/>
    <p:sldId id="357" r:id="rId26"/>
    <p:sldId id="377" r:id="rId27"/>
    <p:sldId id="358" r:id="rId28"/>
    <p:sldId id="383" r:id="rId29"/>
    <p:sldId id="349" r:id="rId30"/>
    <p:sldId id="384" r:id="rId31"/>
    <p:sldId id="385" r:id="rId32"/>
    <p:sldId id="386" r:id="rId33"/>
    <p:sldId id="275" r:id="rId34"/>
    <p:sldId id="387" r:id="rId35"/>
    <p:sldId id="375" r:id="rId36"/>
    <p:sldId id="276" r:id="rId37"/>
    <p:sldId id="277" r:id="rId38"/>
    <p:sldId id="350" r:id="rId39"/>
    <p:sldId id="278" r:id="rId40"/>
    <p:sldId id="388" r:id="rId41"/>
    <p:sldId id="351" r:id="rId42"/>
    <p:sldId id="362" r:id="rId43"/>
    <p:sldId id="352" r:id="rId44"/>
    <p:sldId id="389" r:id="rId45"/>
    <p:sldId id="378"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pur Pathak" initials="NP" lastIdx="1" clrIdx="0">
    <p:extLst>
      <p:ext uri="{19B8F6BF-5375-455C-9EA6-DF929625EA0E}">
        <p15:presenceInfo xmlns:p15="http://schemas.microsoft.com/office/powerpoint/2012/main" userId="e6ce5217d0c806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7ABC32"/>
    <a:srgbClr val="34B2E4"/>
    <a:srgbClr val="79CCED"/>
    <a:srgbClr val="FE7F00"/>
    <a:srgbClr val="FF9933"/>
    <a:srgbClr val="00CC00"/>
    <a:srgbClr val="FFFFFF"/>
    <a:srgbClr val="6F489B"/>
    <a:srgbClr val="23389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4" autoAdjust="0"/>
    <p:restoredTop sz="90611" autoAdjust="0"/>
  </p:normalViewPr>
  <p:slideViewPr>
    <p:cSldViewPr snapToGrid="0">
      <p:cViewPr varScale="1">
        <p:scale>
          <a:sx n="60" d="100"/>
          <a:sy n="60" d="100"/>
        </p:scale>
        <p:origin x="768" y="5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dirty="0"/>
              <a:t>AUC Comparison across  Models</a:t>
            </a:r>
          </a:p>
        </c:rich>
      </c:tx>
      <c:layout>
        <c:manualLayout>
          <c:xMode val="edge"/>
          <c:yMode val="edge"/>
          <c:x val="0.30945137602512052"/>
          <c:y val="6.560920072556057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23389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KNN</c:v>
                </c:pt>
                <c:pt idx="1">
                  <c:v>Logistic</c:v>
                </c:pt>
                <c:pt idx="2">
                  <c:v>Random Forest</c:v>
                </c:pt>
                <c:pt idx="3">
                  <c:v>XGBoost</c:v>
                </c:pt>
                <c:pt idx="4">
                  <c:v>Naïve Baye's</c:v>
                </c:pt>
                <c:pt idx="5">
                  <c:v>SVM </c:v>
                </c:pt>
              </c:strCache>
            </c:strRef>
          </c:cat>
          <c:val>
            <c:numRef>
              <c:f>Sheet1!$B$2:$B$7</c:f>
              <c:numCache>
                <c:formatCode>General</c:formatCode>
                <c:ptCount val="6"/>
                <c:pt idx="0">
                  <c:v>0.81599999999999995</c:v>
                </c:pt>
                <c:pt idx="1">
                  <c:v>0.91890000000000005</c:v>
                </c:pt>
                <c:pt idx="2">
                  <c:v>0.94299999999999995</c:v>
                </c:pt>
                <c:pt idx="3">
                  <c:v>0.94799999999999995</c:v>
                </c:pt>
                <c:pt idx="4">
                  <c:v>0.86299999999999999</c:v>
                </c:pt>
                <c:pt idx="5">
                  <c:v>0.92100000000000004</c:v>
                </c:pt>
              </c:numCache>
            </c:numRef>
          </c:val>
          <c:extLst>
            <c:ext xmlns:c16="http://schemas.microsoft.com/office/drawing/2014/chart" uri="{C3380CC4-5D6E-409C-BE32-E72D297353CC}">
              <c16:uniqueId val="{00000000-768C-4D54-B7A1-D6DBC8FB5333}"/>
            </c:ext>
          </c:extLst>
        </c:ser>
        <c:dLbls>
          <c:showLegendKey val="0"/>
          <c:showVal val="0"/>
          <c:showCatName val="0"/>
          <c:showSerName val="0"/>
          <c:showPercent val="0"/>
          <c:showBubbleSize val="0"/>
        </c:dLbls>
        <c:gapWidth val="219"/>
        <c:overlap val="-27"/>
        <c:axId val="977625232"/>
        <c:axId val="977623984"/>
      </c:barChart>
      <c:catAx>
        <c:axId val="97762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77623984"/>
        <c:crosses val="autoZero"/>
        <c:auto val="1"/>
        <c:lblAlgn val="ctr"/>
        <c:lblOffset val="100"/>
        <c:noMultiLvlLbl val="0"/>
      </c:catAx>
      <c:valAx>
        <c:axId val="97762398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2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dirty="0"/>
              <a:t>Recall</a:t>
            </a:r>
          </a:p>
        </c:rich>
      </c:tx>
      <c:layout>
        <c:manualLayout>
          <c:xMode val="edge"/>
          <c:yMode val="edge"/>
          <c:x val="0.45886122317146738"/>
          <c:y val="5.663311138266947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bg1">
                <a:lumMod val="50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KNN</c:v>
                </c:pt>
                <c:pt idx="1">
                  <c:v>Logistic</c:v>
                </c:pt>
                <c:pt idx="2">
                  <c:v>Random Forest</c:v>
                </c:pt>
                <c:pt idx="3">
                  <c:v>XGBoost</c:v>
                </c:pt>
                <c:pt idx="4">
                  <c:v>Naïve Baye's</c:v>
                </c:pt>
                <c:pt idx="5">
                  <c:v>SVM </c:v>
                </c:pt>
              </c:strCache>
            </c:strRef>
          </c:cat>
          <c:val>
            <c:numRef>
              <c:f>Sheet1!$B$2:$B$7</c:f>
              <c:numCache>
                <c:formatCode>General</c:formatCode>
                <c:ptCount val="6"/>
                <c:pt idx="0">
                  <c:v>0.83079999999999998</c:v>
                </c:pt>
                <c:pt idx="1">
                  <c:v>0.8528</c:v>
                </c:pt>
                <c:pt idx="2">
                  <c:v>0.92</c:v>
                </c:pt>
                <c:pt idx="3">
                  <c:v>0.95</c:v>
                </c:pt>
                <c:pt idx="4">
                  <c:v>0.83289999999999997</c:v>
                </c:pt>
                <c:pt idx="5">
                  <c:v>0.88129999999999997</c:v>
                </c:pt>
              </c:numCache>
            </c:numRef>
          </c:val>
          <c:extLst>
            <c:ext xmlns:c16="http://schemas.microsoft.com/office/drawing/2014/chart" uri="{C3380CC4-5D6E-409C-BE32-E72D297353CC}">
              <c16:uniqueId val="{00000000-831C-4ED4-B7A4-E079CE306C4C}"/>
            </c:ext>
          </c:extLst>
        </c:ser>
        <c:dLbls>
          <c:dLblPos val="outEnd"/>
          <c:showLegendKey val="0"/>
          <c:showVal val="1"/>
          <c:showCatName val="0"/>
          <c:showSerName val="0"/>
          <c:showPercent val="0"/>
          <c:showBubbleSize val="0"/>
        </c:dLbls>
        <c:gapWidth val="219"/>
        <c:overlap val="-27"/>
        <c:axId val="977625232"/>
        <c:axId val="977623984"/>
      </c:barChart>
      <c:catAx>
        <c:axId val="97762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77623984"/>
        <c:crosses val="autoZero"/>
        <c:auto val="1"/>
        <c:lblAlgn val="ctr"/>
        <c:lblOffset val="100"/>
        <c:noMultiLvlLbl val="0"/>
      </c:catAx>
      <c:valAx>
        <c:axId val="97762398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2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12/2/2022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1</a:t>
            </a:fld>
            <a:endParaRPr lang="en-US"/>
          </a:p>
        </p:txBody>
      </p:sp>
    </p:spTree>
    <p:extLst>
      <p:ext uri="{BB962C8B-B14F-4D97-AF65-F5344CB8AC3E}">
        <p14:creationId xmlns:p14="http://schemas.microsoft.com/office/powerpoint/2010/main" val="41375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ac88ee9b59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1ac88ee9b59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42</a:t>
            </a:fld>
            <a:endParaRPr lang="en-US"/>
          </a:p>
        </p:txBody>
      </p:sp>
    </p:spTree>
    <p:extLst>
      <p:ext uri="{BB962C8B-B14F-4D97-AF65-F5344CB8AC3E}">
        <p14:creationId xmlns:p14="http://schemas.microsoft.com/office/powerpoint/2010/main" val="217725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43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c88ee9b5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c88ee9b59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ac88ee9b59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https://www.section.io/engineering-education/data-mining-using-crisp-dm-methodology/</a:t>
            </a:r>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a:p>
        </p:txBody>
      </p:sp>
    </p:spTree>
    <p:extLst>
      <p:ext uri="{BB962C8B-B14F-4D97-AF65-F5344CB8AC3E}">
        <p14:creationId xmlns:p14="http://schemas.microsoft.com/office/powerpoint/2010/main" val="310856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c88ee9b59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ac88ee9b59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ac88ee9b59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92929"/>
                </a:solidFill>
                <a:effectLst/>
                <a:latin typeface="source-serif-pro"/>
              </a:rPr>
              <a:t>Undersampling</a:t>
            </a:r>
            <a:r>
              <a:rPr lang="en-US" b="0" i="0" dirty="0">
                <a:solidFill>
                  <a:srgbClr val="292929"/>
                </a:solidFill>
                <a:effectLst/>
                <a:latin typeface="source-serif-pro"/>
              </a:rPr>
              <a:t> is the process where you randomly delete some of the observations from the majority class in order to match the numbers with the minority class</a:t>
            </a:r>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24</a:t>
            </a:fld>
            <a:endParaRPr lang="en-US"/>
          </a:p>
        </p:txBody>
      </p:sp>
    </p:spTree>
    <p:extLst>
      <p:ext uri="{BB962C8B-B14F-4D97-AF65-F5344CB8AC3E}">
        <p14:creationId xmlns:p14="http://schemas.microsoft.com/office/powerpoint/2010/main" val="413770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5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Three distance metrics: Euclidean, Manhattan and </a:t>
            </a:r>
            <a:r>
              <a:rPr lang="en-IN" dirty="0" err="1"/>
              <a:t>Minkowski</a:t>
            </a:r>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32</a:t>
            </a:fld>
            <a:endParaRPr lang="en-US"/>
          </a:p>
        </p:txBody>
      </p:sp>
    </p:spTree>
    <p:extLst>
      <p:ext uri="{BB962C8B-B14F-4D97-AF65-F5344CB8AC3E}">
        <p14:creationId xmlns:p14="http://schemas.microsoft.com/office/powerpoint/2010/main" val="146968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ac88ee9b59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ac88ee9b59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685800" y="1344011"/>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cxnSp>
        <p:nvCxnSpPr>
          <p:cNvPr id="2" name="Straight Connector 1">
            <a:extLst>
              <a:ext uri="{FF2B5EF4-FFF2-40B4-BE49-F238E27FC236}">
                <a16:creationId xmlns:a16="http://schemas.microsoft.com/office/drawing/2014/main" id="{F0C191DA-B383-61C2-229B-9A44538A2647}"/>
              </a:ext>
              <a:ext uri="{C183D7F6-B498-43B3-948B-1728B52AA6E4}">
                <adec:decorative xmlns:adec="http://schemas.microsoft.com/office/drawing/2017/decorative" val="1"/>
              </a:ext>
            </a:extLst>
          </p:cNvPr>
          <p:cNvCxnSpPr>
            <a:cxnSpLocks/>
          </p:cNvCxnSpPr>
          <p:nvPr userDrawn="1"/>
        </p:nvCxnSpPr>
        <p:spPr>
          <a:xfrm>
            <a:off x="685800" y="4548996"/>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15396" y="928779"/>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15383" y="224998"/>
            <a:ext cx="10691813" cy="668378"/>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dirty="0"/>
              <a:t>12/02/2022</a:t>
            </a:r>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31260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3 Column">
  <p:cSld name="1_Content 3 Column">
    <p:spTree>
      <p:nvGrpSpPr>
        <p:cNvPr id="1" name="Shape 31"/>
        <p:cNvGrpSpPr/>
        <p:nvPr/>
      </p:nvGrpSpPr>
      <p:grpSpPr>
        <a:xfrm>
          <a:off x="0" y="0"/>
          <a:ext cx="0" cy="0"/>
          <a:chOff x="0" y="0"/>
          <a:chExt cx="0" cy="0"/>
        </a:xfrm>
      </p:grpSpPr>
      <p:cxnSp>
        <p:nvCxnSpPr>
          <p:cNvPr id="32" name="Google Shape;32;p36"/>
          <p:cNvCxnSpPr/>
          <p:nvPr/>
        </p:nvCxnSpPr>
        <p:spPr>
          <a:xfrm>
            <a:off x="815396" y="928779"/>
            <a:ext cx="10591800" cy="0"/>
          </a:xfrm>
          <a:prstGeom prst="straightConnector1">
            <a:avLst/>
          </a:prstGeom>
          <a:noFill/>
          <a:ln w="44450" cap="flat" cmpd="sng">
            <a:solidFill>
              <a:schemeClr val="dk1"/>
            </a:solidFill>
            <a:prstDash val="solid"/>
            <a:miter lim="800000"/>
            <a:headEnd type="none" w="sm" len="sm"/>
            <a:tailEnd type="none" w="sm" len="sm"/>
          </a:ln>
        </p:spPr>
      </p:cxnSp>
      <p:sp>
        <p:nvSpPr>
          <p:cNvPr id="33" name="Google Shape;33;p36"/>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Open Sans"/>
              <a:buNone/>
              <a:defRPr sz="40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36"/>
          <p:cNvSpPr txBox="1">
            <a:spLocks noGrp="1"/>
          </p:cNvSpPr>
          <p:nvPr>
            <p:ph type="body" idx="1"/>
          </p:nvPr>
        </p:nvSpPr>
        <p:spPr>
          <a:xfrm>
            <a:off x="80009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5" name="Google Shape;35;p36"/>
          <p:cNvSpPr txBox="1">
            <a:spLocks noGrp="1"/>
          </p:cNvSpPr>
          <p:nvPr>
            <p:ph type="body" idx="2"/>
          </p:nvPr>
        </p:nvSpPr>
        <p:spPr>
          <a:xfrm>
            <a:off x="80009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6" name="Google Shape;36;p36"/>
          <p:cNvSpPr txBox="1">
            <a:spLocks noGrp="1"/>
          </p:cNvSpPr>
          <p:nvPr>
            <p:ph type="body" idx="3"/>
          </p:nvPr>
        </p:nvSpPr>
        <p:spPr>
          <a:xfrm>
            <a:off x="440091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7" name="Google Shape;37;p36"/>
          <p:cNvSpPr txBox="1">
            <a:spLocks noGrp="1"/>
          </p:cNvSpPr>
          <p:nvPr>
            <p:ph type="body" idx="4"/>
          </p:nvPr>
        </p:nvSpPr>
        <p:spPr>
          <a:xfrm>
            <a:off x="440091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8" name="Google Shape;38;p36"/>
          <p:cNvSpPr txBox="1">
            <a:spLocks noGrp="1"/>
          </p:cNvSpPr>
          <p:nvPr>
            <p:ph type="body" idx="5"/>
          </p:nvPr>
        </p:nvSpPr>
        <p:spPr>
          <a:xfrm>
            <a:off x="8001739" y="2005870"/>
            <a:ext cx="3390161" cy="5267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4"/>
              </a:buClr>
              <a:buSzPts val="2000"/>
              <a:buFont typeface="Arial"/>
              <a:buNone/>
              <a:defRPr sz="2000" b="1" i="0" u="none" strike="noStrike" cap="none">
                <a:solidFill>
                  <a:schemeClr val="accent4"/>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39" name="Google Shape;39;p36"/>
          <p:cNvSpPr txBox="1">
            <a:spLocks noGrp="1"/>
          </p:cNvSpPr>
          <p:nvPr>
            <p:ph type="body" idx="6"/>
          </p:nvPr>
        </p:nvSpPr>
        <p:spPr>
          <a:xfrm>
            <a:off x="8001739" y="2552345"/>
            <a:ext cx="3390161" cy="327281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cxnSp>
        <p:nvCxnSpPr>
          <p:cNvPr id="40" name="Google Shape;40;p36"/>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41" name="Google Shape;41;p36"/>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36"/>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78016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7">
            <a:extLst>
              <a:ext uri="{FF2B5EF4-FFF2-40B4-BE49-F238E27FC236}">
                <a16:creationId xmlns:a16="http://schemas.microsoft.com/office/drawing/2014/main" id="{7FB7835A-3318-B2B4-3615-5195A7B98AAB}"/>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 name="Date Placeholder 6">
            <a:extLst>
              <a:ext uri="{FF2B5EF4-FFF2-40B4-BE49-F238E27FC236}">
                <a16:creationId xmlns:a16="http://schemas.microsoft.com/office/drawing/2014/main" id="{BB28C27E-294A-7BFB-17DB-27CA8AF35C36}"/>
              </a:ext>
            </a:extLst>
          </p:cNvPr>
          <p:cNvSpPr>
            <a:spLocks noGrp="1"/>
          </p:cNvSpPr>
          <p:nvPr>
            <p:ph type="dt" sz="half" idx="10"/>
          </p:nvPr>
        </p:nvSpPr>
        <p:spPr>
          <a:xfrm>
            <a:off x="8369448" y="6356350"/>
            <a:ext cx="2592594" cy="365125"/>
          </a:xfrm>
        </p:spPr>
        <p:txBody>
          <a:bodyPr/>
          <a:lstStyle/>
          <a:p>
            <a:r>
              <a:rPr lang="en-US"/>
              <a:t>2/11/20XX</a:t>
            </a:r>
          </a:p>
        </p:txBody>
      </p:sp>
      <p:sp>
        <p:nvSpPr>
          <p:cNvPr id="4" name="Slide Number Placeholder 8">
            <a:extLst>
              <a:ext uri="{FF2B5EF4-FFF2-40B4-BE49-F238E27FC236}">
                <a16:creationId xmlns:a16="http://schemas.microsoft.com/office/drawing/2014/main" id="{747DB0A8-2C8E-0E90-2EB9-A5D6693B780E}"/>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3" name="Date Placeholder 6">
            <a:extLst>
              <a:ext uri="{FF2B5EF4-FFF2-40B4-BE49-F238E27FC236}">
                <a16:creationId xmlns:a16="http://schemas.microsoft.com/office/drawing/2014/main" id="{6770F9D6-BDC5-B0D0-4BD6-5452B9F758BA}"/>
              </a:ext>
            </a:extLst>
          </p:cNvPr>
          <p:cNvSpPr txBox="1">
            <a:spLocks/>
          </p:cNvSpPr>
          <p:nvPr userDrawn="1"/>
        </p:nvSpPr>
        <p:spPr>
          <a:xfrm>
            <a:off x="8521848" y="6508750"/>
            <a:ext cx="2592594"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12/02/2022</a:t>
            </a:r>
            <a:endParaRPr lang="en-US" dirty="0"/>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hyperlink" Target="https://ieeexplore.ieee.org/document/9432308?signout=success" TargetMode="External"/><Relationship Id="rId13" Type="http://schemas.openxmlformats.org/officeDocument/2006/relationships/hyperlink" Target="https://towardsdatascience.com/having-an-imbalanced-dataset-here-is-how-you-can-solve-it-1640568947eb" TargetMode="External"/><Relationship Id="rId3" Type="http://schemas.openxmlformats.org/officeDocument/2006/relationships/image" Target="../media/image1.jpeg"/><Relationship Id="rId7" Type="http://schemas.openxmlformats.org/officeDocument/2006/relationships/hyperlink" Target="https://ieeexplore.ieee.org/document/8424696" TargetMode="External"/><Relationship Id="rId12" Type="http://schemas.openxmlformats.org/officeDocument/2006/relationships/hyperlink" Target="https://rikunert.com/SMOTE_explained"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ieeexplore.ieee.org/document/9673381" TargetMode="External"/><Relationship Id="rId11" Type="http://schemas.openxmlformats.org/officeDocument/2006/relationships/hyperlink" Target="https://towardsdatascience.com/having-an-imbalanced-dataset-here-is-how-you-can-solve-it-1640568947ebhttps:/towardsdatascience.com/having-an-imbalanced-dataset-here-is-how-you-can-solve-it-1640568947eb" TargetMode="External"/><Relationship Id="rId5" Type="http://schemas.openxmlformats.org/officeDocument/2006/relationships/hyperlink" Target="https://www.analyticsvidhya.com/blog/2017/09/understaing-support-vector-machine-example-code/" TargetMode="External"/><Relationship Id="rId15" Type="http://schemas.openxmlformats.org/officeDocument/2006/relationships/hyperlink" Target="https://github.com/sambit-0007/Credit-Card-Fraud-Detection-using-ANN/blob/main/Credit%20Card%20Fraud%20Detection%20ANN.ipynb" TargetMode="External"/><Relationship Id="rId10" Type="http://schemas.openxmlformats.org/officeDocument/2006/relationships/hyperlink" Target="https://machinelearningmastery.com/naive-bayes-for-machine-learning/" TargetMode="External"/><Relationship Id="rId4" Type="http://schemas.openxmlformats.org/officeDocument/2006/relationships/hyperlink" Target="about:blank" TargetMode="External"/><Relationship Id="rId9" Type="http://schemas.openxmlformats.org/officeDocument/2006/relationships/hyperlink" Target="https://ieeexplore.ieee.org/document/9755930" TargetMode="External"/><Relationship Id="rId14" Type="http://schemas.openxmlformats.org/officeDocument/2006/relationships/hyperlink" Target="https://github.com/HusseinAzeez/fraud-detection-model-using-deep-learnin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9.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IM vs iSIM">
            <a:extLst>
              <a:ext uri="{FF2B5EF4-FFF2-40B4-BE49-F238E27FC236}">
                <a16:creationId xmlns:a16="http://schemas.microsoft.com/office/drawing/2014/main" id="{1BEA4E54-DD37-EEBA-71D5-12AD3B1DB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27" b="1773"/>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1AD677D-F4BF-9DC7-1E0F-9E427DFCF814}"/>
              </a:ext>
            </a:extLst>
          </p:cNvPr>
          <p:cNvSpPr/>
          <p:nvPr/>
        </p:nvSpPr>
        <p:spPr>
          <a:xfrm>
            <a:off x="0" y="0"/>
            <a:ext cx="5263116"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6">
            <a:extLst>
              <a:ext uri="{FF2B5EF4-FFF2-40B4-BE49-F238E27FC236}">
                <a16:creationId xmlns:a16="http://schemas.microsoft.com/office/drawing/2014/main" id="{3FB089F6-6FBE-9451-CEC8-8F2C7B6E71FB}"/>
              </a:ext>
            </a:extLst>
          </p:cNvPr>
          <p:cNvSpPr txBox="1">
            <a:spLocks/>
          </p:cNvSpPr>
          <p:nvPr/>
        </p:nvSpPr>
        <p:spPr>
          <a:xfrm>
            <a:off x="324307" y="1078772"/>
            <a:ext cx="3620882" cy="2865908"/>
          </a:xfrm>
          <a:prstGeom prst="rect">
            <a:avLst/>
          </a:prstGeom>
        </p:spPr>
        <p:txBody>
          <a:bodyPr>
            <a:normAutofit/>
          </a:bodyPr>
          <a:lstStyle>
            <a:lvl1pPr algn="r" defTabSz="914400" rtl="0" eaLnBrk="1" latinLnBrk="0" hangingPunct="1">
              <a:lnSpc>
                <a:spcPct val="100000"/>
              </a:lnSpc>
              <a:spcBef>
                <a:spcPct val="0"/>
              </a:spcBef>
              <a:buNone/>
              <a:defRPr sz="4000" kern="1200" cap="none" spc="30" baseline="0">
                <a:solidFill>
                  <a:schemeClr val="bg1"/>
                </a:solidFill>
                <a:effectLst>
                  <a:outerShdw blurRad="38100" dist="38100" dir="2700000" algn="tl">
                    <a:srgbClr val="000000">
                      <a:alpha val="43137"/>
                    </a:srgbClr>
                  </a:outerShdw>
                </a:effectLst>
                <a:latin typeface="+mj-lt"/>
                <a:ea typeface="+mj-ea"/>
                <a:cs typeface="+mj-cs"/>
              </a:defRPr>
            </a:lvl1pPr>
          </a:lstStyle>
          <a:p>
            <a:pPr algn="l"/>
            <a:r>
              <a:rPr lang="en-US" dirty="0"/>
              <a:t>CREDIT CARD FRAUD DETECTION</a:t>
            </a:r>
          </a:p>
        </p:txBody>
      </p:sp>
      <p:sp>
        <p:nvSpPr>
          <p:cNvPr id="5" name="Subtitle 7">
            <a:extLst>
              <a:ext uri="{FF2B5EF4-FFF2-40B4-BE49-F238E27FC236}">
                <a16:creationId xmlns:a16="http://schemas.microsoft.com/office/drawing/2014/main" id="{D58A5EE8-3A2B-06F0-1A2E-8A53A2C1FC33}"/>
              </a:ext>
            </a:extLst>
          </p:cNvPr>
          <p:cNvSpPr>
            <a:spLocks noGrp="1"/>
          </p:cNvSpPr>
          <p:nvPr>
            <p:ph type="subTitle" idx="1"/>
          </p:nvPr>
        </p:nvSpPr>
        <p:spPr>
          <a:xfrm>
            <a:off x="324307" y="4092658"/>
            <a:ext cx="3859766" cy="1861587"/>
          </a:xfrm>
        </p:spPr>
        <p:txBody>
          <a:bodyPr>
            <a:noAutofit/>
          </a:bodyPr>
          <a:lstStyle/>
          <a:p>
            <a:pPr algn="l">
              <a:spcBef>
                <a:spcPts val="200"/>
              </a:spcBef>
            </a:pPr>
            <a:r>
              <a:rPr lang="en-US" sz="1600" dirty="0">
                <a:latin typeface="+mj-lt"/>
              </a:rPr>
              <a:t>Under the guidance of,</a:t>
            </a:r>
          </a:p>
          <a:p>
            <a:pPr algn="l">
              <a:spcBef>
                <a:spcPts val="200"/>
              </a:spcBef>
            </a:pPr>
            <a:r>
              <a:rPr lang="en-US" sz="1600" dirty="0">
                <a:latin typeface="+mj-lt"/>
              </a:rPr>
              <a:t>Prof. Shih Yu Chang</a:t>
            </a:r>
          </a:p>
          <a:p>
            <a:pPr algn="l">
              <a:spcBef>
                <a:spcPts val="200"/>
              </a:spcBef>
            </a:pPr>
            <a:endParaRPr lang="en-US" sz="1600" b="1" dirty="0">
              <a:latin typeface="+mj-lt"/>
            </a:endParaRPr>
          </a:p>
          <a:p>
            <a:pPr algn="l">
              <a:spcBef>
                <a:spcPts val="200"/>
              </a:spcBef>
            </a:pPr>
            <a:r>
              <a:rPr lang="en-US" sz="1600" b="1" dirty="0">
                <a:latin typeface="+mj-lt"/>
              </a:rPr>
              <a:t>Group 4:</a:t>
            </a:r>
          </a:p>
          <a:p>
            <a:pPr marL="857250" lvl="1" indent="-171450">
              <a:spcBef>
                <a:spcPts val="200"/>
              </a:spcBef>
              <a:buFont typeface="Wingdings" panose="05000000000000000000" pitchFamily="2" charset="2"/>
              <a:buChar char="§"/>
            </a:pPr>
            <a:r>
              <a:rPr lang="en-US" sz="1600" dirty="0">
                <a:solidFill>
                  <a:schemeClr val="bg1"/>
                </a:solidFill>
                <a:latin typeface="+mj-lt"/>
              </a:rPr>
              <a:t>Nupur Pathak</a:t>
            </a:r>
          </a:p>
          <a:p>
            <a:pPr marL="857250" lvl="1" indent="-171450">
              <a:spcBef>
                <a:spcPts val="200"/>
              </a:spcBef>
              <a:buFont typeface="Wingdings" panose="05000000000000000000" pitchFamily="2" charset="2"/>
              <a:buChar char="§"/>
            </a:pPr>
            <a:r>
              <a:rPr lang="en-US" sz="1600" dirty="0">
                <a:solidFill>
                  <a:schemeClr val="bg1"/>
                </a:solidFill>
                <a:latin typeface="+mj-lt"/>
              </a:rPr>
              <a:t>Revathi Boopathi</a:t>
            </a:r>
          </a:p>
          <a:p>
            <a:pPr marL="857250" lvl="1" indent="-171450">
              <a:spcBef>
                <a:spcPts val="200"/>
              </a:spcBef>
              <a:buFont typeface="Wingdings" panose="05000000000000000000" pitchFamily="2" charset="2"/>
              <a:buChar char="§"/>
            </a:pPr>
            <a:r>
              <a:rPr lang="en-US" sz="1600" dirty="0">
                <a:solidFill>
                  <a:schemeClr val="bg1"/>
                </a:solidFill>
                <a:latin typeface="+mj-lt"/>
              </a:rPr>
              <a:t>Sree Divya Cheerla</a:t>
            </a:r>
          </a:p>
          <a:p>
            <a:pPr marL="857250" lvl="1" indent="-171450">
              <a:spcBef>
                <a:spcPts val="200"/>
              </a:spcBef>
              <a:buFont typeface="Wingdings" panose="05000000000000000000" pitchFamily="2" charset="2"/>
              <a:buChar char="§"/>
            </a:pPr>
            <a:r>
              <a:rPr lang="en-US" sz="1600" dirty="0">
                <a:solidFill>
                  <a:schemeClr val="bg1"/>
                </a:solidFill>
                <a:latin typeface="+mj-lt"/>
              </a:rPr>
              <a:t>Vani Bhat</a:t>
            </a:r>
          </a:p>
        </p:txBody>
      </p:sp>
      <p:cxnSp>
        <p:nvCxnSpPr>
          <p:cNvPr id="6" name="Straight Connector 5">
            <a:extLst>
              <a:ext uri="{FF2B5EF4-FFF2-40B4-BE49-F238E27FC236}">
                <a16:creationId xmlns:a16="http://schemas.microsoft.com/office/drawing/2014/main" id="{BAB1B4BC-DE82-B2C4-C409-BDC6753F6D7D}"/>
              </a:ext>
              <a:ext uri="{C183D7F6-B498-43B3-948B-1728B52AA6E4}">
                <adec:decorative xmlns:adec="http://schemas.microsoft.com/office/drawing/2017/decorative" val="1"/>
              </a:ext>
            </a:extLst>
          </p:cNvPr>
          <p:cNvCxnSpPr>
            <a:cxnSpLocks/>
          </p:cNvCxnSpPr>
          <p:nvPr/>
        </p:nvCxnSpPr>
        <p:spPr>
          <a:xfrm>
            <a:off x="324307" y="897443"/>
            <a:ext cx="2880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2C8EE2-F4B4-09C4-E9BE-E8A5D6EC153B}"/>
              </a:ext>
              <a:ext uri="{C183D7F6-B498-43B3-948B-1728B52AA6E4}">
                <adec:decorative xmlns:adec="http://schemas.microsoft.com/office/drawing/2017/decorative" val="1"/>
              </a:ext>
            </a:extLst>
          </p:cNvPr>
          <p:cNvCxnSpPr>
            <a:cxnSpLocks/>
          </p:cNvCxnSpPr>
          <p:nvPr/>
        </p:nvCxnSpPr>
        <p:spPr>
          <a:xfrm>
            <a:off x="376225" y="3236605"/>
            <a:ext cx="2880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48ADEC2-C6C6-AEB0-FD93-78E3FFC04B9D}"/>
              </a:ext>
            </a:extLst>
          </p:cNvPr>
          <p:cNvSpPr/>
          <p:nvPr/>
        </p:nvSpPr>
        <p:spPr>
          <a:xfrm>
            <a:off x="5263116" y="0"/>
            <a:ext cx="6928883"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10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DOMAIN CONCEPTS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Picture 2">
            <a:extLst>
              <a:ext uri="{FF2B5EF4-FFF2-40B4-BE49-F238E27FC236}">
                <a16:creationId xmlns:a16="http://schemas.microsoft.com/office/drawing/2014/main" id="{F564034C-303B-9594-6B75-278062F87D70}"/>
              </a:ext>
            </a:extLst>
          </p:cNvPr>
          <p:cNvPicPr>
            <a:picLocks noChangeAspect="1"/>
          </p:cNvPicPr>
          <p:nvPr/>
        </p:nvPicPr>
        <p:blipFill>
          <a:blip r:embed="rId3"/>
          <a:stretch>
            <a:fillRect/>
          </a:stretch>
        </p:blipFill>
        <p:spPr>
          <a:xfrm>
            <a:off x="407939" y="1273884"/>
            <a:ext cx="11376122" cy="4602879"/>
          </a:xfrm>
          <a:prstGeom prst="rect">
            <a:avLst/>
          </a:prstGeom>
        </p:spPr>
      </p:pic>
    </p:spTree>
    <p:extLst>
      <p:ext uri="{BB962C8B-B14F-4D97-AF65-F5344CB8AC3E}">
        <p14:creationId xmlns:p14="http://schemas.microsoft.com/office/powerpoint/2010/main" val="35039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DOMAIN CONCEPTS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Picture 2">
            <a:extLst>
              <a:ext uri="{FF2B5EF4-FFF2-40B4-BE49-F238E27FC236}">
                <a16:creationId xmlns:a16="http://schemas.microsoft.com/office/drawing/2014/main" id="{86D27ACE-4FC2-7088-25FA-52CD6049FB67}"/>
              </a:ext>
            </a:extLst>
          </p:cNvPr>
          <p:cNvPicPr>
            <a:picLocks noChangeAspect="1"/>
          </p:cNvPicPr>
          <p:nvPr/>
        </p:nvPicPr>
        <p:blipFill>
          <a:blip r:embed="rId3"/>
          <a:stretch>
            <a:fillRect/>
          </a:stretch>
        </p:blipFill>
        <p:spPr>
          <a:xfrm>
            <a:off x="407939" y="1323423"/>
            <a:ext cx="11376122" cy="4602879"/>
          </a:xfrm>
          <a:prstGeom prst="rect">
            <a:avLst/>
          </a:prstGeom>
        </p:spPr>
      </p:pic>
    </p:spTree>
    <p:extLst>
      <p:ext uri="{BB962C8B-B14F-4D97-AF65-F5344CB8AC3E}">
        <p14:creationId xmlns:p14="http://schemas.microsoft.com/office/powerpoint/2010/main" val="182625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ANALYTICS BASE TABLE (ABT)</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2" name="Picture 11">
            <a:extLst>
              <a:ext uri="{FF2B5EF4-FFF2-40B4-BE49-F238E27FC236}">
                <a16:creationId xmlns:a16="http://schemas.microsoft.com/office/drawing/2014/main" id="{62D18E08-A826-CB32-3455-C1E95A5DD40F}"/>
              </a:ext>
            </a:extLst>
          </p:cNvPr>
          <p:cNvPicPr>
            <a:picLocks noChangeAspect="1"/>
          </p:cNvPicPr>
          <p:nvPr/>
        </p:nvPicPr>
        <p:blipFill rotWithShape="1">
          <a:blip r:embed="rId3"/>
          <a:srcRect t="671"/>
          <a:stretch/>
        </p:blipFill>
        <p:spPr>
          <a:xfrm>
            <a:off x="715383" y="1292730"/>
            <a:ext cx="10885318" cy="4272540"/>
          </a:xfrm>
          <a:prstGeom prst="rect">
            <a:avLst/>
          </a:prstGeom>
          <a:ln>
            <a:solidFill>
              <a:schemeClr val="tx1"/>
            </a:solidFill>
          </a:ln>
        </p:spPr>
      </p:pic>
    </p:spTree>
    <p:extLst>
      <p:ext uri="{BB962C8B-B14F-4D97-AF65-F5344CB8AC3E}">
        <p14:creationId xmlns:p14="http://schemas.microsoft.com/office/powerpoint/2010/main" val="102345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C3A9B26-92AE-E2AE-4344-C501A3FD0C56}"/>
              </a:ext>
            </a:extLst>
          </p:cNvPr>
          <p:cNvSpPr/>
          <p:nvPr/>
        </p:nvSpPr>
        <p:spPr>
          <a:xfrm>
            <a:off x="4953000" y="1120694"/>
            <a:ext cx="3086100"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DD6C98-2FD8-A59E-9FB6-72794C47FAED}"/>
              </a:ext>
            </a:extLst>
          </p:cNvPr>
          <p:cNvSpPr/>
          <p:nvPr/>
        </p:nvSpPr>
        <p:spPr>
          <a:xfrm>
            <a:off x="8205625" y="1120694"/>
            <a:ext cx="3385741"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572144-98CB-2B40-D44C-2B9468FE6C2D}"/>
              </a:ext>
            </a:extLst>
          </p:cNvPr>
          <p:cNvSpPr/>
          <p:nvPr/>
        </p:nvSpPr>
        <p:spPr>
          <a:xfrm>
            <a:off x="790475" y="1120694"/>
            <a:ext cx="3996000" cy="4864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3V’s OF DATA</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5" name="Picture 4">
            <a:extLst>
              <a:ext uri="{FF2B5EF4-FFF2-40B4-BE49-F238E27FC236}">
                <a16:creationId xmlns:a16="http://schemas.microsoft.com/office/drawing/2014/main" id="{E66CEB1E-5B9C-C4CF-8BB5-4068A86F49BE}"/>
              </a:ext>
            </a:extLst>
          </p:cNvPr>
          <p:cNvPicPr>
            <a:picLocks noChangeAspect="1"/>
          </p:cNvPicPr>
          <p:nvPr/>
        </p:nvPicPr>
        <p:blipFill>
          <a:blip r:embed="rId3"/>
          <a:stretch>
            <a:fillRect/>
          </a:stretch>
        </p:blipFill>
        <p:spPr>
          <a:xfrm>
            <a:off x="5255110" y="1733502"/>
            <a:ext cx="2457576" cy="4153113"/>
          </a:xfrm>
          <a:prstGeom prst="rect">
            <a:avLst/>
          </a:prstGeom>
          <a:ln>
            <a:solidFill>
              <a:schemeClr val="tx2"/>
            </a:solidFill>
          </a:ln>
        </p:spPr>
      </p:pic>
      <p:pic>
        <p:nvPicPr>
          <p:cNvPr id="13" name="Picture 12">
            <a:extLst>
              <a:ext uri="{FF2B5EF4-FFF2-40B4-BE49-F238E27FC236}">
                <a16:creationId xmlns:a16="http://schemas.microsoft.com/office/drawing/2014/main" id="{BC57FD11-ED2E-4ED9-595F-72909AB01AC9}"/>
              </a:ext>
            </a:extLst>
          </p:cNvPr>
          <p:cNvPicPr>
            <a:picLocks noChangeAspect="1"/>
          </p:cNvPicPr>
          <p:nvPr/>
        </p:nvPicPr>
        <p:blipFill>
          <a:blip r:embed="rId4"/>
          <a:stretch>
            <a:fillRect/>
          </a:stretch>
        </p:blipFill>
        <p:spPr>
          <a:xfrm>
            <a:off x="866676" y="1787501"/>
            <a:ext cx="3829247" cy="920797"/>
          </a:xfrm>
          <a:prstGeom prst="rect">
            <a:avLst/>
          </a:prstGeom>
          <a:ln>
            <a:solidFill>
              <a:schemeClr val="tx1"/>
            </a:solidFill>
          </a:ln>
        </p:spPr>
      </p:pic>
      <p:sp>
        <p:nvSpPr>
          <p:cNvPr id="14" name="Rectangle 13">
            <a:extLst>
              <a:ext uri="{FF2B5EF4-FFF2-40B4-BE49-F238E27FC236}">
                <a16:creationId xmlns:a16="http://schemas.microsoft.com/office/drawing/2014/main" id="{71022594-9832-A616-3EFF-E957716732F1}"/>
              </a:ext>
            </a:extLst>
          </p:cNvPr>
          <p:cNvSpPr/>
          <p:nvPr/>
        </p:nvSpPr>
        <p:spPr>
          <a:xfrm>
            <a:off x="1731082" y="1206500"/>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VOLUME</a:t>
            </a:r>
            <a:endParaRPr lang="en-US" dirty="0"/>
          </a:p>
        </p:txBody>
      </p:sp>
      <p:sp>
        <p:nvSpPr>
          <p:cNvPr id="15" name="Rectangle 14">
            <a:extLst>
              <a:ext uri="{FF2B5EF4-FFF2-40B4-BE49-F238E27FC236}">
                <a16:creationId xmlns:a16="http://schemas.microsoft.com/office/drawing/2014/main" id="{E18A0147-8F65-43BB-FF56-5AC67FCB1C97}"/>
              </a:ext>
            </a:extLst>
          </p:cNvPr>
          <p:cNvSpPr/>
          <p:nvPr/>
        </p:nvSpPr>
        <p:spPr>
          <a:xfrm>
            <a:off x="5403898" y="1206500"/>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VARIETY</a:t>
            </a:r>
            <a:endParaRPr lang="en-US" dirty="0"/>
          </a:p>
        </p:txBody>
      </p:sp>
      <p:sp>
        <p:nvSpPr>
          <p:cNvPr id="16" name="Rectangle 15">
            <a:extLst>
              <a:ext uri="{FF2B5EF4-FFF2-40B4-BE49-F238E27FC236}">
                <a16:creationId xmlns:a16="http://schemas.microsoft.com/office/drawing/2014/main" id="{9F35479D-CF57-6200-64F3-1E428DFE23AA}"/>
              </a:ext>
            </a:extLst>
          </p:cNvPr>
          <p:cNvSpPr/>
          <p:nvPr/>
        </p:nvSpPr>
        <p:spPr>
          <a:xfrm>
            <a:off x="8818495" y="1219773"/>
            <a:ext cx="2160000" cy="43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VELOCITY</a:t>
            </a:r>
            <a:endParaRPr lang="en-US" dirty="0"/>
          </a:p>
        </p:txBody>
      </p:sp>
      <p:sp>
        <p:nvSpPr>
          <p:cNvPr id="17" name="Rectangle 16">
            <a:extLst>
              <a:ext uri="{FF2B5EF4-FFF2-40B4-BE49-F238E27FC236}">
                <a16:creationId xmlns:a16="http://schemas.microsoft.com/office/drawing/2014/main" id="{0559195D-75CA-D878-CC8E-4578B9BC1A57}"/>
              </a:ext>
            </a:extLst>
          </p:cNvPr>
          <p:cNvSpPr/>
          <p:nvPr/>
        </p:nvSpPr>
        <p:spPr>
          <a:xfrm>
            <a:off x="8369448" y="1787501"/>
            <a:ext cx="3032077" cy="193359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lnSpc>
                <a:spcPct val="150000"/>
              </a:lnSpc>
              <a:buFont typeface="Wingdings" panose="05000000000000000000" pitchFamily="2" charset="2"/>
              <a:buChar char="§"/>
            </a:pPr>
            <a:r>
              <a:rPr lang="en-US" sz="1200" b="0" dirty="0">
                <a:solidFill>
                  <a:srgbClr val="008000"/>
                </a:solidFill>
                <a:effectLst/>
                <a:latin typeface="Courier New" panose="02070309020205020404" pitchFamily="49" charset="0"/>
              </a:rPr>
              <a:t>We have generated the        synthetic data once using </a:t>
            </a:r>
            <a:r>
              <a:rPr lang="en-US" sz="1200" b="0" dirty="0" err="1">
                <a:solidFill>
                  <a:srgbClr val="008000"/>
                </a:solidFill>
                <a:effectLst/>
                <a:latin typeface="Courier New" panose="02070309020205020404" pitchFamily="49" charset="0"/>
              </a:rPr>
              <a:t>theSparkov</a:t>
            </a:r>
            <a:r>
              <a:rPr lang="en-US" sz="1200" dirty="0">
                <a:solidFill>
                  <a:srgbClr val="008000"/>
                </a:solidFill>
                <a:latin typeface="Courier New" panose="02070309020205020404" pitchFamily="49" charset="0"/>
              </a:rPr>
              <a:t> </a:t>
            </a:r>
            <a:r>
              <a:rPr lang="en-US" sz="1200" b="0" dirty="0">
                <a:solidFill>
                  <a:srgbClr val="008000"/>
                </a:solidFill>
                <a:effectLst/>
                <a:latin typeface="Courier New" panose="02070309020205020404" pitchFamily="49" charset="0"/>
              </a:rPr>
              <a:t>Generator. </a:t>
            </a:r>
          </a:p>
          <a:p>
            <a:pPr marL="171450" indent="-171450">
              <a:lnSpc>
                <a:spcPct val="150000"/>
              </a:lnSpc>
              <a:buFont typeface="Wingdings" panose="05000000000000000000" pitchFamily="2" charset="2"/>
              <a:buChar char="§"/>
            </a:pPr>
            <a:r>
              <a:rPr lang="en-US" sz="1200" b="0" dirty="0">
                <a:solidFill>
                  <a:srgbClr val="008000"/>
                </a:solidFill>
                <a:effectLst/>
                <a:latin typeface="Courier New" panose="02070309020205020404" pitchFamily="49" charset="0"/>
              </a:rPr>
              <a:t>This is a static one-time generated data.</a:t>
            </a:r>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37453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CONTINUOUS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Picture 2">
            <a:extLst>
              <a:ext uri="{FF2B5EF4-FFF2-40B4-BE49-F238E27FC236}">
                <a16:creationId xmlns:a16="http://schemas.microsoft.com/office/drawing/2014/main" id="{34D61B71-33D5-188A-123F-6FA569265AD0}"/>
              </a:ext>
            </a:extLst>
          </p:cNvPr>
          <p:cNvPicPr>
            <a:picLocks noChangeAspect="1"/>
          </p:cNvPicPr>
          <p:nvPr/>
        </p:nvPicPr>
        <p:blipFill>
          <a:blip r:embed="rId3"/>
          <a:stretch>
            <a:fillRect/>
          </a:stretch>
        </p:blipFill>
        <p:spPr>
          <a:xfrm>
            <a:off x="992953" y="1533068"/>
            <a:ext cx="9969089" cy="2289412"/>
          </a:xfrm>
          <a:prstGeom prst="rect">
            <a:avLst/>
          </a:prstGeom>
          <a:ln>
            <a:solidFill>
              <a:schemeClr val="tx1"/>
            </a:solidFill>
          </a:ln>
        </p:spPr>
      </p:pic>
      <p:sp>
        <p:nvSpPr>
          <p:cNvPr id="12" name="Rectangle 11">
            <a:extLst>
              <a:ext uri="{FF2B5EF4-FFF2-40B4-BE49-F238E27FC236}">
                <a16:creationId xmlns:a16="http://schemas.microsoft.com/office/drawing/2014/main" id="{246DBD4C-D060-130C-A40A-02E33A5CA859}"/>
              </a:ext>
            </a:extLst>
          </p:cNvPr>
          <p:cNvSpPr/>
          <p:nvPr/>
        </p:nvSpPr>
        <p:spPr>
          <a:xfrm>
            <a:off x="8169978" y="5928729"/>
            <a:ext cx="622300" cy="99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2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CONTINUOUS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grpSp>
        <p:nvGrpSpPr>
          <p:cNvPr id="9" name="Group 8">
            <a:extLst>
              <a:ext uri="{FF2B5EF4-FFF2-40B4-BE49-F238E27FC236}">
                <a16:creationId xmlns:a16="http://schemas.microsoft.com/office/drawing/2014/main" id="{131E0E2F-169F-E910-FD3C-491B1381989A}"/>
              </a:ext>
            </a:extLst>
          </p:cNvPr>
          <p:cNvGrpSpPr/>
          <p:nvPr/>
        </p:nvGrpSpPr>
        <p:grpSpPr>
          <a:xfrm>
            <a:off x="392174" y="975618"/>
            <a:ext cx="11407652" cy="2144349"/>
            <a:chOff x="259914" y="3824341"/>
            <a:chExt cx="11407652" cy="2144349"/>
          </a:xfrm>
        </p:grpSpPr>
        <p:pic>
          <p:nvPicPr>
            <p:cNvPr id="5" name="Picture 2">
              <a:extLst>
                <a:ext uri="{FF2B5EF4-FFF2-40B4-BE49-F238E27FC236}">
                  <a16:creationId xmlns:a16="http://schemas.microsoft.com/office/drawing/2014/main" id="{EC36AA37-B62B-4493-B1E5-B39DE62DDC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5866191" y="3826202"/>
              <a:ext cx="5801375" cy="2142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4360B043-E6E8-1A50-91B5-7AA26E6C7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59914" y="3824341"/>
              <a:ext cx="5801375" cy="214248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AA4715FC-20B7-6B76-1BAB-B746CE4D562C}"/>
              </a:ext>
            </a:extLst>
          </p:cNvPr>
          <p:cNvSpPr/>
          <p:nvPr/>
        </p:nvSpPr>
        <p:spPr>
          <a:xfrm>
            <a:off x="2641600" y="3822480"/>
            <a:ext cx="622300" cy="191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6DBD4C-D060-130C-A40A-02E33A5CA859}"/>
              </a:ext>
            </a:extLst>
          </p:cNvPr>
          <p:cNvSpPr/>
          <p:nvPr/>
        </p:nvSpPr>
        <p:spPr>
          <a:xfrm>
            <a:off x="8169978" y="5928729"/>
            <a:ext cx="622300" cy="99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8372B47-7FE0-A4DE-7E34-59AA842DD15A}"/>
              </a:ext>
            </a:extLst>
          </p:cNvPr>
          <p:cNvPicPr>
            <a:picLocks noChangeAspect="1"/>
          </p:cNvPicPr>
          <p:nvPr/>
        </p:nvPicPr>
        <p:blipFill rotWithShape="1">
          <a:blip r:embed="rId4"/>
          <a:srcRect l="24193" r="48962"/>
          <a:stretch/>
        </p:blipFill>
        <p:spPr>
          <a:xfrm>
            <a:off x="9665745" y="3155529"/>
            <a:ext cx="2054426" cy="2913093"/>
          </a:xfrm>
          <a:prstGeom prst="rect">
            <a:avLst/>
          </a:prstGeom>
        </p:spPr>
      </p:pic>
      <p:pic>
        <p:nvPicPr>
          <p:cNvPr id="13" name="Picture 12">
            <a:extLst>
              <a:ext uri="{FF2B5EF4-FFF2-40B4-BE49-F238E27FC236}">
                <a16:creationId xmlns:a16="http://schemas.microsoft.com/office/drawing/2014/main" id="{B255B10C-73EB-F664-2E41-C42AD1A00A9E}"/>
              </a:ext>
            </a:extLst>
          </p:cNvPr>
          <p:cNvPicPr>
            <a:picLocks noChangeAspect="1"/>
          </p:cNvPicPr>
          <p:nvPr/>
        </p:nvPicPr>
        <p:blipFill rotWithShape="1">
          <a:blip r:embed="rId4"/>
          <a:srcRect l="50312" r="24193"/>
          <a:stretch/>
        </p:blipFill>
        <p:spPr>
          <a:xfrm>
            <a:off x="1034194" y="3118106"/>
            <a:ext cx="1951052" cy="2913093"/>
          </a:xfrm>
          <a:prstGeom prst="rect">
            <a:avLst/>
          </a:prstGeom>
        </p:spPr>
      </p:pic>
      <p:pic>
        <p:nvPicPr>
          <p:cNvPr id="14" name="Picture 13">
            <a:extLst>
              <a:ext uri="{FF2B5EF4-FFF2-40B4-BE49-F238E27FC236}">
                <a16:creationId xmlns:a16="http://schemas.microsoft.com/office/drawing/2014/main" id="{88ADA0E8-F2E2-2080-DE46-8D9B3F27F5D3}"/>
              </a:ext>
            </a:extLst>
          </p:cNvPr>
          <p:cNvPicPr>
            <a:picLocks noChangeAspect="1"/>
          </p:cNvPicPr>
          <p:nvPr/>
        </p:nvPicPr>
        <p:blipFill rotWithShape="1">
          <a:blip r:embed="rId4"/>
          <a:srcRect l="75248"/>
          <a:stretch/>
        </p:blipFill>
        <p:spPr>
          <a:xfrm>
            <a:off x="3965567" y="3118106"/>
            <a:ext cx="1894242" cy="2913093"/>
          </a:xfrm>
          <a:prstGeom prst="rect">
            <a:avLst/>
          </a:prstGeom>
        </p:spPr>
      </p:pic>
      <p:pic>
        <p:nvPicPr>
          <p:cNvPr id="16" name="Picture 15">
            <a:extLst>
              <a:ext uri="{FF2B5EF4-FFF2-40B4-BE49-F238E27FC236}">
                <a16:creationId xmlns:a16="http://schemas.microsoft.com/office/drawing/2014/main" id="{2215BF95-5A33-992A-2AA1-0521262CCC2E}"/>
              </a:ext>
            </a:extLst>
          </p:cNvPr>
          <p:cNvPicPr>
            <a:picLocks noChangeAspect="1"/>
          </p:cNvPicPr>
          <p:nvPr/>
        </p:nvPicPr>
        <p:blipFill rotWithShape="1">
          <a:blip r:embed="rId4"/>
          <a:srcRect r="75158"/>
          <a:stretch/>
        </p:blipFill>
        <p:spPr>
          <a:xfrm>
            <a:off x="6891156" y="3127870"/>
            <a:ext cx="1901122" cy="2913093"/>
          </a:xfrm>
          <a:prstGeom prst="rect">
            <a:avLst/>
          </a:prstGeom>
        </p:spPr>
      </p:pic>
    </p:spTree>
    <p:extLst>
      <p:ext uri="{BB962C8B-B14F-4D97-AF65-F5344CB8AC3E}">
        <p14:creationId xmlns:p14="http://schemas.microsoft.com/office/powerpoint/2010/main" val="2173439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sz="4000" dirty="0"/>
              <a:t>EDA – CATEGORICAL FIELDS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6" name="Picture 15">
            <a:extLst>
              <a:ext uri="{FF2B5EF4-FFF2-40B4-BE49-F238E27FC236}">
                <a16:creationId xmlns:a16="http://schemas.microsoft.com/office/drawing/2014/main" id="{6E1DB7DE-C8D0-3E0D-E9F9-2241123F5D8E}"/>
              </a:ext>
            </a:extLst>
          </p:cNvPr>
          <p:cNvPicPr>
            <a:picLocks noChangeAspect="1"/>
          </p:cNvPicPr>
          <p:nvPr/>
        </p:nvPicPr>
        <p:blipFill>
          <a:blip r:embed="rId3"/>
          <a:stretch>
            <a:fillRect/>
          </a:stretch>
        </p:blipFill>
        <p:spPr>
          <a:xfrm>
            <a:off x="829845" y="1238183"/>
            <a:ext cx="10577351" cy="3676717"/>
          </a:xfrm>
          <a:prstGeom prst="rect">
            <a:avLst/>
          </a:prstGeom>
          <a:ln>
            <a:solidFill>
              <a:schemeClr val="tx1"/>
            </a:solidFill>
          </a:ln>
        </p:spPr>
      </p:pic>
    </p:spTree>
    <p:extLst>
      <p:ext uri="{BB962C8B-B14F-4D97-AF65-F5344CB8AC3E}">
        <p14:creationId xmlns:p14="http://schemas.microsoft.com/office/powerpoint/2010/main" val="191910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1988291"/>
            <a:ext cx="6005933" cy="4135972"/>
          </a:xfrm>
        </p:spPr>
        <p:txBody>
          <a:bodyPr>
            <a:normAutofit fontScale="92500" lnSpcReduction="20000"/>
          </a:bodyPr>
          <a:lstStyle/>
          <a:p>
            <a:pPr marL="571500" indent="-571500" algn="l">
              <a:buFont typeface="+mj-lt"/>
              <a:buAutoNum type="romanUcPeriod"/>
            </a:pPr>
            <a:r>
              <a:rPr lang="en-US" sz="2100" dirty="0"/>
              <a:t>Business Understanding</a:t>
            </a:r>
          </a:p>
          <a:p>
            <a:pPr marL="571500" indent="-571500" algn="l">
              <a:buFont typeface="+mj-lt"/>
              <a:buAutoNum type="romanUcPeriod"/>
            </a:pPr>
            <a:r>
              <a:rPr lang="en-US" sz="2100" dirty="0"/>
              <a:t>Data Understanding</a:t>
            </a:r>
          </a:p>
          <a:p>
            <a:pPr marL="571500" indent="-571500" algn="l">
              <a:buFont typeface="+mj-lt"/>
              <a:buAutoNum type="romanUcPeriod"/>
            </a:pPr>
            <a:r>
              <a:rPr lang="en-US" sz="2100" b="1" dirty="0"/>
              <a:t>Data Preparation</a:t>
            </a:r>
          </a:p>
          <a:p>
            <a:pPr marL="1257300" lvl="1" indent="-571500">
              <a:spcBef>
                <a:spcPts val="0"/>
              </a:spcBef>
              <a:buFont typeface="+mj-lt"/>
              <a:buAutoNum type="alphaLcParenR"/>
            </a:pPr>
            <a:r>
              <a:rPr lang="en-US" sz="1900" dirty="0"/>
              <a:t>Data Cleaning</a:t>
            </a:r>
          </a:p>
          <a:p>
            <a:pPr marL="1257300" lvl="1" indent="-571500">
              <a:spcBef>
                <a:spcPts val="0"/>
              </a:spcBef>
              <a:buFont typeface="+mj-lt"/>
              <a:buAutoNum type="alphaLcParenR"/>
            </a:pPr>
            <a:r>
              <a:rPr lang="en-US" sz="1900" dirty="0"/>
              <a:t>Feature Engineering</a:t>
            </a:r>
          </a:p>
          <a:p>
            <a:pPr marL="1257300" lvl="1" indent="-571500">
              <a:spcBef>
                <a:spcPts val="0"/>
              </a:spcBef>
              <a:buFont typeface="+mj-lt"/>
              <a:buAutoNum type="alphaLcParenR"/>
            </a:pPr>
            <a:r>
              <a:rPr lang="en-US" sz="1900" dirty="0"/>
              <a:t>Data Scaling</a:t>
            </a:r>
          </a:p>
          <a:p>
            <a:pPr marL="1257300" lvl="1" indent="-571500">
              <a:spcBef>
                <a:spcPts val="0"/>
              </a:spcBef>
              <a:buFont typeface="+mj-lt"/>
              <a:buAutoNum type="alphaLcParenR"/>
            </a:pPr>
            <a:r>
              <a:rPr lang="en-US" sz="1900" dirty="0"/>
              <a:t>Sampling</a:t>
            </a:r>
          </a:p>
          <a:p>
            <a:pPr marL="1257300" lvl="1" indent="-571500">
              <a:spcBef>
                <a:spcPts val="0"/>
              </a:spcBef>
              <a:buFont typeface="+mj-lt"/>
              <a:buAutoNum type="alphaLcParenR"/>
            </a:pPr>
            <a:r>
              <a:rPr lang="en-US" sz="1900" dirty="0"/>
              <a:t>Data Splitting</a:t>
            </a:r>
          </a:p>
          <a:p>
            <a:pPr marL="571500" indent="-571500" algn="l">
              <a:buFont typeface="+mj-lt"/>
              <a:buAutoNum type="romanUcPeriod"/>
            </a:pPr>
            <a:r>
              <a:rPr lang="en-US" sz="2100" dirty="0"/>
              <a:t>Modeling</a:t>
            </a:r>
          </a:p>
          <a:p>
            <a:pPr marL="571500" indent="-571500" algn="l">
              <a:buFont typeface="+mj-lt"/>
              <a:buAutoNum type="romanUcPeriod"/>
            </a:pPr>
            <a:r>
              <a:rPr lang="en-US" sz="2100" dirty="0"/>
              <a:t>Evaluation</a:t>
            </a:r>
          </a:p>
          <a:p>
            <a:pPr marL="571500" indent="-571500" algn="l">
              <a:buFont typeface="+mj-lt"/>
              <a:buAutoNum type="romanUcPeriod"/>
            </a:pPr>
            <a:r>
              <a:rPr lang="en-US" sz="2100" dirty="0"/>
              <a:t>Deployment</a:t>
            </a:r>
          </a:p>
          <a:p>
            <a:pPr marL="571500" indent="-571500" algn="l">
              <a:buFont typeface="+mj-lt"/>
              <a:buAutoNum type="romanUcPeriod"/>
            </a:pPr>
            <a:r>
              <a:rPr lang="en-US" sz="2100" dirty="0"/>
              <a:t>Conclusion &amp; Future Work</a:t>
            </a:r>
          </a:p>
          <a:p>
            <a:endParaRPr lang="en-US" dirty="0"/>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17</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918123" y="2634040"/>
            <a:ext cx="5650408" cy="1801278"/>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E33E91F-EB55-9667-D652-72D055886D3F}"/>
              </a:ext>
            </a:extLst>
          </p:cNvPr>
          <p:cNvGrpSpPr/>
          <p:nvPr/>
        </p:nvGrpSpPr>
        <p:grpSpPr>
          <a:xfrm>
            <a:off x="9537409" y="115260"/>
            <a:ext cx="2744686" cy="2153291"/>
            <a:chOff x="9537409" y="115260"/>
            <a:chExt cx="2744686" cy="2153291"/>
          </a:xfrm>
        </p:grpSpPr>
        <p:grpSp>
          <p:nvGrpSpPr>
            <p:cNvPr id="3" name="Group 2">
              <a:extLst>
                <a:ext uri="{FF2B5EF4-FFF2-40B4-BE49-F238E27FC236}">
                  <a16:creationId xmlns:a16="http://schemas.microsoft.com/office/drawing/2014/main" id="{ABABC36C-668C-2DCE-1AA4-DCFBFC198D72}"/>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96809E78-FFB3-F718-F4D5-9CBF654442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01A2F4C-1DC3-9D06-A6FD-501EAC8DE48A}"/>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E0D6C115-409E-DD73-0820-791449E0EC36}"/>
                </a:ext>
              </a:extLst>
            </p:cNvPr>
            <p:cNvSpPr/>
            <p:nvPr/>
          </p:nvSpPr>
          <p:spPr>
            <a:xfrm>
              <a:off x="10351566" y="160544"/>
              <a:ext cx="1930529" cy="914400"/>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0529" h="914400">
                  <a:moveTo>
                    <a:pt x="593992" y="651093"/>
                  </a:moveTo>
                  <a:cubicBezTo>
                    <a:pt x="798856" y="543902"/>
                    <a:pt x="1642162" y="668705"/>
                    <a:pt x="1827734" y="576056"/>
                  </a:cubicBezTo>
                  <a:cubicBezTo>
                    <a:pt x="2013306" y="483407"/>
                    <a:pt x="1929641" y="76910"/>
                    <a:pt x="1720123" y="31701"/>
                  </a:cubicBezTo>
                  <a:lnTo>
                    <a:pt x="342028" y="0"/>
                  </a:lnTo>
                  <a:lnTo>
                    <a:pt x="0" y="746876"/>
                  </a:lnTo>
                  <a:lnTo>
                    <a:pt x="369949" y="914400"/>
                  </a:lnTo>
                  <a:lnTo>
                    <a:pt x="593992" y="6510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255DE8DF-4EB0-A7DF-0BF3-6DC5BE4C1304}"/>
                </a:ext>
              </a:extLst>
            </p:cNvPr>
            <p:cNvSpPr/>
            <p:nvPr/>
          </p:nvSpPr>
          <p:spPr>
            <a:xfrm>
              <a:off x="9918798" y="767818"/>
              <a:ext cx="2076711" cy="150073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7066" h="1493785">
                  <a:moveTo>
                    <a:pt x="1228403" y="0"/>
                  </a:moveTo>
                  <a:lnTo>
                    <a:pt x="2028998" y="713666"/>
                  </a:lnTo>
                  <a:cubicBezTo>
                    <a:pt x="2031336" y="1088246"/>
                    <a:pt x="2084728" y="742276"/>
                    <a:pt x="2087066" y="1116856"/>
                  </a:cubicBezTo>
                  <a:lnTo>
                    <a:pt x="1298308" y="1493785"/>
                  </a:lnTo>
                  <a:lnTo>
                    <a:pt x="593313" y="1465864"/>
                  </a:lnTo>
                  <a:lnTo>
                    <a:pt x="20940" y="1054035"/>
                  </a:lnTo>
                  <a:lnTo>
                    <a:pt x="0" y="607305"/>
                  </a:lnTo>
                  <a:lnTo>
                    <a:pt x="900440" y="663146"/>
                  </a:lnTo>
                  <a:lnTo>
                    <a:pt x="1186626" y="642206"/>
                  </a:lnTo>
                  <a:lnTo>
                    <a:pt x="1361130" y="474682"/>
                  </a:lnTo>
                  <a:lnTo>
                    <a:pt x="1403011" y="174536"/>
                  </a:lnTo>
                  <a:lnTo>
                    <a:pt x="1228403" y="0"/>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382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Univers Condensed"/>
                <a:ea typeface="+mn-ea"/>
                <a:cs typeface="+mn-cs"/>
              </a:rPr>
              <a:t>RESEARCH REPORT PRESENTATION: GROUP 4</a:t>
            </a:r>
            <a:endParaRPr kumimoji="0" lang="en-US" sz="1050" b="0" i="0" u="none" strike="noStrike" kern="1200" cap="none" spc="0" normalizeH="0" baseline="0" noProof="0" dirty="0">
              <a:ln>
                <a:noFill/>
              </a:ln>
              <a:solidFill>
                <a:srgbClr val="000000"/>
              </a:solidFill>
              <a:effectLst/>
              <a:uLnTx/>
              <a:uFillTx/>
              <a:latin typeface="Univers Condensed"/>
              <a:ea typeface="+mn-ea"/>
              <a:cs typeface="+mn-cs"/>
            </a:endParaRP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CLEANING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a:t>12/02/2022</a:t>
            </a:r>
            <a:endParaRPr lang="en-US" dirty="0"/>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715383" y="1188468"/>
            <a:ext cx="5930109" cy="2464820"/>
          </a:xfrm>
          <a:solidFill>
            <a:schemeClr val="bg1">
              <a:lumMod val="95000"/>
            </a:schemeClr>
          </a:solidFill>
          <a:ln>
            <a:solidFill>
              <a:srgbClr val="0070C0"/>
            </a:solidFill>
          </a:ln>
        </p:spPr>
        <p:txBody>
          <a:bodyPr/>
          <a:lstStyle/>
          <a:p>
            <a:r>
              <a:rPr lang="en-US" sz="2000" b="1" dirty="0">
                <a:latin typeface="+mj-lt"/>
              </a:rPr>
              <a:t>Check for missing values in dataset</a:t>
            </a:r>
          </a:p>
          <a:p>
            <a:r>
              <a:rPr lang="en-US" dirty="0">
                <a:latin typeface="+mj-lt"/>
              </a:rPr>
              <a:t>    Dropped data rows where all data points are null</a:t>
            </a:r>
          </a:p>
          <a:p>
            <a:r>
              <a:rPr lang="en-US" dirty="0">
                <a:latin typeface="+mj-lt"/>
              </a:rPr>
              <a:t>    Dropped data rows where target variable ‘</a:t>
            </a:r>
            <a:r>
              <a:rPr lang="en-US" dirty="0" err="1">
                <a:latin typeface="+mj-lt"/>
              </a:rPr>
              <a:t>is_fraud</a:t>
            </a:r>
            <a:r>
              <a:rPr lang="en-US" dirty="0">
                <a:latin typeface="+mj-lt"/>
              </a:rPr>
              <a:t>’          is null </a:t>
            </a:r>
          </a:p>
          <a:p>
            <a:r>
              <a:rPr lang="en-US" dirty="0">
                <a:latin typeface="+mj-lt"/>
              </a:rPr>
              <a:t>    Drop data rows where any of the data points are null</a:t>
            </a:r>
          </a:p>
          <a:p>
            <a:pPr lvl="1"/>
            <a:endParaRPr lang="en-US" dirty="0">
              <a:latin typeface="+mj-lt"/>
            </a:endParaRPr>
          </a:p>
          <a:p>
            <a:pPr marL="457200" lvl="1" indent="0">
              <a:buNone/>
            </a:pPr>
            <a:endParaRPr lang="en-US" dirty="0">
              <a:latin typeface="+mj-lt"/>
            </a:endParaRPr>
          </a:p>
        </p:txBody>
      </p:sp>
      <p:pic>
        <p:nvPicPr>
          <p:cNvPr id="14" name="Picture 13">
            <a:extLst>
              <a:ext uri="{FF2B5EF4-FFF2-40B4-BE49-F238E27FC236}">
                <a16:creationId xmlns:a16="http://schemas.microsoft.com/office/drawing/2014/main" id="{321349A2-D247-2EB3-F97D-4ADAFF7D55AA}"/>
              </a:ext>
            </a:extLst>
          </p:cNvPr>
          <p:cNvPicPr>
            <a:picLocks noChangeAspect="1"/>
          </p:cNvPicPr>
          <p:nvPr/>
        </p:nvPicPr>
        <p:blipFill>
          <a:blip r:embed="rId3"/>
          <a:stretch>
            <a:fillRect/>
          </a:stretch>
        </p:blipFill>
        <p:spPr>
          <a:xfrm>
            <a:off x="8369448" y="4301761"/>
            <a:ext cx="2962258" cy="1244600"/>
          </a:xfrm>
          <a:prstGeom prst="rect">
            <a:avLst/>
          </a:prstGeom>
          <a:ln>
            <a:solidFill>
              <a:srgbClr val="0070C0"/>
            </a:solidFill>
          </a:ln>
        </p:spPr>
      </p:pic>
      <p:sp>
        <p:nvSpPr>
          <p:cNvPr id="18" name="Right Arrow 17">
            <a:extLst>
              <a:ext uri="{FF2B5EF4-FFF2-40B4-BE49-F238E27FC236}">
                <a16:creationId xmlns:a16="http://schemas.microsoft.com/office/drawing/2014/main" id="{B30FBB5D-7C18-6E7B-46A9-060171394ACD}"/>
              </a:ext>
            </a:extLst>
          </p:cNvPr>
          <p:cNvSpPr/>
          <p:nvPr/>
        </p:nvSpPr>
        <p:spPr>
          <a:xfrm>
            <a:off x="6970422" y="2426690"/>
            <a:ext cx="839447" cy="45721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12AD2E96-903F-779D-A890-725697CE6EBD}"/>
              </a:ext>
            </a:extLst>
          </p:cNvPr>
          <p:cNvSpPr/>
          <p:nvPr/>
        </p:nvSpPr>
        <p:spPr>
          <a:xfrm>
            <a:off x="6885336" y="4371925"/>
            <a:ext cx="924533" cy="502517"/>
          </a:xfrm>
          <a:prstGeom prst="rightArrow">
            <a:avLst>
              <a:gd name="adj1" fmla="val 44805"/>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0F305B2-05F7-D2AC-C2F4-160C1B45E59F}"/>
              </a:ext>
            </a:extLst>
          </p:cNvPr>
          <p:cNvSpPr txBox="1"/>
          <p:nvPr/>
        </p:nvSpPr>
        <p:spPr>
          <a:xfrm>
            <a:off x="6460761" y="5471410"/>
            <a:ext cx="184731" cy="369332"/>
          </a:xfrm>
          <a:prstGeom prst="rect">
            <a:avLst/>
          </a:prstGeom>
          <a:noFill/>
        </p:spPr>
        <p:txBody>
          <a:bodyPr wrap="none" rtlCol="0">
            <a:spAutoFit/>
          </a:bodyPr>
          <a:lstStyle/>
          <a:p>
            <a:endParaRPr lang="en-US" dirty="0"/>
          </a:p>
        </p:txBody>
      </p:sp>
      <p:sp>
        <p:nvSpPr>
          <p:cNvPr id="23" name="TextBox 22">
            <a:extLst>
              <a:ext uri="{FF2B5EF4-FFF2-40B4-BE49-F238E27FC236}">
                <a16:creationId xmlns:a16="http://schemas.microsoft.com/office/drawing/2014/main" id="{0644558D-882C-2323-2469-9CF77D9C42B9}"/>
              </a:ext>
            </a:extLst>
          </p:cNvPr>
          <p:cNvSpPr txBox="1"/>
          <p:nvPr/>
        </p:nvSpPr>
        <p:spPr>
          <a:xfrm>
            <a:off x="1049312" y="5546361"/>
            <a:ext cx="6255748" cy="369332"/>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71C4E01C-4E1D-A8E3-7433-E03DACC75046}"/>
              </a:ext>
            </a:extLst>
          </p:cNvPr>
          <p:cNvSpPr txBox="1"/>
          <p:nvPr/>
        </p:nvSpPr>
        <p:spPr>
          <a:xfrm>
            <a:off x="715382" y="4371925"/>
            <a:ext cx="5745377" cy="954107"/>
          </a:xfrm>
          <a:prstGeom prst="rect">
            <a:avLst/>
          </a:prstGeom>
          <a:solidFill>
            <a:schemeClr val="bg1">
              <a:lumMod val="95000"/>
            </a:schemeClr>
          </a:solidFill>
          <a:ln>
            <a:solidFill>
              <a:srgbClr val="0070C0"/>
            </a:solidFill>
          </a:ln>
        </p:spPr>
        <p:txBody>
          <a:bodyPr wrap="square" rtlCol="0">
            <a:spAutoFit/>
          </a:bodyPr>
          <a:lstStyle/>
          <a:p>
            <a:r>
              <a:rPr lang="en-US" sz="2000" b="1" dirty="0">
                <a:latin typeface="+mj-lt"/>
              </a:rPr>
              <a:t>Check for duplicates</a:t>
            </a:r>
          </a:p>
          <a:p>
            <a:pPr marL="285750" indent="-285750">
              <a:buFont typeface="Arial" panose="020B0604020202020204" pitchFamily="34" charset="0"/>
              <a:buChar char="•"/>
            </a:pPr>
            <a:r>
              <a:rPr lang="en-US" dirty="0">
                <a:latin typeface="+mj-lt"/>
              </a:rPr>
              <a:t>Drop the duplicate data rows</a:t>
            </a:r>
          </a:p>
          <a:p>
            <a:endParaRPr lang="en-US" dirty="0">
              <a:latin typeface="+mj-lt"/>
            </a:endParaRPr>
          </a:p>
        </p:txBody>
      </p:sp>
      <p:pic>
        <p:nvPicPr>
          <p:cNvPr id="16" name="Picture 15">
            <a:extLst>
              <a:ext uri="{FF2B5EF4-FFF2-40B4-BE49-F238E27FC236}">
                <a16:creationId xmlns:a16="http://schemas.microsoft.com/office/drawing/2014/main" id="{5B126C51-3C7B-D1E1-794B-987E6B939159}"/>
              </a:ext>
            </a:extLst>
          </p:cNvPr>
          <p:cNvPicPr>
            <a:picLocks noChangeAspect="1"/>
          </p:cNvPicPr>
          <p:nvPr/>
        </p:nvPicPr>
        <p:blipFill>
          <a:blip r:embed="rId4"/>
          <a:stretch>
            <a:fillRect/>
          </a:stretch>
        </p:blipFill>
        <p:spPr>
          <a:xfrm>
            <a:off x="8369448" y="1074697"/>
            <a:ext cx="2962258" cy="2984500"/>
          </a:xfrm>
          <a:prstGeom prst="rect">
            <a:avLst/>
          </a:prstGeom>
          <a:ln>
            <a:solidFill>
              <a:srgbClr val="0070C0"/>
            </a:solidFill>
          </a:ln>
        </p:spPr>
      </p:pic>
    </p:spTree>
    <p:extLst>
      <p:ext uri="{BB962C8B-B14F-4D97-AF65-F5344CB8AC3E}">
        <p14:creationId xmlns:p14="http://schemas.microsoft.com/office/powerpoint/2010/main" val="377714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Feature engineering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Content Placeholder 2">
            <a:extLst>
              <a:ext uri="{FF2B5EF4-FFF2-40B4-BE49-F238E27FC236}">
                <a16:creationId xmlns:a16="http://schemas.microsoft.com/office/drawing/2014/main" id="{93541AAE-AF92-A773-5E5F-ECC437E221AE}"/>
              </a:ext>
            </a:extLst>
          </p:cNvPr>
          <p:cNvPicPr>
            <a:picLocks noGrp="1" noChangeAspect="1"/>
          </p:cNvPicPr>
          <p:nvPr>
            <p:ph idx="1"/>
          </p:nvPr>
        </p:nvPicPr>
        <p:blipFill>
          <a:blip r:embed="rId3"/>
          <a:stretch>
            <a:fillRect/>
          </a:stretch>
        </p:blipFill>
        <p:spPr>
          <a:xfrm>
            <a:off x="855023" y="3752401"/>
            <a:ext cx="10450286" cy="2114962"/>
          </a:xfrm>
          <a:prstGeom prst="rect">
            <a:avLst/>
          </a:prstGeom>
          <a:ln>
            <a:solidFill>
              <a:srgbClr val="0070C0"/>
            </a:solidFill>
          </a:ln>
        </p:spPr>
      </p:pic>
      <p:sp>
        <p:nvSpPr>
          <p:cNvPr id="16" name="Rounded Rectangle 15">
            <a:extLst>
              <a:ext uri="{FF2B5EF4-FFF2-40B4-BE49-F238E27FC236}">
                <a16:creationId xmlns:a16="http://schemas.microsoft.com/office/drawing/2014/main" id="{55EBD626-6C75-67E5-9FC0-4B5890483B2F}"/>
              </a:ext>
            </a:extLst>
          </p:cNvPr>
          <p:cNvSpPr/>
          <p:nvPr/>
        </p:nvSpPr>
        <p:spPr>
          <a:xfrm>
            <a:off x="1030964" y="2181361"/>
            <a:ext cx="1066766" cy="1082055"/>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Age from ‘DOB’ feature</a:t>
            </a:r>
          </a:p>
        </p:txBody>
      </p:sp>
      <p:sp>
        <p:nvSpPr>
          <p:cNvPr id="17" name="Rounded Rectangle 16">
            <a:extLst>
              <a:ext uri="{FF2B5EF4-FFF2-40B4-BE49-F238E27FC236}">
                <a16:creationId xmlns:a16="http://schemas.microsoft.com/office/drawing/2014/main" id="{0FE55EF3-FB3C-9766-98E0-AC33AF0C9B15}"/>
              </a:ext>
            </a:extLst>
          </p:cNvPr>
          <p:cNvSpPr/>
          <p:nvPr/>
        </p:nvSpPr>
        <p:spPr>
          <a:xfrm>
            <a:off x="2499944" y="2181361"/>
            <a:ext cx="1234784"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Distance between customer and merchant location</a:t>
            </a:r>
          </a:p>
        </p:txBody>
      </p:sp>
      <p:sp>
        <p:nvSpPr>
          <p:cNvPr id="18" name="Rounded Rectangle 17">
            <a:extLst>
              <a:ext uri="{FF2B5EF4-FFF2-40B4-BE49-F238E27FC236}">
                <a16:creationId xmlns:a16="http://schemas.microsoft.com/office/drawing/2014/main" id="{A509C2A9-E981-5018-3120-9B3B22DBCBE7}"/>
              </a:ext>
            </a:extLst>
          </p:cNvPr>
          <p:cNvSpPr/>
          <p:nvPr/>
        </p:nvSpPr>
        <p:spPr>
          <a:xfrm>
            <a:off x="4020183" y="2181362"/>
            <a:ext cx="1229100"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 ‘holiday month’ and ‘</a:t>
            </a:r>
            <a:r>
              <a:rPr lang="en-US" sz="1200" dirty="0" err="1"/>
              <a:t>is_weekend</a:t>
            </a:r>
            <a:r>
              <a:rPr lang="en-US" sz="1200" dirty="0"/>
              <a:t>’ from date feature</a:t>
            </a:r>
          </a:p>
        </p:txBody>
      </p:sp>
      <p:sp>
        <p:nvSpPr>
          <p:cNvPr id="19" name="Rounded Rectangle 18">
            <a:extLst>
              <a:ext uri="{FF2B5EF4-FFF2-40B4-BE49-F238E27FC236}">
                <a16:creationId xmlns:a16="http://schemas.microsoft.com/office/drawing/2014/main" id="{679513E1-64E8-E23D-4798-F3301D4D1EAF}"/>
              </a:ext>
            </a:extLst>
          </p:cNvPr>
          <p:cNvSpPr/>
          <p:nvPr/>
        </p:nvSpPr>
        <p:spPr>
          <a:xfrm>
            <a:off x="10070525" y="2181362"/>
            <a:ext cx="1234784" cy="1082053"/>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a:t>
            </a:r>
            <a:r>
              <a:rPr lang="en-US" sz="1200" dirty="0" err="1"/>
              <a:t>recent_shopper</a:t>
            </a:r>
            <a:r>
              <a:rPr lang="en-US" sz="1200" dirty="0"/>
              <a:t>’ based on ssn and </a:t>
            </a:r>
            <a:r>
              <a:rPr lang="en-US" sz="1200" dirty="0" err="1"/>
              <a:t>transation</a:t>
            </a:r>
            <a:r>
              <a:rPr lang="en-US" sz="1200" dirty="0"/>
              <a:t> data</a:t>
            </a:r>
          </a:p>
        </p:txBody>
      </p:sp>
      <p:sp>
        <p:nvSpPr>
          <p:cNvPr id="5" name="Rounded Rectangle 4">
            <a:extLst>
              <a:ext uri="{FF2B5EF4-FFF2-40B4-BE49-F238E27FC236}">
                <a16:creationId xmlns:a16="http://schemas.microsoft.com/office/drawing/2014/main" id="{203BC7C9-AC7C-103E-293A-E6F40FE5A9CF}"/>
              </a:ext>
            </a:extLst>
          </p:cNvPr>
          <p:cNvSpPr/>
          <p:nvPr/>
        </p:nvSpPr>
        <p:spPr>
          <a:xfrm>
            <a:off x="8646456" y="2181362"/>
            <a:ext cx="1116033"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‘Night/day’ based on ‘trans time’</a:t>
            </a:r>
          </a:p>
        </p:txBody>
      </p:sp>
      <p:sp>
        <p:nvSpPr>
          <p:cNvPr id="8" name="Rounded Rectangle 7">
            <a:extLst>
              <a:ext uri="{FF2B5EF4-FFF2-40B4-BE49-F238E27FC236}">
                <a16:creationId xmlns:a16="http://schemas.microsoft.com/office/drawing/2014/main" id="{D9CF762E-4779-7931-FAC3-4F56349F73F6}"/>
              </a:ext>
            </a:extLst>
          </p:cNvPr>
          <p:cNvSpPr/>
          <p:nvPr/>
        </p:nvSpPr>
        <p:spPr>
          <a:xfrm>
            <a:off x="5534738" y="2181362"/>
            <a:ext cx="1229100" cy="1082054"/>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 ‘</a:t>
            </a:r>
            <a:r>
              <a:rPr lang="en-US" sz="1200" dirty="0" err="1"/>
              <a:t>lat_long_type</a:t>
            </a:r>
            <a:r>
              <a:rPr lang="en-US" sz="1200" dirty="0"/>
              <a:t>’ Fraud suspicious locations</a:t>
            </a:r>
          </a:p>
        </p:txBody>
      </p:sp>
      <p:sp>
        <p:nvSpPr>
          <p:cNvPr id="11" name="Rounded Rectangle 10">
            <a:extLst>
              <a:ext uri="{FF2B5EF4-FFF2-40B4-BE49-F238E27FC236}">
                <a16:creationId xmlns:a16="http://schemas.microsoft.com/office/drawing/2014/main" id="{F1268B46-AB83-FAB7-B245-A7CB6CBCACBF}"/>
              </a:ext>
            </a:extLst>
          </p:cNvPr>
          <p:cNvSpPr/>
          <p:nvPr/>
        </p:nvSpPr>
        <p:spPr>
          <a:xfrm>
            <a:off x="7041415" y="2181362"/>
            <a:ext cx="1318160" cy="1082053"/>
          </a:xfrm>
          <a:prstGeom prst="round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a:t>
            </a:r>
            <a:r>
              <a:rPr lang="en-US" sz="1400" dirty="0" err="1"/>
              <a:t>Categ_type</a:t>
            </a:r>
            <a:r>
              <a:rPr lang="en-US" sz="1400" dirty="0"/>
              <a:t>’ indicating category with max frauds</a:t>
            </a:r>
          </a:p>
        </p:txBody>
      </p:sp>
      <p:sp>
        <p:nvSpPr>
          <p:cNvPr id="12" name="TextBox 11">
            <a:extLst>
              <a:ext uri="{FF2B5EF4-FFF2-40B4-BE49-F238E27FC236}">
                <a16:creationId xmlns:a16="http://schemas.microsoft.com/office/drawing/2014/main" id="{EBB21378-7884-0E0D-573E-3A5EF78D2236}"/>
              </a:ext>
            </a:extLst>
          </p:cNvPr>
          <p:cNvSpPr txBox="1"/>
          <p:nvPr/>
        </p:nvSpPr>
        <p:spPr>
          <a:xfrm>
            <a:off x="1030964" y="1271002"/>
            <a:ext cx="6915642" cy="369332"/>
          </a:xfrm>
          <a:prstGeom prst="rect">
            <a:avLst/>
          </a:prstGeom>
          <a:noFill/>
        </p:spPr>
        <p:txBody>
          <a:bodyPr wrap="square" rtlCol="0">
            <a:spAutoFit/>
          </a:bodyPr>
          <a:lstStyle/>
          <a:p>
            <a:r>
              <a:rPr lang="en-US" dirty="0">
                <a:latin typeface="+mj-lt"/>
              </a:rPr>
              <a:t>Feature Extraction, One hot encoding and Label encoding</a:t>
            </a:r>
          </a:p>
        </p:txBody>
      </p:sp>
      <p:cxnSp>
        <p:nvCxnSpPr>
          <p:cNvPr id="24" name="Straight Arrow Connector 23">
            <a:extLst>
              <a:ext uri="{FF2B5EF4-FFF2-40B4-BE49-F238E27FC236}">
                <a16:creationId xmlns:a16="http://schemas.microsoft.com/office/drawing/2014/main" id="{F8044618-EBFC-0D2D-60AC-01CFC9A8EC2E}"/>
              </a:ext>
            </a:extLst>
          </p:cNvPr>
          <p:cNvCxnSpPr>
            <a:cxnSpLocks/>
            <a:endCxn id="16" idx="2"/>
          </p:cNvCxnSpPr>
          <p:nvPr/>
        </p:nvCxnSpPr>
        <p:spPr>
          <a:xfrm flipH="1" flipV="1">
            <a:off x="1564347" y="3263416"/>
            <a:ext cx="1630116"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3265E7-5481-E463-ABE4-D79848684A7B}"/>
              </a:ext>
            </a:extLst>
          </p:cNvPr>
          <p:cNvCxnSpPr/>
          <p:nvPr/>
        </p:nvCxnSpPr>
        <p:spPr>
          <a:xfrm flipH="1" flipV="1">
            <a:off x="3194463" y="3263415"/>
            <a:ext cx="540265"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6383B8-ED44-2811-F2CF-79A285952C61}"/>
              </a:ext>
            </a:extLst>
          </p:cNvPr>
          <p:cNvCxnSpPr>
            <a:endCxn id="18" idx="2"/>
          </p:cNvCxnSpPr>
          <p:nvPr/>
        </p:nvCxnSpPr>
        <p:spPr>
          <a:xfrm flipV="1">
            <a:off x="4389667" y="3263416"/>
            <a:ext cx="245066"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69A9CB-B62D-921E-0D7E-2F13B549CE47}"/>
              </a:ext>
            </a:extLst>
          </p:cNvPr>
          <p:cNvCxnSpPr>
            <a:endCxn id="18" idx="2"/>
          </p:cNvCxnSpPr>
          <p:nvPr/>
        </p:nvCxnSpPr>
        <p:spPr>
          <a:xfrm flipH="1" flipV="1">
            <a:off x="4634733" y="3263416"/>
            <a:ext cx="614550"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37D68B9-66AC-6917-D6F6-7B1E76B80B1C}"/>
              </a:ext>
            </a:extLst>
          </p:cNvPr>
          <p:cNvCxnSpPr>
            <a:stCxn id="3" idx="0"/>
          </p:cNvCxnSpPr>
          <p:nvPr/>
        </p:nvCxnSpPr>
        <p:spPr>
          <a:xfrm flipV="1">
            <a:off x="6080166" y="3263415"/>
            <a:ext cx="15834"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B9B5959-BC59-56D4-AB20-1A4B2F1C0422}"/>
              </a:ext>
            </a:extLst>
          </p:cNvPr>
          <p:cNvCxnSpPr>
            <a:endCxn id="11" idx="2"/>
          </p:cNvCxnSpPr>
          <p:nvPr/>
        </p:nvCxnSpPr>
        <p:spPr>
          <a:xfrm flipV="1">
            <a:off x="7041415" y="3263415"/>
            <a:ext cx="659080" cy="48898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D2E3E55-1508-9F5C-AA07-F857A9278DF1}"/>
              </a:ext>
            </a:extLst>
          </p:cNvPr>
          <p:cNvCxnSpPr>
            <a:endCxn id="5" idx="2"/>
          </p:cNvCxnSpPr>
          <p:nvPr/>
        </p:nvCxnSpPr>
        <p:spPr>
          <a:xfrm flipV="1">
            <a:off x="9203961" y="3263416"/>
            <a:ext cx="512" cy="4889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E276FF8-D289-9357-E052-D1C2A52F9292}"/>
              </a:ext>
            </a:extLst>
          </p:cNvPr>
          <p:cNvCxnSpPr/>
          <p:nvPr/>
        </p:nvCxnSpPr>
        <p:spPr>
          <a:xfrm flipV="1">
            <a:off x="10609374" y="3260360"/>
            <a:ext cx="512" cy="488985"/>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00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b="1"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2</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CB5D4D8-A712-C2A1-2798-27C01CCB195B}"/>
              </a:ext>
            </a:extLst>
          </p:cNvPr>
          <p:cNvGrpSpPr>
            <a:grpSpLocks noChangeAspect="1"/>
          </p:cNvGrpSpPr>
          <p:nvPr/>
        </p:nvGrpSpPr>
        <p:grpSpPr>
          <a:xfrm>
            <a:off x="9537409" y="115260"/>
            <a:ext cx="2654591" cy="2082380"/>
            <a:chOff x="3219164" y="1360967"/>
            <a:chExt cx="5733450" cy="4497573"/>
          </a:xfrm>
        </p:grpSpPr>
        <p:grpSp>
          <p:nvGrpSpPr>
            <p:cNvPr id="18" name="Group 17">
              <a:extLst>
                <a:ext uri="{FF2B5EF4-FFF2-40B4-BE49-F238E27FC236}">
                  <a16:creationId xmlns:a16="http://schemas.microsoft.com/office/drawing/2014/main" id="{0475787A-DA31-6EEE-37A5-D6C1808BA592}"/>
                </a:ext>
              </a:extLst>
            </p:cNvPr>
            <p:cNvGrpSpPr/>
            <p:nvPr/>
          </p:nvGrpSpPr>
          <p:grpSpPr>
            <a:xfrm>
              <a:off x="3219164" y="1360967"/>
              <a:ext cx="5733450" cy="4441845"/>
              <a:chOff x="3219164" y="1360967"/>
              <a:chExt cx="5733450" cy="4441845"/>
            </a:xfrm>
          </p:grpSpPr>
          <p:pic>
            <p:nvPicPr>
              <p:cNvPr id="20" name="Picture 19" descr="Data Mining using CRISP-DM methodology | Engineering Education (EngEd)  Program | Section">
                <a:extLst>
                  <a:ext uri="{FF2B5EF4-FFF2-40B4-BE49-F238E27FC236}">
                    <a16:creationId xmlns:a16="http://schemas.microsoft.com/office/drawing/2014/main" id="{E7E3BF44-FAEC-3FEC-2BB9-29F0299957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4C12E44-4EB0-0A0E-C4B7-C18F86105934}"/>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19" name="Freeform: Shape 18">
              <a:extLst>
                <a:ext uri="{FF2B5EF4-FFF2-40B4-BE49-F238E27FC236}">
                  <a16:creationId xmlns:a16="http://schemas.microsoft.com/office/drawing/2014/main" id="{0B23BFAE-628C-3A11-04CB-29071CB3AF84}"/>
                </a:ext>
              </a:extLst>
            </p:cNvPr>
            <p:cNvSpPr/>
            <p:nvPr/>
          </p:nvSpPr>
          <p:spPr>
            <a:xfrm>
              <a:off x="4369981" y="1424763"/>
              <a:ext cx="4582633" cy="4433777"/>
            </a:xfrm>
            <a:custGeom>
              <a:avLst/>
              <a:gdLst>
                <a:gd name="connsiteX0" fmla="*/ 1743740 w 4582633"/>
                <a:gd name="connsiteY0" fmla="*/ 1371600 h 4433777"/>
                <a:gd name="connsiteX1" fmla="*/ 2413591 w 4582633"/>
                <a:gd name="connsiteY1" fmla="*/ 1765004 h 4433777"/>
                <a:gd name="connsiteX2" fmla="*/ 2573079 w 4582633"/>
                <a:gd name="connsiteY2" fmla="*/ 2541181 h 4433777"/>
                <a:gd name="connsiteX3" fmla="*/ 2392326 w 4582633"/>
                <a:gd name="connsiteY3" fmla="*/ 2860158 h 4433777"/>
                <a:gd name="connsiteX4" fmla="*/ 1701210 w 4582633"/>
                <a:gd name="connsiteY4" fmla="*/ 2828260 h 4433777"/>
                <a:gd name="connsiteX5" fmla="*/ 0 w 4582633"/>
                <a:gd name="connsiteY5" fmla="*/ 2828260 h 4433777"/>
                <a:gd name="connsiteX6" fmla="*/ 223284 w 4582633"/>
                <a:gd name="connsiteY6" fmla="*/ 4136065 h 4433777"/>
                <a:gd name="connsiteX7" fmla="*/ 2775098 w 4582633"/>
                <a:gd name="connsiteY7" fmla="*/ 4433777 h 4433777"/>
                <a:gd name="connsiteX8" fmla="*/ 4316819 w 4582633"/>
                <a:gd name="connsiteY8" fmla="*/ 3296093 h 4433777"/>
                <a:gd name="connsiteX9" fmla="*/ 4582633 w 4582633"/>
                <a:gd name="connsiteY9" fmla="*/ 1477925 h 4433777"/>
                <a:gd name="connsiteX10" fmla="*/ 3540642 w 4582633"/>
                <a:gd name="connsiteY10" fmla="*/ 0 h 4433777"/>
                <a:gd name="connsiteX11" fmla="*/ 2764466 w 4582633"/>
                <a:gd name="connsiteY11" fmla="*/ 297711 h 4433777"/>
                <a:gd name="connsiteX12" fmla="*/ 1743740 w 4582633"/>
                <a:gd name="connsiteY12" fmla="*/ 1371600 h 443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82633" h="4433777">
                  <a:moveTo>
                    <a:pt x="1743740" y="1371600"/>
                  </a:moveTo>
                  <a:lnTo>
                    <a:pt x="2413591" y="1765004"/>
                  </a:lnTo>
                  <a:lnTo>
                    <a:pt x="2573079" y="2541181"/>
                  </a:lnTo>
                  <a:lnTo>
                    <a:pt x="2392326" y="2860158"/>
                  </a:lnTo>
                  <a:lnTo>
                    <a:pt x="1701210" y="2828260"/>
                  </a:lnTo>
                  <a:lnTo>
                    <a:pt x="0" y="2828260"/>
                  </a:lnTo>
                  <a:lnTo>
                    <a:pt x="223284" y="4136065"/>
                  </a:lnTo>
                  <a:lnTo>
                    <a:pt x="2775098" y="4433777"/>
                  </a:lnTo>
                  <a:lnTo>
                    <a:pt x="4316819" y="3296093"/>
                  </a:lnTo>
                  <a:lnTo>
                    <a:pt x="4582633" y="1477925"/>
                  </a:lnTo>
                  <a:lnTo>
                    <a:pt x="3540642" y="0"/>
                  </a:lnTo>
                  <a:lnTo>
                    <a:pt x="2764466" y="297711"/>
                  </a:lnTo>
                  <a:lnTo>
                    <a:pt x="1743740" y="137160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A0D98ED-98F6-6E43-E982-A5FA2102F29E}"/>
              </a:ext>
            </a:extLst>
          </p:cNvPr>
          <p:cNvSpPr/>
          <p:nvPr/>
        </p:nvSpPr>
        <p:spPr>
          <a:xfrm>
            <a:off x="5896863" y="2020185"/>
            <a:ext cx="4076789"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998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Feature engineering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0099" y="1275907"/>
            <a:ext cx="10791267" cy="4549248"/>
          </a:xfrm>
        </p:spPr>
        <p:txBody>
          <a:bodyPr>
            <a:normAutofit lnSpcReduction="10000"/>
          </a:bodyPr>
          <a:lstStyle/>
          <a:p>
            <a:pPr marL="0" indent="0">
              <a:buNone/>
            </a:pPr>
            <a:r>
              <a:rPr lang="en-US" sz="3200" dirty="0">
                <a:solidFill>
                  <a:srgbClr val="233893"/>
                </a:solidFill>
                <a:latin typeface="+mj-lt"/>
              </a:rPr>
              <a:t>Feature Selection</a:t>
            </a:r>
          </a:p>
          <a:p>
            <a:r>
              <a:rPr lang="en-US" dirty="0">
                <a:latin typeface="+mj-lt"/>
              </a:rPr>
              <a:t>Chi squared test of independence</a:t>
            </a:r>
          </a:p>
          <a:p>
            <a:pPr lvl="1">
              <a:buFont typeface="Courier New" panose="02070309020205020404" pitchFamily="49" charset="0"/>
              <a:buChar char="o"/>
            </a:pPr>
            <a:r>
              <a:rPr lang="en-US" dirty="0">
                <a:latin typeface="+mj-lt"/>
              </a:rPr>
              <a:t>Significance Level of 5%</a:t>
            </a:r>
          </a:p>
          <a:p>
            <a:pPr lvl="1">
              <a:buFont typeface="Courier New" panose="02070309020205020404" pitchFamily="49" charset="0"/>
              <a:buChar char="o"/>
            </a:pPr>
            <a:r>
              <a:rPr lang="en-US" dirty="0">
                <a:latin typeface="+mj-lt"/>
              </a:rPr>
              <a:t>Eliminated ‘Area’ feature that consisted of urban or rural area</a:t>
            </a: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dirty="0">
                <a:latin typeface="+mj-lt"/>
              </a:rPr>
              <a:t>Correlation plot</a:t>
            </a:r>
          </a:p>
        </p:txBody>
      </p:sp>
      <p:pic>
        <p:nvPicPr>
          <p:cNvPr id="5" name="Picture 4">
            <a:extLst>
              <a:ext uri="{FF2B5EF4-FFF2-40B4-BE49-F238E27FC236}">
                <a16:creationId xmlns:a16="http://schemas.microsoft.com/office/drawing/2014/main" id="{23EA1729-537C-89D2-2F85-ABBF70D43CDD}"/>
              </a:ext>
            </a:extLst>
          </p:cNvPr>
          <p:cNvPicPr>
            <a:picLocks noChangeAspect="1"/>
          </p:cNvPicPr>
          <p:nvPr/>
        </p:nvPicPr>
        <p:blipFill>
          <a:blip r:embed="rId3"/>
          <a:stretch>
            <a:fillRect/>
          </a:stretch>
        </p:blipFill>
        <p:spPr>
          <a:xfrm>
            <a:off x="3356961" y="2916178"/>
            <a:ext cx="5012487" cy="2116383"/>
          </a:xfrm>
          <a:prstGeom prst="rect">
            <a:avLst/>
          </a:prstGeom>
          <a:ln>
            <a:solidFill>
              <a:srgbClr val="233893"/>
            </a:solidFill>
          </a:ln>
        </p:spPr>
      </p:pic>
    </p:spTree>
    <p:extLst>
      <p:ext uri="{BB962C8B-B14F-4D97-AF65-F5344CB8AC3E}">
        <p14:creationId xmlns:p14="http://schemas.microsoft.com/office/powerpoint/2010/main" val="296238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a:t>
            </a:r>
            <a:r>
              <a:rPr lang="en-IN" dirty="0" err="1"/>
              <a:t>SCaling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4169" y="1209087"/>
            <a:ext cx="4650675" cy="365125"/>
          </a:xfrm>
        </p:spPr>
        <p:txBody>
          <a:bodyPr>
            <a:normAutofit lnSpcReduction="10000"/>
          </a:bodyPr>
          <a:lstStyle/>
          <a:p>
            <a:pPr marL="0" indent="0">
              <a:buNone/>
            </a:pPr>
            <a:r>
              <a:rPr lang="en-US" b="1" dirty="0">
                <a:latin typeface="+mj-lt"/>
              </a:rPr>
              <a:t>DATA NORMALISATION</a:t>
            </a:r>
          </a:p>
        </p:txBody>
      </p:sp>
      <p:pic>
        <p:nvPicPr>
          <p:cNvPr id="5" name="Picture 4">
            <a:extLst>
              <a:ext uri="{FF2B5EF4-FFF2-40B4-BE49-F238E27FC236}">
                <a16:creationId xmlns:a16="http://schemas.microsoft.com/office/drawing/2014/main" id="{6E78A4BD-D28A-DA38-3145-D2ABE66DA197}"/>
              </a:ext>
            </a:extLst>
          </p:cNvPr>
          <p:cNvPicPr>
            <a:picLocks noChangeAspect="1"/>
          </p:cNvPicPr>
          <p:nvPr/>
        </p:nvPicPr>
        <p:blipFill>
          <a:blip r:embed="rId3"/>
          <a:stretch>
            <a:fillRect/>
          </a:stretch>
        </p:blipFill>
        <p:spPr>
          <a:xfrm>
            <a:off x="3610189" y="2776650"/>
            <a:ext cx="2451100" cy="2057400"/>
          </a:xfrm>
          <a:prstGeom prst="rect">
            <a:avLst/>
          </a:prstGeom>
          <a:ln>
            <a:solidFill>
              <a:srgbClr val="0070C0"/>
            </a:solidFill>
          </a:ln>
        </p:spPr>
      </p:pic>
      <p:sp>
        <p:nvSpPr>
          <p:cNvPr id="9" name="TextBox 8">
            <a:extLst>
              <a:ext uri="{FF2B5EF4-FFF2-40B4-BE49-F238E27FC236}">
                <a16:creationId xmlns:a16="http://schemas.microsoft.com/office/drawing/2014/main" id="{5BB8DB08-0A69-DE7F-750D-4D4F2DB8905F}"/>
              </a:ext>
            </a:extLst>
          </p:cNvPr>
          <p:cNvSpPr txBox="1"/>
          <p:nvPr/>
        </p:nvSpPr>
        <p:spPr>
          <a:xfrm>
            <a:off x="804169" y="2850438"/>
            <a:ext cx="2045909" cy="707886"/>
          </a:xfrm>
          <a:prstGeom prst="rect">
            <a:avLst/>
          </a:prstGeom>
          <a:noFill/>
          <a:ln>
            <a:solidFill>
              <a:srgbClr val="0070C0"/>
            </a:solidFill>
          </a:ln>
        </p:spPr>
        <p:txBody>
          <a:bodyPr wrap="square" rtlCol="0">
            <a:spAutoFit/>
          </a:bodyPr>
          <a:lstStyle/>
          <a:p>
            <a:r>
              <a:rPr lang="en-US" sz="2000" dirty="0"/>
              <a:t> </a:t>
            </a:r>
            <a:r>
              <a:rPr lang="en-US" sz="2000" dirty="0" err="1"/>
              <a:t>city_pop</a:t>
            </a:r>
            <a:r>
              <a:rPr lang="en-US" sz="2000" dirty="0"/>
              <a:t>, amt, age and distance </a:t>
            </a:r>
          </a:p>
        </p:txBody>
      </p:sp>
      <p:pic>
        <p:nvPicPr>
          <p:cNvPr id="11" name="Picture 10">
            <a:extLst>
              <a:ext uri="{FF2B5EF4-FFF2-40B4-BE49-F238E27FC236}">
                <a16:creationId xmlns:a16="http://schemas.microsoft.com/office/drawing/2014/main" id="{09AF7CAF-DF6E-2124-1B0E-07E8A3195251}"/>
              </a:ext>
            </a:extLst>
          </p:cNvPr>
          <p:cNvPicPr>
            <a:picLocks noChangeAspect="1"/>
          </p:cNvPicPr>
          <p:nvPr/>
        </p:nvPicPr>
        <p:blipFill>
          <a:blip r:embed="rId4"/>
          <a:stretch>
            <a:fillRect/>
          </a:stretch>
        </p:blipFill>
        <p:spPr>
          <a:xfrm>
            <a:off x="7076889" y="2850438"/>
            <a:ext cx="4178300" cy="2057400"/>
          </a:xfrm>
          <a:prstGeom prst="rect">
            <a:avLst/>
          </a:prstGeom>
          <a:ln>
            <a:solidFill>
              <a:srgbClr val="0070C0"/>
            </a:solidFill>
          </a:ln>
        </p:spPr>
      </p:pic>
      <p:sp>
        <p:nvSpPr>
          <p:cNvPr id="17" name="Right Arrow 16">
            <a:extLst>
              <a:ext uri="{FF2B5EF4-FFF2-40B4-BE49-F238E27FC236}">
                <a16:creationId xmlns:a16="http://schemas.microsoft.com/office/drawing/2014/main" id="{7FECB5D4-9355-9D70-E478-F9425E2B5C88}"/>
              </a:ext>
            </a:extLst>
          </p:cNvPr>
          <p:cNvSpPr/>
          <p:nvPr/>
        </p:nvSpPr>
        <p:spPr>
          <a:xfrm>
            <a:off x="3028013" y="3084340"/>
            <a:ext cx="359764" cy="29980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549DEF6A-1DBB-5AD7-E4C9-A903554120B4}"/>
              </a:ext>
            </a:extLst>
          </p:cNvPr>
          <p:cNvSpPr/>
          <p:nvPr/>
        </p:nvSpPr>
        <p:spPr>
          <a:xfrm>
            <a:off x="6344236" y="3066334"/>
            <a:ext cx="359764" cy="29980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01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SAMPLING: IMBALANCED DATASET</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20482" name="Picture 2">
            <a:extLst>
              <a:ext uri="{FF2B5EF4-FFF2-40B4-BE49-F238E27FC236}">
                <a16:creationId xmlns:a16="http://schemas.microsoft.com/office/drawing/2014/main" id="{77863F0B-2A0A-10E0-EF95-559DE0B1F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46" y="1259348"/>
            <a:ext cx="2965854" cy="2551839"/>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09DEC453-23F0-F6DA-FBD0-E66223CCC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630" y="1160269"/>
            <a:ext cx="8703983" cy="49291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006F7F-1014-8AA3-BCA0-6776574BDD24}"/>
              </a:ext>
            </a:extLst>
          </p:cNvPr>
          <p:cNvSpPr txBox="1"/>
          <p:nvPr/>
        </p:nvSpPr>
        <p:spPr>
          <a:xfrm>
            <a:off x="526647" y="4078080"/>
            <a:ext cx="2661054" cy="1569660"/>
          </a:xfrm>
          <a:prstGeom prst="rect">
            <a:avLst/>
          </a:prstGeom>
          <a:noFill/>
        </p:spPr>
        <p:txBody>
          <a:bodyPr wrap="square" rtlCol="0">
            <a:spAutoFit/>
          </a:bodyPr>
          <a:lstStyle/>
          <a:p>
            <a:pPr marL="285750" indent="-285750">
              <a:buFont typeface="Wingdings" panose="05000000000000000000" pitchFamily="2" charset="2"/>
              <a:buChar char="§"/>
            </a:pPr>
            <a:r>
              <a:rPr lang="en-IN" sz="1200" dirty="0"/>
              <a:t>Non-fraud transactions far outweigh fraud transactions</a:t>
            </a:r>
          </a:p>
          <a:p>
            <a:pPr marL="285750" indent="-285750">
              <a:buFont typeface="Wingdings" panose="05000000000000000000" pitchFamily="2" charset="2"/>
              <a:buChar char="§"/>
            </a:pPr>
            <a:endParaRPr lang="en-IN" sz="1200" dirty="0"/>
          </a:p>
          <a:p>
            <a:pPr marL="285750" indent="-285750">
              <a:buFont typeface="Wingdings" panose="05000000000000000000" pitchFamily="2" charset="2"/>
              <a:buChar char="§"/>
            </a:pPr>
            <a:r>
              <a:rPr lang="en-IN" sz="1200" dirty="0"/>
              <a:t>This will lead to a bias in the model</a:t>
            </a:r>
          </a:p>
          <a:p>
            <a:pPr marL="285750" indent="-285750">
              <a:buFont typeface="Wingdings" panose="05000000000000000000" pitchFamily="2" charset="2"/>
              <a:buChar char="§"/>
            </a:pPr>
            <a:endParaRPr lang="en-IN" sz="1200" dirty="0"/>
          </a:p>
          <a:p>
            <a:pPr marL="285750" indent="-285750">
              <a:buFont typeface="Wingdings" panose="05000000000000000000" pitchFamily="2" charset="2"/>
              <a:buChar char="§"/>
            </a:pPr>
            <a:r>
              <a:rPr lang="en-IN" sz="1200" dirty="0"/>
              <a:t>Impacts correlations between features </a:t>
            </a:r>
            <a:endParaRPr lang="en-US" sz="1200" dirty="0"/>
          </a:p>
        </p:txBody>
      </p:sp>
    </p:spTree>
    <p:extLst>
      <p:ext uri="{BB962C8B-B14F-4D97-AF65-F5344CB8AC3E}">
        <p14:creationId xmlns:p14="http://schemas.microsoft.com/office/powerpoint/2010/main" val="254746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D7A3-0874-F293-99F1-E343C0B3B45F}"/>
              </a:ext>
            </a:extLst>
          </p:cNvPr>
          <p:cNvSpPr>
            <a:spLocks noGrp="1"/>
          </p:cNvSpPr>
          <p:nvPr>
            <p:ph type="title"/>
          </p:nvPr>
        </p:nvSpPr>
        <p:spPr/>
        <p:txBody>
          <a:bodyPr/>
          <a:lstStyle/>
          <a:p>
            <a:r>
              <a:rPr lang="en-IN" dirty="0"/>
              <a:t>SAMPLING METHODS</a:t>
            </a:r>
            <a:endParaRPr lang="en-US" dirty="0"/>
          </a:p>
        </p:txBody>
      </p:sp>
      <p:sp>
        <p:nvSpPr>
          <p:cNvPr id="10" name="Slide Number Placeholder 9">
            <a:extLst>
              <a:ext uri="{FF2B5EF4-FFF2-40B4-BE49-F238E27FC236}">
                <a16:creationId xmlns:a16="http://schemas.microsoft.com/office/drawing/2014/main" id="{FA4734A6-FD1B-3C9A-67FF-B8CDDCCBCEAE}"/>
              </a:ext>
            </a:extLst>
          </p:cNvPr>
          <p:cNvSpPr>
            <a:spLocks noGrp="1"/>
          </p:cNvSpPr>
          <p:nvPr>
            <p:ph type="sldNum" sz="quarter" idx="12"/>
          </p:nvPr>
        </p:nvSpPr>
        <p:spPr/>
        <p:txBody>
          <a:bodyPr/>
          <a:lstStyle/>
          <a:p>
            <a:fld id="{E30AF5A0-43BB-4336-8627-9123B9144D80}" type="slidenum">
              <a:rPr lang="en-US" smtClean="0"/>
              <a:t>23</a:t>
            </a:fld>
            <a:endParaRPr lang="en-US"/>
          </a:p>
        </p:txBody>
      </p:sp>
      <p:grpSp>
        <p:nvGrpSpPr>
          <p:cNvPr id="14" name="Group 13">
            <a:extLst>
              <a:ext uri="{FF2B5EF4-FFF2-40B4-BE49-F238E27FC236}">
                <a16:creationId xmlns:a16="http://schemas.microsoft.com/office/drawing/2014/main" id="{F8D8A335-02C0-4353-14BF-DDA3D9676654}"/>
              </a:ext>
            </a:extLst>
          </p:cNvPr>
          <p:cNvGrpSpPr/>
          <p:nvPr/>
        </p:nvGrpSpPr>
        <p:grpSpPr>
          <a:xfrm>
            <a:off x="2057400" y="2633696"/>
            <a:ext cx="7759700" cy="2030016"/>
            <a:chOff x="4094953" y="2452092"/>
            <a:chExt cx="4675192" cy="2030016"/>
          </a:xfrm>
        </p:grpSpPr>
        <p:sp>
          <p:nvSpPr>
            <p:cNvPr id="15" name="Freeform: Shape 14">
              <a:extLst>
                <a:ext uri="{FF2B5EF4-FFF2-40B4-BE49-F238E27FC236}">
                  <a16:creationId xmlns:a16="http://schemas.microsoft.com/office/drawing/2014/main" id="{A3D26F1C-7E64-C74D-8999-D164B800DC7C}"/>
                </a:ext>
              </a:extLst>
            </p:cNvPr>
            <p:cNvSpPr/>
            <p:nvPr/>
          </p:nvSpPr>
          <p:spPr>
            <a:xfrm>
              <a:off x="4094953" y="2982664"/>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Sampling</a:t>
              </a:r>
              <a:endParaRPr lang="en-US" sz="1400" kern="1200" dirty="0"/>
            </a:p>
          </p:txBody>
        </p:sp>
        <p:sp>
          <p:nvSpPr>
            <p:cNvPr id="16" name="Freeform: Shape 15">
              <a:extLst>
                <a:ext uri="{FF2B5EF4-FFF2-40B4-BE49-F238E27FC236}">
                  <a16:creationId xmlns:a16="http://schemas.microsoft.com/office/drawing/2014/main" id="{783029FE-A073-4271-814E-CE2F05CCB056}"/>
                </a:ext>
              </a:extLst>
            </p:cNvPr>
            <p:cNvSpPr/>
            <p:nvPr/>
          </p:nvSpPr>
          <p:spPr>
            <a:xfrm rot="18770822">
              <a:off x="5209496" y="2997710"/>
              <a:ext cx="723667" cy="54492"/>
            </a:xfrm>
            <a:custGeom>
              <a:avLst/>
              <a:gdLst>
                <a:gd name="connsiteX0" fmla="*/ 0 w 723667"/>
                <a:gd name="connsiteY0" fmla="*/ 27246 h 54492"/>
                <a:gd name="connsiteX1" fmla="*/ 723667 w 723667"/>
                <a:gd name="connsiteY1" fmla="*/ 27246 h 54492"/>
              </a:gdLst>
              <a:ahLst/>
              <a:cxnLst>
                <a:cxn ang="0">
                  <a:pos x="connsiteX0" y="connsiteY0"/>
                </a:cxn>
                <a:cxn ang="0">
                  <a:pos x="connsiteX1" y="connsiteY1"/>
                </a:cxn>
              </a:cxnLst>
              <a:rect l="l" t="t" r="r" b="b"/>
              <a:pathLst>
                <a:path w="723667" h="54492">
                  <a:moveTo>
                    <a:pt x="0" y="27246"/>
                  </a:moveTo>
                  <a:lnTo>
                    <a:pt x="723667" y="27246"/>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356441" tIns="9155" rIns="356442" bIns="915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7" name="Freeform: Shape 16">
              <a:extLst>
                <a:ext uri="{FF2B5EF4-FFF2-40B4-BE49-F238E27FC236}">
                  <a16:creationId xmlns:a16="http://schemas.microsoft.com/office/drawing/2014/main" id="{6538CAB4-8056-123E-AD8D-0E821DA3C26B}"/>
                </a:ext>
              </a:extLst>
            </p:cNvPr>
            <p:cNvSpPr/>
            <p:nvPr/>
          </p:nvSpPr>
          <p:spPr>
            <a:xfrm>
              <a:off x="5817393" y="245209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Undersampling</a:t>
              </a:r>
              <a:endParaRPr lang="en-US" sz="1400" kern="1200" dirty="0"/>
            </a:p>
          </p:txBody>
        </p:sp>
        <p:sp>
          <p:nvSpPr>
            <p:cNvPr id="18" name="Freeform: Shape 17">
              <a:extLst>
                <a:ext uri="{FF2B5EF4-FFF2-40B4-BE49-F238E27FC236}">
                  <a16:creationId xmlns:a16="http://schemas.microsoft.com/office/drawing/2014/main" id="{D3FA4607-A488-2F28-AF50-683BF2C6DBE2}"/>
                </a:ext>
              </a:extLst>
            </p:cNvPr>
            <p:cNvSpPr/>
            <p:nvPr/>
          </p:nvSpPr>
          <p:spPr>
            <a:xfrm>
              <a:off x="7047706" y="2732424"/>
              <a:ext cx="492125" cy="54492"/>
            </a:xfrm>
            <a:custGeom>
              <a:avLst/>
              <a:gdLst>
                <a:gd name="connsiteX0" fmla="*/ 0 w 492125"/>
                <a:gd name="connsiteY0" fmla="*/ 27246 h 54492"/>
                <a:gd name="connsiteX1" fmla="*/ 492125 w 492125"/>
                <a:gd name="connsiteY1" fmla="*/ 27246 h 54492"/>
              </a:gdLst>
              <a:ahLst/>
              <a:cxnLst>
                <a:cxn ang="0">
                  <a:pos x="connsiteX0" y="connsiteY0"/>
                </a:cxn>
                <a:cxn ang="0">
                  <a:pos x="connsiteX1" y="connsiteY1"/>
                </a:cxn>
              </a:cxnLst>
              <a:rect l="l" t="t" r="r" b="b"/>
              <a:pathLst>
                <a:path w="492125" h="54492">
                  <a:moveTo>
                    <a:pt x="0" y="27246"/>
                  </a:moveTo>
                  <a:lnTo>
                    <a:pt x="492125"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246460" tIns="14943" rIns="246459" bIns="1494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9" name="Freeform: Shape 18">
              <a:extLst>
                <a:ext uri="{FF2B5EF4-FFF2-40B4-BE49-F238E27FC236}">
                  <a16:creationId xmlns:a16="http://schemas.microsoft.com/office/drawing/2014/main" id="{E935CA53-5840-0D9D-E9B4-4B983097532F}"/>
                </a:ext>
              </a:extLst>
            </p:cNvPr>
            <p:cNvSpPr/>
            <p:nvPr/>
          </p:nvSpPr>
          <p:spPr>
            <a:xfrm>
              <a:off x="7539832" y="245209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3"/>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Downsampling</a:t>
              </a:r>
              <a:endParaRPr lang="en-US" sz="1400" kern="1200" dirty="0"/>
            </a:p>
          </p:txBody>
        </p:sp>
        <p:sp>
          <p:nvSpPr>
            <p:cNvPr id="20" name="Freeform: Shape 19">
              <a:extLst>
                <a:ext uri="{FF2B5EF4-FFF2-40B4-BE49-F238E27FC236}">
                  <a16:creationId xmlns:a16="http://schemas.microsoft.com/office/drawing/2014/main" id="{E58755FA-A5AF-89CB-85A1-C5B682B1534C}"/>
                </a:ext>
              </a:extLst>
            </p:cNvPr>
            <p:cNvSpPr/>
            <p:nvPr/>
          </p:nvSpPr>
          <p:spPr>
            <a:xfrm rot="2829178">
              <a:off x="5209496" y="3528283"/>
              <a:ext cx="723667" cy="54492"/>
            </a:xfrm>
            <a:custGeom>
              <a:avLst/>
              <a:gdLst>
                <a:gd name="connsiteX0" fmla="*/ 0 w 723667"/>
                <a:gd name="connsiteY0" fmla="*/ 27246 h 54492"/>
                <a:gd name="connsiteX1" fmla="*/ 723667 w 723667"/>
                <a:gd name="connsiteY1" fmla="*/ 27246 h 54492"/>
              </a:gdLst>
              <a:ahLst/>
              <a:cxnLst>
                <a:cxn ang="0">
                  <a:pos x="connsiteX0" y="connsiteY0"/>
                </a:cxn>
                <a:cxn ang="0">
                  <a:pos x="connsiteX1" y="connsiteY1"/>
                </a:cxn>
              </a:cxnLst>
              <a:rect l="l" t="t" r="r" b="b"/>
              <a:pathLst>
                <a:path w="723667" h="54492">
                  <a:moveTo>
                    <a:pt x="0" y="27246"/>
                  </a:moveTo>
                  <a:lnTo>
                    <a:pt x="723667" y="27246"/>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356442" tIns="9154" rIns="356441" bIns="915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1" name="Freeform: Shape 20">
              <a:extLst>
                <a:ext uri="{FF2B5EF4-FFF2-40B4-BE49-F238E27FC236}">
                  <a16:creationId xmlns:a16="http://schemas.microsoft.com/office/drawing/2014/main" id="{D4BDE769-DBAB-07E2-B2AF-83FD2FA7AF5E}"/>
                </a:ext>
              </a:extLst>
            </p:cNvPr>
            <p:cNvSpPr/>
            <p:nvPr/>
          </p:nvSpPr>
          <p:spPr>
            <a:xfrm>
              <a:off x="5817393" y="3513237"/>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Oversampling</a:t>
              </a:r>
              <a:endParaRPr lang="en-US" sz="1400" kern="1200" dirty="0"/>
            </a:p>
          </p:txBody>
        </p:sp>
        <p:sp>
          <p:nvSpPr>
            <p:cNvPr id="22" name="Freeform: Shape 21">
              <a:extLst>
                <a:ext uri="{FF2B5EF4-FFF2-40B4-BE49-F238E27FC236}">
                  <a16:creationId xmlns:a16="http://schemas.microsoft.com/office/drawing/2014/main" id="{DEC2F2F5-1102-68BE-9151-727027F2921A}"/>
                </a:ext>
              </a:extLst>
            </p:cNvPr>
            <p:cNvSpPr/>
            <p:nvPr/>
          </p:nvSpPr>
          <p:spPr>
            <a:xfrm rot="19457599">
              <a:off x="6996231" y="3496328"/>
              <a:ext cx="555193" cy="58515"/>
            </a:xfrm>
            <a:custGeom>
              <a:avLst/>
              <a:gdLst>
                <a:gd name="connsiteX0" fmla="*/ 0 w 606054"/>
                <a:gd name="connsiteY0" fmla="*/ 27246 h 54492"/>
                <a:gd name="connsiteX1" fmla="*/ 606054 w 606054"/>
                <a:gd name="connsiteY1" fmla="*/ 27246 h 54492"/>
              </a:gdLst>
              <a:ahLst/>
              <a:cxnLst>
                <a:cxn ang="0">
                  <a:pos x="connsiteX0" y="connsiteY0"/>
                </a:cxn>
                <a:cxn ang="0">
                  <a:pos x="connsiteX1" y="connsiteY1"/>
                </a:cxn>
              </a:cxnLst>
              <a:rect l="l" t="t" r="r" b="b"/>
              <a:pathLst>
                <a:path w="606054" h="54492">
                  <a:moveTo>
                    <a:pt x="0" y="27246"/>
                  </a:moveTo>
                  <a:lnTo>
                    <a:pt x="606054"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00576" tIns="12095" rIns="300576" bIns="1209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3" name="Freeform: Shape 22">
              <a:extLst>
                <a:ext uri="{FF2B5EF4-FFF2-40B4-BE49-F238E27FC236}">
                  <a16:creationId xmlns:a16="http://schemas.microsoft.com/office/drawing/2014/main" id="{A54C3C14-B45F-FF25-FE1B-B985203B41EA}"/>
                </a:ext>
              </a:extLst>
            </p:cNvPr>
            <p:cNvSpPr/>
            <p:nvPr/>
          </p:nvSpPr>
          <p:spPr>
            <a:xfrm>
              <a:off x="7539832" y="315952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Upsampling</a:t>
              </a:r>
              <a:endParaRPr lang="en-US" sz="1400" kern="1200" dirty="0"/>
            </a:p>
          </p:txBody>
        </p:sp>
        <p:sp>
          <p:nvSpPr>
            <p:cNvPr id="24" name="Freeform: Shape 23">
              <a:extLst>
                <a:ext uri="{FF2B5EF4-FFF2-40B4-BE49-F238E27FC236}">
                  <a16:creationId xmlns:a16="http://schemas.microsoft.com/office/drawing/2014/main" id="{51AA04CD-6F7C-E270-BD75-2D4D9524C2ED}"/>
                </a:ext>
              </a:extLst>
            </p:cNvPr>
            <p:cNvSpPr/>
            <p:nvPr/>
          </p:nvSpPr>
          <p:spPr>
            <a:xfrm rot="2142401" flipV="1">
              <a:off x="6969881" y="4013766"/>
              <a:ext cx="598312" cy="104056"/>
            </a:xfrm>
            <a:custGeom>
              <a:avLst/>
              <a:gdLst>
                <a:gd name="connsiteX0" fmla="*/ 0 w 606054"/>
                <a:gd name="connsiteY0" fmla="*/ 27246 h 54492"/>
                <a:gd name="connsiteX1" fmla="*/ 606054 w 606054"/>
                <a:gd name="connsiteY1" fmla="*/ 27246 h 54492"/>
              </a:gdLst>
              <a:ahLst/>
              <a:cxnLst>
                <a:cxn ang="0">
                  <a:pos x="connsiteX0" y="connsiteY0"/>
                </a:cxn>
                <a:cxn ang="0">
                  <a:pos x="connsiteX1" y="connsiteY1"/>
                </a:cxn>
              </a:cxnLst>
              <a:rect l="l" t="t" r="r" b="b"/>
              <a:pathLst>
                <a:path w="606054" h="54492">
                  <a:moveTo>
                    <a:pt x="0" y="27246"/>
                  </a:moveTo>
                  <a:lnTo>
                    <a:pt x="606054" y="27246"/>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00576" tIns="12094" rIns="300576" bIns="12094"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5" name="Freeform: Shape 24">
              <a:extLst>
                <a:ext uri="{FF2B5EF4-FFF2-40B4-BE49-F238E27FC236}">
                  <a16:creationId xmlns:a16="http://schemas.microsoft.com/office/drawing/2014/main" id="{FBE4F512-E6D1-D9FC-B8E4-CE8D6058F384}"/>
                </a:ext>
              </a:extLst>
            </p:cNvPr>
            <p:cNvSpPr/>
            <p:nvPr/>
          </p:nvSpPr>
          <p:spPr>
            <a:xfrm>
              <a:off x="7539832" y="3866952"/>
              <a:ext cx="1230313" cy="615156"/>
            </a:xfrm>
            <a:custGeom>
              <a:avLst/>
              <a:gdLst>
                <a:gd name="connsiteX0" fmla="*/ 0 w 1230313"/>
                <a:gd name="connsiteY0" fmla="*/ 61516 h 615156"/>
                <a:gd name="connsiteX1" fmla="*/ 61516 w 1230313"/>
                <a:gd name="connsiteY1" fmla="*/ 0 h 615156"/>
                <a:gd name="connsiteX2" fmla="*/ 1168797 w 1230313"/>
                <a:gd name="connsiteY2" fmla="*/ 0 h 615156"/>
                <a:gd name="connsiteX3" fmla="*/ 1230313 w 1230313"/>
                <a:gd name="connsiteY3" fmla="*/ 61516 h 615156"/>
                <a:gd name="connsiteX4" fmla="*/ 1230313 w 1230313"/>
                <a:gd name="connsiteY4" fmla="*/ 553640 h 615156"/>
                <a:gd name="connsiteX5" fmla="*/ 1168797 w 1230313"/>
                <a:gd name="connsiteY5" fmla="*/ 615156 h 615156"/>
                <a:gd name="connsiteX6" fmla="*/ 61516 w 1230313"/>
                <a:gd name="connsiteY6" fmla="*/ 615156 h 615156"/>
                <a:gd name="connsiteX7" fmla="*/ 0 w 1230313"/>
                <a:gd name="connsiteY7" fmla="*/ 553640 h 615156"/>
                <a:gd name="connsiteX8" fmla="*/ 0 w 1230313"/>
                <a:gd name="connsiteY8" fmla="*/ 61516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313" h="615156">
                  <a:moveTo>
                    <a:pt x="0" y="61516"/>
                  </a:moveTo>
                  <a:cubicBezTo>
                    <a:pt x="0" y="27542"/>
                    <a:pt x="27542" y="0"/>
                    <a:pt x="61516" y="0"/>
                  </a:cubicBezTo>
                  <a:lnTo>
                    <a:pt x="1168797" y="0"/>
                  </a:lnTo>
                  <a:cubicBezTo>
                    <a:pt x="1202771" y="0"/>
                    <a:pt x="1230313" y="27542"/>
                    <a:pt x="1230313" y="61516"/>
                  </a:cubicBezTo>
                  <a:lnTo>
                    <a:pt x="1230313" y="553640"/>
                  </a:lnTo>
                  <a:cubicBezTo>
                    <a:pt x="1230313" y="587614"/>
                    <a:pt x="1202771" y="615156"/>
                    <a:pt x="1168797" y="615156"/>
                  </a:cubicBezTo>
                  <a:lnTo>
                    <a:pt x="61516" y="615156"/>
                  </a:lnTo>
                  <a:cubicBezTo>
                    <a:pt x="27542" y="615156"/>
                    <a:pt x="0" y="587614"/>
                    <a:pt x="0" y="553640"/>
                  </a:cubicBezTo>
                  <a:lnTo>
                    <a:pt x="0" y="61516"/>
                  </a:lnTo>
                  <a:close/>
                </a:path>
              </a:pathLst>
            </a:custGeom>
            <a:solidFill>
              <a:schemeClr val="accent4"/>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907" tIns="26907" rIns="26907" bIns="26907" numCol="1" spcCol="1270" anchor="ctr" anchorCtr="0">
              <a:noAutofit/>
            </a:bodyPr>
            <a:lstStyle/>
            <a:p>
              <a:pPr marL="0" lvl="0" indent="0" algn="ctr" defTabSz="622300">
                <a:lnSpc>
                  <a:spcPct val="90000"/>
                </a:lnSpc>
                <a:spcBef>
                  <a:spcPct val="0"/>
                </a:spcBef>
                <a:spcAft>
                  <a:spcPct val="35000"/>
                </a:spcAft>
                <a:buNone/>
              </a:pPr>
              <a:r>
                <a:rPr lang="en-IN" sz="1400" kern="1200" dirty="0"/>
                <a:t>Upsampling with SMOTE</a:t>
              </a:r>
              <a:endParaRPr lang="en-US" sz="1400" kern="1200" dirty="0"/>
            </a:p>
          </p:txBody>
        </p:sp>
      </p:grpSp>
      <p:pic>
        <p:nvPicPr>
          <p:cNvPr id="27650" name="Picture 2">
            <a:extLst>
              <a:ext uri="{FF2B5EF4-FFF2-40B4-BE49-F238E27FC236}">
                <a16:creationId xmlns:a16="http://schemas.microsoft.com/office/drawing/2014/main" id="{AC18B00C-5B37-8338-5ACB-EED0655886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584"/>
          <a:stretch/>
        </p:blipFill>
        <p:spPr bwMode="auto">
          <a:xfrm>
            <a:off x="4710850" y="996654"/>
            <a:ext cx="2558263" cy="16203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0FE2CD07-4C0C-7B95-DF30-0CDA8A835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92"/>
          <a:stretch/>
        </p:blipFill>
        <p:spPr bwMode="auto">
          <a:xfrm>
            <a:off x="4637296" y="4416073"/>
            <a:ext cx="2647601" cy="1630133"/>
          </a:xfrm>
          <a:prstGeom prst="rect">
            <a:avLst/>
          </a:prstGeom>
          <a:noFill/>
          <a:extLst>
            <a:ext uri="{909E8E84-426E-40DD-AFC4-6F175D3DCCD1}">
              <a14:hiddenFill xmlns:a14="http://schemas.microsoft.com/office/drawing/2010/main">
                <a:solidFill>
                  <a:srgbClr val="FFFFFF"/>
                </a:solidFill>
              </a14:hiddenFill>
            </a:ext>
          </a:extLst>
        </p:spPr>
      </p:pic>
      <p:sp>
        <p:nvSpPr>
          <p:cNvPr id="26" name="Footer Placeholder 3">
            <a:extLst>
              <a:ext uri="{FF2B5EF4-FFF2-40B4-BE49-F238E27FC236}">
                <a16:creationId xmlns:a16="http://schemas.microsoft.com/office/drawing/2014/main" id="{754F26FF-1245-2C17-7DBE-C8644E60EF96}"/>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27" name="Slide Number Placeholder 5">
            <a:extLst>
              <a:ext uri="{FF2B5EF4-FFF2-40B4-BE49-F238E27FC236}">
                <a16:creationId xmlns:a16="http://schemas.microsoft.com/office/drawing/2014/main" id="{47123C61-09AB-6054-FC4F-68D1767C561F}"/>
              </a:ext>
            </a:extLst>
          </p:cNvPr>
          <p:cNvSpPr txBox="1">
            <a:spLocks/>
          </p:cNvSpPr>
          <p:nvPr/>
        </p:nvSpPr>
        <p:spPr>
          <a:xfrm>
            <a:off x="10919012" y="6356350"/>
            <a:ext cx="672354" cy="365125"/>
          </a:xfrm>
          <a:prstGeom prst="rect">
            <a:avLst/>
          </a:prstGeom>
        </p:spPr>
        <p:txBody>
          <a:bodyPr vert="horz" lIns="91440" tIns="45720" rIns="91440" bIns="45720" rtlCol="0" anchor="ct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30AF5A0-43BB-4336-8627-9123B9144D80}" type="slidenum">
              <a:rPr lang="en-US" smtClean="0">
                <a:solidFill>
                  <a:srgbClr val="000000"/>
                </a:solidFill>
                <a:latin typeface="Calisto MT"/>
              </a:rPr>
              <a:pPr>
                <a:defRPr/>
              </a:pPr>
              <a:t>23</a:t>
            </a:fld>
            <a:endParaRPr lang="en-US">
              <a:solidFill>
                <a:srgbClr val="000000"/>
              </a:solidFill>
              <a:latin typeface="Calisto MT"/>
            </a:endParaRPr>
          </a:p>
        </p:txBody>
      </p:sp>
      <p:sp>
        <p:nvSpPr>
          <p:cNvPr id="28" name="Date Placeholder 6">
            <a:extLst>
              <a:ext uri="{FF2B5EF4-FFF2-40B4-BE49-F238E27FC236}">
                <a16:creationId xmlns:a16="http://schemas.microsoft.com/office/drawing/2014/main" id="{6B5D37AF-C6B7-A5BC-E99A-C973ED33603C}"/>
              </a:ext>
            </a:extLst>
          </p:cNvPr>
          <p:cNvSpPr>
            <a:spLocks noGrp="1"/>
          </p:cNvSpPr>
          <p:nvPr>
            <p:ph type="dt" sz="half" idx="10"/>
          </p:nvPr>
        </p:nvSpPr>
        <p:spPr>
          <a:xfrm>
            <a:off x="8369448" y="6356350"/>
            <a:ext cx="2592594" cy="365125"/>
          </a:xfrm>
        </p:spPr>
        <p:txBody>
          <a:bodyPr/>
          <a:lstStyle/>
          <a:p>
            <a:r>
              <a:rPr lang="en-US" dirty="0"/>
              <a:t>12/02/2022</a:t>
            </a:r>
          </a:p>
        </p:txBody>
      </p:sp>
      <p:pic>
        <p:nvPicPr>
          <p:cNvPr id="29" name="Picture 2">
            <a:extLst>
              <a:ext uri="{FF2B5EF4-FFF2-40B4-BE49-F238E27FC236}">
                <a16:creationId xmlns:a16="http://schemas.microsoft.com/office/drawing/2014/main" id="{BCCBFDF9-9B2A-24D7-ACEE-0944EF08B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5295" y="1485406"/>
            <a:ext cx="2220452" cy="17634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C2110AF-0BE1-732C-9D74-C744DC79924A}"/>
              </a:ext>
            </a:extLst>
          </p:cNvPr>
          <p:cNvPicPr>
            <a:picLocks noChangeAspect="1"/>
          </p:cNvPicPr>
          <p:nvPr/>
        </p:nvPicPr>
        <p:blipFill>
          <a:blip r:embed="rId4"/>
          <a:stretch>
            <a:fillRect/>
          </a:stretch>
        </p:blipFill>
        <p:spPr>
          <a:xfrm>
            <a:off x="9935295" y="3404174"/>
            <a:ext cx="2223048" cy="1900842"/>
          </a:xfrm>
          <a:prstGeom prst="rect">
            <a:avLst/>
          </a:prstGeom>
        </p:spPr>
      </p:pic>
      <p:pic>
        <p:nvPicPr>
          <p:cNvPr id="31" name="Picture 2">
            <a:extLst>
              <a:ext uri="{FF2B5EF4-FFF2-40B4-BE49-F238E27FC236}">
                <a16:creationId xmlns:a16="http://schemas.microsoft.com/office/drawing/2014/main" id="{3D08F273-73CA-3182-5E22-28B848E24E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1" y="2633696"/>
            <a:ext cx="2095970" cy="180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68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SAMPLING: BALANCED DATASET</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23554" name="Picture 2">
            <a:extLst>
              <a:ext uri="{FF2B5EF4-FFF2-40B4-BE49-F238E27FC236}">
                <a16:creationId xmlns:a16="http://schemas.microsoft.com/office/drawing/2014/main" id="{AE0D26A6-B11C-B232-19CD-32D3EE5AA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83" y="1485898"/>
            <a:ext cx="2612885" cy="2236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3A0D71-4267-59E5-E903-39C754B5EF8F}"/>
              </a:ext>
            </a:extLst>
          </p:cNvPr>
          <p:cNvSpPr txBox="1"/>
          <p:nvPr/>
        </p:nvSpPr>
        <p:spPr>
          <a:xfrm>
            <a:off x="874728" y="3828147"/>
            <a:ext cx="2453539" cy="1754326"/>
          </a:xfrm>
          <a:prstGeom prst="rect">
            <a:avLst/>
          </a:prstGeom>
          <a:noFill/>
        </p:spPr>
        <p:txBody>
          <a:bodyPr wrap="square" rtlCol="0">
            <a:spAutoFit/>
          </a:bodyPr>
          <a:lstStyle/>
          <a:p>
            <a:pPr marL="285750" indent="-285750">
              <a:buFont typeface="Wingdings" panose="05000000000000000000" pitchFamily="2" charset="2"/>
              <a:buChar char="§"/>
            </a:pPr>
            <a:r>
              <a:rPr lang="en-IN" sz="1200" dirty="0"/>
              <a:t>Equal number of instances with fraud and non-fraud transactions</a:t>
            </a:r>
          </a:p>
          <a:p>
            <a:pPr marL="285750" indent="-285750">
              <a:buFont typeface="Wingdings" panose="05000000000000000000" pitchFamily="2" charset="2"/>
              <a:buChar char="§"/>
            </a:pPr>
            <a:endParaRPr lang="en-IN" sz="1200" dirty="0"/>
          </a:p>
          <a:p>
            <a:pPr marL="285750" indent="-285750">
              <a:buFont typeface="Wingdings" panose="05000000000000000000" pitchFamily="2" charset="2"/>
              <a:buChar char="§"/>
            </a:pPr>
            <a:r>
              <a:rPr lang="en-IN" sz="1200" dirty="0"/>
              <a:t>With a balanced dataset, the correlations of the features with the target feature have improved. This will improve the performance of the model</a:t>
            </a:r>
            <a:endParaRPr lang="en-US" sz="1200" dirty="0"/>
          </a:p>
        </p:txBody>
      </p:sp>
      <p:pic>
        <p:nvPicPr>
          <p:cNvPr id="23556" name="Picture 4">
            <a:extLst>
              <a:ext uri="{FF2B5EF4-FFF2-40B4-BE49-F238E27FC236}">
                <a16:creationId xmlns:a16="http://schemas.microsoft.com/office/drawing/2014/main" id="{BFE048C9-3F26-8139-70A0-6B3133DEF2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3170" y="1358105"/>
            <a:ext cx="8350777" cy="4729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A2BD9ED-9738-D41D-3894-E735059E0B67}"/>
              </a:ext>
            </a:extLst>
          </p:cNvPr>
          <p:cNvSpPr/>
          <p:nvPr/>
        </p:nvSpPr>
        <p:spPr>
          <a:xfrm>
            <a:off x="5575300" y="1307305"/>
            <a:ext cx="576000" cy="4496595"/>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353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SPLITTING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4" name="Rectangle 13">
            <a:extLst>
              <a:ext uri="{FF2B5EF4-FFF2-40B4-BE49-F238E27FC236}">
                <a16:creationId xmlns:a16="http://schemas.microsoft.com/office/drawing/2014/main" id="{0864BBDF-1FDD-52EA-6D83-3ECA90B82367}"/>
              </a:ext>
            </a:extLst>
          </p:cNvPr>
          <p:cNvSpPr/>
          <p:nvPr/>
        </p:nvSpPr>
        <p:spPr>
          <a:xfrm>
            <a:off x="715383" y="3085217"/>
            <a:ext cx="7455411" cy="53964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TRAINING SET	( 80% )</a:t>
            </a:r>
          </a:p>
        </p:txBody>
      </p:sp>
      <p:sp>
        <p:nvSpPr>
          <p:cNvPr id="16" name="Rectangle 15">
            <a:extLst>
              <a:ext uri="{FF2B5EF4-FFF2-40B4-BE49-F238E27FC236}">
                <a16:creationId xmlns:a16="http://schemas.microsoft.com/office/drawing/2014/main" id="{F5DD32A9-CE52-8B82-CFF0-55D8F286AB44}"/>
              </a:ext>
            </a:extLst>
          </p:cNvPr>
          <p:cNvSpPr/>
          <p:nvPr/>
        </p:nvSpPr>
        <p:spPr>
          <a:xfrm>
            <a:off x="8170794" y="3085217"/>
            <a:ext cx="2995609" cy="5396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TESTING SET ( 20%)</a:t>
            </a:r>
          </a:p>
        </p:txBody>
      </p:sp>
    </p:spTree>
    <p:extLst>
      <p:ext uri="{BB962C8B-B14F-4D97-AF65-F5344CB8AC3E}">
        <p14:creationId xmlns:p14="http://schemas.microsoft.com/office/powerpoint/2010/main" val="194510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normAutofit/>
          </a:bodyPr>
          <a:lstStyle/>
          <a:p>
            <a:pPr marL="571500" indent="-571500" algn="l">
              <a:buFont typeface="+mj-lt"/>
              <a:buAutoNum type="romanUcPeriod"/>
            </a:pPr>
            <a:r>
              <a:rPr lang="en-US" sz="1800" dirty="0"/>
              <a:t>Business Understanding</a:t>
            </a:r>
          </a:p>
          <a:p>
            <a:pPr marL="571500" indent="-571500" algn="l">
              <a:buFont typeface="+mj-lt"/>
              <a:buAutoNum type="romanUcPeriod"/>
            </a:pPr>
            <a:r>
              <a:rPr lang="en-US" sz="1800" dirty="0"/>
              <a:t>Data Understanding</a:t>
            </a:r>
          </a:p>
          <a:p>
            <a:pPr marL="571500" indent="-571500" algn="l">
              <a:buFont typeface="+mj-lt"/>
              <a:buAutoNum type="romanUcPeriod"/>
            </a:pPr>
            <a:r>
              <a:rPr lang="en-US" sz="1800" dirty="0"/>
              <a:t>Data Preparation</a:t>
            </a:r>
          </a:p>
          <a:p>
            <a:pPr marL="571500" indent="-571500" algn="l">
              <a:buFont typeface="+mj-lt"/>
              <a:buAutoNum type="romanUcPeriod"/>
            </a:pPr>
            <a:r>
              <a:rPr lang="en-US" sz="1800" b="1" dirty="0"/>
              <a:t>Modeling</a:t>
            </a:r>
          </a:p>
          <a:p>
            <a:pPr marL="1257300" lvl="1" indent="-571500">
              <a:buFont typeface="+mj-lt"/>
              <a:buAutoNum type="alphaLcParenR"/>
            </a:pPr>
            <a:r>
              <a:rPr lang="en-US" sz="1600" dirty="0"/>
              <a:t>Supervised Learning</a:t>
            </a:r>
          </a:p>
          <a:p>
            <a:pPr marL="1257300" lvl="1" indent="-571500">
              <a:buFont typeface="+mj-lt"/>
              <a:buAutoNum type="alphaLcParenR"/>
            </a:pPr>
            <a:r>
              <a:rPr lang="en-US" sz="1600" dirty="0"/>
              <a:t>Deep Learning</a:t>
            </a:r>
          </a:p>
          <a:p>
            <a:pPr marL="571500" indent="-571500" algn="l">
              <a:buFont typeface="+mj-lt"/>
              <a:buAutoNum type="romanUcPeriod"/>
            </a:pPr>
            <a:r>
              <a:rPr lang="en-US" sz="1800" dirty="0"/>
              <a:t>Evaluation</a:t>
            </a:r>
          </a:p>
          <a:p>
            <a:pPr marL="571500" indent="-571500" algn="l">
              <a:buFont typeface="+mj-lt"/>
              <a:buAutoNum type="romanUcPeriod"/>
            </a:pPr>
            <a:r>
              <a:rPr lang="en-US" sz="1800" dirty="0"/>
              <a:t>Deployment</a:t>
            </a:r>
          </a:p>
          <a:p>
            <a:pPr marL="571500" indent="-571500" algn="l">
              <a:buFont typeface="+mj-lt"/>
              <a:buAutoNum type="romanUcPeriod"/>
            </a:pPr>
            <a:r>
              <a:rPr lang="en-US" sz="1800" dirty="0"/>
              <a:t>Conclusion &amp; Future Work</a:t>
            </a:r>
          </a:p>
          <a:p>
            <a:endParaRPr lang="en-US" dirty="0"/>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26</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6541588" y="3637058"/>
            <a:ext cx="5650408" cy="756167"/>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E0D14DF-B39F-B98D-937A-DF13E170456D}"/>
              </a:ext>
            </a:extLst>
          </p:cNvPr>
          <p:cNvGrpSpPr/>
          <p:nvPr/>
        </p:nvGrpSpPr>
        <p:grpSpPr>
          <a:xfrm>
            <a:off x="9537409" y="115260"/>
            <a:ext cx="2728163" cy="2358809"/>
            <a:chOff x="9537409" y="115260"/>
            <a:chExt cx="2728163" cy="2358809"/>
          </a:xfrm>
        </p:grpSpPr>
        <p:grpSp>
          <p:nvGrpSpPr>
            <p:cNvPr id="3" name="Group 2">
              <a:extLst>
                <a:ext uri="{FF2B5EF4-FFF2-40B4-BE49-F238E27FC236}">
                  <a16:creationId xmlns:a16="http://schemas.microsoft.com/office/drawing/2014/main" id="{D05A9465-8D24-592C-8333-D75409893784}"/>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E6996B06-0647-3848-B960-D037A58AF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F416042-E922-EE2D-0040-9DEBFCB74A19}"/>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27C8D1DB-6C99-A215-47D2-65B2A742CB23}"/>
                </a:ext>
              </a:extLst>
            </p:cNvPr>
            <p:cNvSpPr/>
            <p:nvPr/>
          </p:nvSpPr>
          <p:spPr>
            <a:xfrm>
              <a:off x="10351566" y="160544"/>
              <a:ext cx="1914006" cy="1496594"/>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914006"/>
                <a:gd name="connsiteY0" fmla="*/ 651093 h 1143516"/>
                <a:gd name="connsiteX1" fmla="*/ 1802334 w 1914006"/>
                <a:gd name="connsiteY1" fmla="*/ 1134856 h 1143516"/>
                <a:gd name="connsiteX2" fmla="*/ 1720123 w 1914006"/>
                <a:gd name="connsiteY2" fmla="*/ 31701 h 1143516"/>
                <a:gd name="connsiteX3" fmla="*/ 342028 w 1914006"/>
                <a:gd name="connsiteY3" fmla="*/ 0 h 1143516"/>
                <a:gd name="connsiteX4" fmla="*/ 0 w 1914006"/>
                <a:gd name="connsiteY4" fmla="*/ 746876 h 1143516"/>
                <a:gd name="connsiteX5" fmla="*/ 369949 w 1914006"/>
                <a:gd name="connsiteY5" fmla="*/ 914400 h 1143516"/>
                <a:gd name="connsiteX6" fmla="*/ 593992 w 1914006"/>
                <a:gd name="connsiteY6" fmla="*/ 651093 h 1143516"/>
                <a:gd name="connsiteX0" fmla="*/ 936892 w 1914006"/>
                <a:gd name="connsiteY0" fmla="*/ 727293 h 1144509"/>
                <a:gd name="connsiteX1" fmla="*/ 1802334 w 1914006"/>
                <a:gd name="connsiteY1" fmla="*/ 1134856 h 1144509"/>
                <a:gd name="connsiteX2" fmla="*/ 1720123 w 1914006"/>
                <a:gd name="connsiteY2" fmla="*/ 31701 h 1144509"/>
                <a:gd name="connsiteX3" fmla="*/ 342028 w 1914006"/>
                <a:gd name="connsiteY3" fmla="*/ 0 h 1144509"/>
                <a:gd name="connsiteX4" fmla="*/ 0 w 1914006"/>
                <a:gd name="connsiteY4" fmla="*/ 746876 h 1144509"/>
                <a:gd name="connsiteX5" fmla="*/ 369949 w 1914006"/>
                <a:gd name="connsiteY5" fmla="*/ 914400 h 1144509"/>
                <a:gd name="connsiteX6" fmla="*/ 936892 w 1914006"/>
                <a:gd name="connsiteY6" fmla="*/ 727293 h 1144509"/>
                <a:gd name="connsiteX0" fmla="*/ 936892 w 1930529"/>
                <a:gd name="connsiteY0" fmla="*/ 727293 h 1471507"/>
                <a:gd name="connsiteX1" fmla="*/ 1827734 w 1930529"/>
                <a:gd name="connsiteY1" fmla="*/ 1465056 h 1471507"/>
                <a:gd name="connsiteX2" fmla="*/ 1720123 w 1930529"/>
                <a:gd name="connsiteY2" fmla="*/ 31701 h 1471507"/>
                <a:gd name="connsiteX3" fmla="*/ 342028 w 1930529"/>
                <a:gd name="connsiteY3" fmla="*/ 0 h 1471507"/>
                <a:gd name="connsiteX4" fmla="*/ 0 w 1930529"/>
                <a:gd name="connsiteY4" fmla="*/ 746876 h 1471507"/>
                <a:gd name="connsiteX5" fmla="*/ 369949 w 1930529"/>
                <a:gd name="connsiteY5" fmla="*/ 914400 h 1471507"/>
                <a:gd name="connsiteX6" fmla="*/ 936892 w 1930529"/>
                <a:gd name="connsiteY6" fmla="*/ 727293 h 1471507"/>
                <a:gd name="connsiteX0" fmla="*/ 822592 w 1930529"/>
                <a:gd name="connsiteY0" fmla="*/ 714593 h 1471426"/>
                <a:gd name="connsiteX1" fmla="*/ 1827734 w 1930529"/>
                <a:gd name="connsiteY1" fmla="*/ 1465056 h 1471426"/>
                <a:gd name="connsiteX2" fmla="*/ 1720123 w 1930529"/>
                <a:gd name="connsiteY2" fmla="*/ 31701 h 1471426"/>
                <a:gd name="connsiteX3" fmla="*/ 342028 w 1930529"/>
                <a:gd name="connsiteY3" fmla="*/ 0 h 1471426"/>
                <a:gd name="connsiteX4" fmla="*/ 0 w 1930529"/>
                <a:gd name="connsiteY4" fmla="*/ 746876 h 1471426"/>
                <a:gd name="connsiteX5" fmla="*/ 369949 w 1930529"/>
                <a:gd name="connsiteY5" fmla="*/ 914400 h 1471426"/>
                <a:gd name="connsiteX6" fmla="*/ 822592 w 1930529"/>
                <a:gd name="connsiteY6" fmla="*/ 714593 h 1471426"/>
                <a:gd name="connsiteX0" fmla="*/ 809892 w 1930529"/>
                <a:gd name="connsiteY0" fmla="*/ 701893 h 1471347"/>
                <a:gd name="connsiteX1" fmla="*/ 1827734 w 1930529"/>
                <a:gd name="connsiteY1" fmla="*/ 1465056 h 1471347"/>
                <a:gd name="connsiteX2" fmla="*/ 1720123 w 1930529"/>
                <a:gd name="connsiteY2" fmla="*/ 31701 h 1471347"/>
                <a:gd name="connsiteX3" fmla="*/ 342028 w 1930529"/>
                <a:gd name="connsiteY3" fmla="*/ 0 h 1471347"/>
                <a:gd name="connsiteX4" fmla="*/ 0 w 1930529"/>
                <a:gd name="connsiteY4" fmla="*/ 746876 h 1471347"/>
                <a:gd name="connsiteX5" fmla="*/ 369949 w 1930529"/>
                <a:gd name="connsiteY5" fmla="*/ 914400 h 1471347"/>
                <a:gd name="connsiteX6" fmla="*/ 809892 w 1930529"/>
                <a:gd name="connsiteY6" fmla="*/ 701893 h 1471347"/>
                <a:gd name="connsiteX0" fmla="*/ 809892 w 1922135"/>
                <a:gd name="connsiteY0" fmla="*/ 701893 h 1471347"/>
                <a:gd name="connsiteX1" fmla="*/ 1815034 w 1922135"/>
                <a:gd name="connsiteY1" fmla="*/ 1465056 h 1471347"/>
                <a:gd name="connsiteX2" fmla="*/ 1720123 w 1922135"/>
                <a:gd name="connsiteY2" fmla="*/ 31701 h 1471347"/>
                <a:gd name="connsiteX3" fmla="*/ 342028 w 1922135"/>
                <a:gd name="connsiteY3" fmla="*/ 0 h 1471347"/>
                <a:gd name="connsiteX4" fmla="*/ 0 w 1922135"/>
                <a:gd name="connsiteY4" fmla="*/ 746876 h 1471347"/>
                <a:gd name="connsiteX5" fmla="*/ 369949 w 1922135"/>
                <a:gd name="connsiteY5" fmla="*/ 914400 h 1471347"/>
                <a:gd name="connsiteX6" fmla="*/ 809892 w 1922135"/>
                <a:gd name="connsiteY6" fmla="*/ 701893 h 1471347"/>
                <a:gd name="connsiteX0" fmla="*/ 809892 w 1914006"/>
                <a:gd name="connsiteY0" fmla="*/ 701893 h 1496594"/>
                <a:gd name="connsiteX1" fmla="*/ 1802334 w 1914006"/>
                <a:gd name="connsiteY1" fmla="*/ 1490456 h 1496594"/>
                <a:gd name="connsiteX2" fmla="*/ 1720123 w 1914006"/>
                <a:gd name="connsiteY2" fmla="*/ 31701 h 1496594"/>
                <a:gd name="connsiteX3" fmla="*/ 342028 w 1914006"/>
                <a:gd name="connsiteY3" fmla="*/ 0 h 1496594"/>
                <a:gd name="connsiteX4" fmla="*/ 0 w 1914006"/>
                <a:gd name="connsiteY4" fmla="*/ 746876 h 1496594"/>
                <a:gd name="connsiteX5" fmla="*/ 369949 w 1914006"/>
                <a:gd name="connsiteY5" fmla="*/ 914400 h 1496594"/>
                <a:gd name="connsiteX6" fmla="*/ 809892 w 1914006"/>
                <a:gd name="connsiteY6" fmla="*/ 701893 h 149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4006" h="1496594">
                  <a:moveTo>
                    <a:pt x="809892" y="701893"/>
                  </a:moveTo>
                  <a:cubicBezTo>
                    <a:pt x="1014756" y="594702"/>
                    <a:pt x="1616762" y="1583105"/>
                    <a:pt x="1802334" y="1490456"/>
                  </a:cubicBezTo>
                  <a:cubicBezTo>
                    <a:pt x="1987906" y="1397807"/>
                    <a:pt x="1929641" y="76910"/>
                    <a:pt x="1720123" y="31701"/>
                  </a:cubicBezTo>
                  <a:lnTo>
                    <a:pt x="342028" y="0"/>
                  </a:lnTo>
                  <a:lnTo>
                    <a:pt x="0" y="746876"/>
                  </a:lnTo>
                  <a:lnTo>
                    <a:pt x="369949" y="914400"/>
                  </a:lnTo>
                  <a:lnTo>
                    <a:pt x="809892" y="7018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AA811AA2-5858-1255-95F3-390992B7C9A5}"/>
                </a:ext>
              </a:extLst>
            </p:cNvPr>
            <p:cNvSpPr/>
            <p:nvPr/>
          </p:nvSpPr>
          <p:spPr>
            <a:xfrm>
              <a:off x="9918797" y="943166"/>
              <a:ext cx="1594111" cy="153090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 name="connsiteX0" fmla="*/ 1228403 w 2029007"/>
                <a:gd name="connsiteY0" fmla="*/ 0 h 1698352"/>
                <a:gd name="connsiteX1" fmla="*/ 2028998 w 2029007"/>
                <a:gd name="connsiteY1" fmla="*/ 713666 h 1698352"/>
                <a:gd name="connsiteX2" fmla="*/ 1602060 w 2029007"/>
                <a:gd name="connsiteY2" fmla="*/ 1698352 h 1698352"/>
                <a:gd name="connsiteX3" fmla="*/ 1298308 w 2029007"/>
                <a:gd name="connsiteY3" fmla="*/ 1493785 h 1698352"/>
                <a:gd name="connsiteX4" fmla="*/ 593313 w 2029007"/>
                <a:gd name="connsiteY4" fmla="*/ 1465864 h 1698352"/>
                <a:gd name="connsiteX5" fmla="*/ 20940 w 2029007"/>
                <a:gd name="connsiteY5" fmla="*/ 1054035 h 1698352"/>
                <a:gd name="connsiteX6" fmla="*/ 0 w 2029007"/>
                <a:gd name="connsiteY6" fmla="*/ 607305 h 1698352"/>
                <a:gd name="connsiteX7" fmla="*/ 900440 w 2029007"/>
                <a:gd name="connsiteY7" fmla="*/ 663146 h 1698352"/>
                <a:gd name="connsiteX8" fmla="*/ 1186626 w 2029007"/>
                <a:gd name="connsiteY8" fmla="*/ 642206 h 1698352"/>
                <a:gd name="connsiteX9" fmla="*/ 1361130 w 2029007"/>
                <a:gd name="connsiteY9" fmla="*/ 474682 h 1698352"/>
                <a:gd name="connsiteX10" fmla="*/ 1403011 w 2029007"/>
                <a:gd name="connsiteY10" fmla="*/ 174536 h 1698352"/>
                <a:gd name="connsiteX11" fmla="*/ 1228403 w 2029007"/>
                <a:gd name="connsiteY11" fmla="*/ 0 h 1698352"/>
                <a:gd name="connsiteX0" fmla="*/ 1228403 w 1602060"/>
                <a:gd name="connsiteY0" fmla="*/ 0 h 1698352"/>
                <a:gd name="connsiteX1" fmla="*/ 1518465 w 1602060"/>
                <a:gd name="connsiteY1" fmla="*/ 1181390 h 1698352"/>
                <a:gd name="connsiteX2" fmla="*/ 1602060 w 1602060"/>
                <a:gd name="connsiteY2" fmla="*/ 1698352 h 1698352"/>
                <a:gd name="connsiteX3" fmla="*/ 1298308 w 1602060"/>
                <a:gd name="connsiteY3" fmla="*/ 1493785 h 1698352"/>
                <a:gd name="connsiteX4" fmla="*/ 593313 w 1602060"/>
                <a:gd name="connsiteY4" fmla="*/ 1465864 h 1698352"/>
                <a:gd name="connsiteX5" fmla="*/ 20940 w 1602060"/>
                <a:gd name="connsiteY5" fmla="*/ 1054035 h 1698352"/>
                <a:gd name="connsiteX6" fmla="*/ 0 w 1602060"/>
                <a:gd name="connsiteY6" fmla="*/ 607305 h 1698352"/>
                <a:gd name="connsiteX7" fmla="*/ 900440 w 1602060"/>
                <a:gd name="connsiteY7" fmla="*/ 663146 h 1698352"/>
                <a:gd name="connsiteX8" fmla="*/ 1186626 w 1602060"/>
                <a:gd name="connsiteY8" fmla="*/ 642206 h 1698352"/>
                <a:gd name="connsiteX9" fmla="*/ 1361130 w 1602060"/>
                <a:gd name="connsiteY9" fmla="*/ 474682 h 1698352"/>
                <a:gd name="connsiteX10" fmla="*/ 1403011 w 1602060"/>
                <a:gd name="connsiteY10" fmla="*/ 174536 h 1698352"/>
                <a:gd name="connsiteX11" fmla="*/ 1228403 w 1602060"/>
                <a:gd name="connsiteY11" fmla="*/ 0 h 1698352"/>
                <a:gd name="connsiteX0" fmla="*/ 1534723 w 1602060"/>
                <a:gd name="connsiteY0" fmla="*/ 2441 h 1523816"/>
                <a:gd name="connsiteX1" fmla="*/ 1518465 w 1602060"/>
                <a:gd name="connsiteY1" fmla="*/ 1006854 h 1523816"/>
                <a:gd name="connsiteX2" fmla="*/ 1602060 w 1602060"/>
                <a:gd name="connsiteY2" fmla="*/ 1523816 h 1523816"/>
                <a:gd name="connsiteX3" fmla="*/ 1298308 w 1602060"/>
                <a:gd name="connsiteY3" fmla="*/ 1319249 h 1523816"/>
                <a:gd name="connsiteX4" fmla="*/ 593313 w 1602060"/>
                <a:gd name="connsiteY4" fmla="*/ 1291328 h 1523816"/>
                <a:gd name="connsiteX5" fmla="*/ 20940 w 1602060"/>
                <a:gd name="connsiteY5" fmla="*/ 879499 h 1523816"/>
                <a:gd name="connsiteX6" fmla="*/ 0 w 1602060"/>
                <a:gd name="connsiteY6" fmla="*/ 432769 h 1523816"/>
                <a:gd name="connsiteX7" fmla="*/ 900440 w 1602060"/>
                <a:gd name="connsiteY7" fmla="*/ 488610 h 1523816"/>
                <a:gd name="connsiteX8" fmla="*/ 1186626 w 1602060"/>
                <a:gd name="connsiteY8" fmla="*/ 467670 h 1523816"/>
                <a:gd name="connsiteX9" fmla="*/ 1361130 w 1602060"/>
                <a:gd name="connsiteY9" fmla="*/ 300146 h 1523816"/>
                <a:gd name="connsiteX10" fmla="*/ 1403011 w 1602060"/>
                <a:gd name="connsiteY10" fmla="*/ 0 h 1523816"/>
                <a:gd name="connsiteX11" fmla="*/ 1534723 w 1602060"/>
                <a:gd name="connsiteY11" fmla="*/ 2441 h 1523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2060" h="1523816">
                  <a:moveTo>
                    <a:pt x="1534723" y="2441"/>
                  </a:moveTo>
                  <a:lnTo>
                    <a:pt x="1518465" y="1006854"/>
                  </a:lnTo>
                  <a:cubicBezTo>
                    <a:pt x="1520803" y="1381434"/>
                    <a:pt x="1599722" y="1149236"/>
                    <a:pt x="1602060" y="1523816"/>
                  </a:cubicBezTo>
                  <a:lnTo>
                    <a:pt x="1298308" y="1319249"/>
                  </a:lnTo>
                  <a:lnTo>
                    <a:pt x="593313" y="1291328"/>
                  </a:lnTo>
                  <a:lnTo>
                    <a:pt x="20940" y="879499"/>
                  </a:lnTo>
                  <a:lnTo>
                    <a:pt x="0" y="432769"/>
                  </a:lnTo>
                  <a:lnTo>
                    <a:pt x="900440" y="488610"/>
                  </a:lnTo>
                  <a:lnTo>
                    <a:pt x="1186626" y="467670"/>
                  </a:lnTo>
                  <a:lnTo>
                    <a:pt x="1361130" y="300146"/>
                  </a:lnTo>
                  <a:lnTo>
                    <a:pt x="1403011" y="0"/>
                  </a:lnTo>
                  <a:lnTo>
                    <a:pt x="1534723" y="2441"/>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524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MODEL SELECTION</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36" name="Rectangle 135">
            <a:extLst>
              <a:ext uri="{FF2B5EF4-FFF2-40B4-BE49-F238E27FC236}">
                <a16:creationId xmlns:a16="http://schemas.microsoft.com/office/drawing/2014/main" id="{FCB80815-BDFE-694B-61DA-345AC155E6BC}"/>
              </a:ext>
            </a:extLst>
          </p:cNvPr>
          <p:cNvSpPr/>
          <p:nvPr/>
        </p:nvSpPr>
        <p:spPr>
          <a:xfrm>
            <a:off x="834952" y="1205828"/>
            <a:ext cx="2174473" cy="480261"/>
          </a:xfrm>
          <a:prstGeom prst="rect">
            <a:avLst/>
          </a:prstGeom>
          <a:solidFill>
            <a:srgbClr val="FFFFFF">
              <a:lumMod val="95000"/>
            </a:srgbClr>
          </a:solidFill>
          <a:ln w="9525" cap="flat" cmpd="sng" algn="ctr">
            <a:solidFill>
              <a:srgbClr val="A9D4DB">
                <a:lumMod val="20000"/>
                <a:lumOff val="80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94C4F"/>
                </a:solidFill>
                <a:effectLst/>
                <a:uLnTx/>
                <a:uFillTx/>
                <a:latin typeface="+mj-lt"/>
                <a:cs typeface="Times New Roman" panose="02020603050405020304" pitchFamily="18" charset="0"/>
              </a:rPr>
              <a:t>Models Shortlisted</a:t>
            </a:r>
          </a:p>
        </p:txBody>
      </p:sp>
      <p:grpSp>
        <p:nvGrpSpPr>
          <p:cNvPr id="137" name="Group 136">
            <a:extLst>
              <a:ext uri="{FF2B5EF4-FFF2-40B4-BE49-F238E27FC236}">
                <a16:creationId xmlns:a16="http://schemas.microsoft.com/office/drawing/2014/main" id="{BB7BE712-DD98-4861-001A-77F7A158D7A9}"/>
              </a:ext>
            </a:extLst>
          </p:cNvPr>
          <p:cNvGrpSpPr/>
          <p:nvPr/>
        </p:nvGrpSpPr>
        <p:grpSpPr>
          <a:xfrm>
            <a:off x="8094654" y="1905615"/>
            <a:ext cx="969291" cy="975285"/>
            <a:chOff x="2927648" y="2180860"/>
            <a:chExt cx="969291" cy="975285"/>
          </a:xfrm>
        </p:grpSpPr>
        <p:sp>
          <p:nvSpPr>
            <p:cNvPr id="138" name="Oval 137">
              <a:extLst>
                <a:ext uri="{FF2B5EF4-FFF2-40B4-BE49-F238E27FC236}">
                  <a16:creationId xmlns:a16="http://schemas.microsoft.com/office/drawing/2014/main" id="{1682EE99-B383-B515-F427-A36F4D6B25DC}"/>
                </a:ext>
              </a:extLst>
            </p:cNvPr>
            <p:cNvSpPr/>
            <p:nvPr/>
          </p:nvSpPr>
          <p:spPr>
            <a:xfrm>
              <a:off x="2933771"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39" name="Picture 2" descr="Naive Bayes Icon - Free PNG &amp; SVG 1503826 - Noun Project">
              <a:extLst>
                <a:ext uri="{FF2B5EF4-FFF2-40B4-BE49-F238E27FC236}">
                  <a16:creationId xmlns:a16="http://schemas.microsoft.com/office/drawing/2014/main" id="{6D65BA39-D413-2AAD-BA83-6BB819183E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192977"/>
              <a:ext cx="963168" cy="9631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0" name="Group 139">
            <a:extLst>
              <a:ext uri="{FF2B5EF4-FFF2-40B4-BE49-F238E27FC236}">
                <a16:creationId xmlns:a16="http://schemas.microsoft.com/office/drawing/2014/main" id="{892339F5-5DD0-ACC6-ABCF-4EDB3664D4CB}"/>
              </a:ext>
            </a:extLst>
          </p:cNvPr>
          <p:cNvGrpSpPr/>
          <p:nvPr/>
        </p:nvGrpSpPr>
        <p:grpSpPr>
          <a:xfrm>
            <a:off x="6272027" y="1950903"/>
            <a:ext cx="963168" cy="960107"/>
            <a:chOff x="7632171" y="2154203"/>
            <a:chExt cx="963168" cy="960107"/>
          </a:xfrm>
        </p:grpSpPr>
        <p:sp>
          <p:nvSpPr>
            <p:cNvPr id="141" name="Oval 140">
              <a:extLst>
                <a:ext uri="{FF2B5EF4-FFF2-40B4-BE49-F238E27FC236}">
                  <a16:creationId xmlns:a16="http://schemas.microsoft.com/office/drawing/2014/main" id="{9A313FB2-3B5A-DFF5-983C-2D702DDBE3FE}"/>
                </a:ext>
              </a:extLst>
            </p:cNvPr>
            <p:cNvSpPr/>
            <p:nvPr/>
          </p:nvSpPr>
          <p:spPr>
            <a:xfrm>
              <a:off x="7632171" y="215420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42" name="Picture 141" descr="K-nearest-neighbor Icons - Free SVG &amp; PNG K-nearest-neighbor Images - Noun  Project">
              <a:extLst>
                <a:ext uri="{FF2B5EF4-FFF2-40B4-BE49-F238E27FC236}">
                  <a16:creationId xmlns:a16="http://schemas.microsoft.com/office/drawing/2014/main" id="{4CBF99FC-9D51-96F4-B904-C850CDBB3B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2057" y="2237475"/>
              <a:ext cx="807585" cy="8075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 name="Group 142">
            <a:extLst>
              <a:ext uri="{FF2B5EF4-FFF2-40B4-BE49-F238E27FC236}">
                <a16:creationId xmlns:a16="http://schemas.microsoft.com/office/drawing/2014/main" id="{E37FBCFD-CC08-C85F-A757-93A38009DD10}"/>
              </a:ext>
            </a:extLst>
          </p:cNvPr>
          <p:cNvGrpSpPr/>
          <p:nvPr/>
        </p:nvGrpSpPr>
        <p:grpSpPr>
          <a:xfrm>
            <a:off x="730651" y="1965958"/>
            <a:ext cx="1006663" cy="962332"/>
            <a:chOff x="273065" y="2178635"/>
            <a:chExt cx="1006663" cy="962332"/>
          </a:xfrm>
        </p:grpSpPr>
        <p:sp>
          <p:nvSpPr>
            <p:cNvPr id="144" name="Oval 143">
              <a:extLst>
                <a:ext uri="{FF2B5EF4-FFF2-40B4-BE49-F238E27FC236}">
                  <a16:creationId xmlns:a16="http://schemas.microsoft.com/office/drawing/2014/main" id="{E903DA5B-14E0-3F42-A1A9-27917A11103D}"/>
                </a:ext>
              </a:extLst>
            </p:cNvPr>
            <p:cNvSpPr/>
            <p:nvPr/>
          </p:nvSpPr>
          <p:spPr>
            <a:xfrm>
              <a:off x="316560" y="2180861"/>
              <a:ext cx="963168" cy="960106"/>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45" name="Picture 8" descr="logistic regression Icon - Free PNG &amp; SVG 1503824 - Noun Project">
              <a:extLst>
                <a:ext uri="{FF2B5EF4-FFF2-40B4-BE49-F238E27FC236}">
                  <a16:creationId xmlns:a16="http://schemas.microsoft.com/office/drawing/2014/main" id="{C2BC6DE6-FE68-205A-BEBA-58AD10DCDD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065" y="2178635"/>
              <a:ext cx="960106" cy="960106"/>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TextBox 145">
            <a:extLst>
              <a:ext uri="{FF2B5EF4-FFF2-40B4-BE49-F238E27FC236}">
                <a16:creationId xmlns:a16="http://schemas.microsoft.com/office/drawing/2014/main" id="{25A19FDC-6F79-1C7E-139E-15887AB2A2BA}"/>
              </a:ext>
            </a:extLst>
          </p:cNvPr>
          <p:cNvSpPr txBox="1"/>
          <p:nvPr/>
        </p:nvSpPr>
        <p:spPr>
          <a:xfrm>
            <a:off x="211822" y="2978114"/>
            <a:ext cx="2562970" cy="666977"/>
          </a:xfrm>
          <a:prstGeom prst="rect">
            <a:avLst/>
          </a:prstGeom>
          <a:noFill/>
        </p:spPr>
        <p:txBody>
          <a:bodyPr wrap="square" rtlCol="0">
            <a:spAutoFit/>
          </a:bodyPr>
          <a:lstStyle/>
          <a:p>
            <a:r>
              <a:rPr lang="en-US" sz="1867" dirty="0">
                <a:solidFill>
                  <a:srgbClr val="494C4F"/>
                </a:solidFill>
                <a:latin typeface="+mj-lt"/>
              </a:rPr>
              <a:t>            Logistic </a:t>
            </a:r>
          </a:p>
          <a:p>
            <a:r>
              <a:rPr lang="en-US" sz="1867" dirty="0">
                <a:solidFill>
                  <a:srgbClr val="494C4F"/>
                </a:solidFill>
                <a:latin typeface="+mj-lt"/>
              </a:rPr>
              <a:t>          Regression</a:t>
            </a:r>
          </a:p>
        </p:txBody>
      </p:sp>
      <p:sp>
        <p:nvSpPr>
          <p:cNvPr id="147" name="TextBox 146">
            <a:extLst>
              <a:ext uri="{FF2B5EF4-FFF2-40B4-BE49-F238E27FC236}">
                <a16:creationId xmlns:a16="http://schemas.microsoft.com/office/drawing/2014/main" id="{B3295A7E-6363-2450-6A78-0D831FDEBB78}"/>
              </a:ext>
            </a:extLst>
          </p:cNvPr>
          <p:cNvSpPr txBox="1"/>
          <p:nvPr/>
        </p:nvSpPr>
        <p:spPr>
          <a:xfrm>
            <a:off x="7941501" y="2969196"/>
            <a:ext cx="1806495" cy="379656"/>
          </a:xfrm>
          <a:prstGeom prst="rect">
            <a:avLst/>
          </a:prstGeom>
          <a:noFill/>
        </p:spPr>
        <p:txBody>
          <a:bodyPr wrap="square" rtlCol="0">
            <a:spAutoFit/>
          </a:bodyPr>
          <a:lstStyle/>
          <a:p>
            <a:r>
              <a:rPr lang="en-US" sz="1867" dirty="0">
                <a:solidFill>
                  <a:srgbClr val="494C4F"/>
                </a:solidFill>
                <a:latin typeface="+mj-lt"/>
              </a:rPr>
              <a:t>Naïve Bayes</a:t>
            </a:r>
          </a:p>
        </p:txBody>
      </p:sp>
      <p:sp>
        <p:nvSpPr>
          <p:cNvPr id="148" name="TextBox 147">
            <a:extLst>
              <a:ext uri="{FF2B5EF4-FFF2-40B4-BE49-F238E27FC236}">
                <a16:creationId xmlns:a16="http://schemas.microsoft.com/office/drawing/2014/main" id="{6C39784F-37E6-AC8F-266A-6DA703FD0044}"/>
              </a:ext>
            </a:extLst>
          </p:cNvPr>
          <p:cNvSpPr txBox="1"/>
          <p:nvPr/>
        </p:nvSpPr>
        <p:spPr>
          <a:xfrm>
            <a:off x="2831554" y="3023710"/>
            <a:ext cx="2259396" cy="379656"/>
          </a:xfrm>
          <a:prstGeom prst="rect">
            <a:avLst/>
          </a:prstGeom>
          <a:noFill/>
        </p:spPr>
        <p:txBody>
          <a:bodyPr wrap="square" rtlCol="0">
            <a:spAutoFit/>
          </a:bodyPr>
          <a:lstStyle/>
          <a:p>
            <a:r>
              <a:rPr lang="en-US" sz="1867" dirty="0">
                <a:solidFill>
                  <a:srgbClr val="494C4F"/>
                </a:solidFill>
                <a:latin typeface="+mj-lt"/>
              </a:rPr>
              <a:t>SVM</a:t>
            </a:r>
          </a:p>
        </p:txBody>
      </p:sp>
      <p:sp>
        <p:nvSpPr>
          <p:cNvPr id="149" name="TextBox 148">
            <a:extLst>
              <a:ext uri="{FF2B5EF4-FFF2-40B4-BE49-F238E27FC236}">
                <a16:creationId xmlns:a16="http://schemas.microsoft.com/office/drawing/2014/main" id="{1F077600-B5BF-034E-7893-0029BDA0F8AC}"/>
              </a:ext>
            </a:extLst>
          </p:cNvPr>
          <p:cNvSpPr txBox="1"/>
          <p:nvPr/>
        </p:nvSpPr>
        <p:spPr>
          <a:xfrm>
            <a:off x="6475640" y="3017135"/>
            <a:ext cx="843397" cy="379656"/>
          </a:xfrm>
          <a:prstGeom prst="rect">
            <a:avLst/>
          </a:prstGeom>
          <a:noFill/>
        </p:spPr>
        <p:txBody>
          <a:bodyPr wrap="square" rtlCol="0">
            <a:spAutoFit/>
          </a:bodyPr>
          <a:lstStyle/>
          <a:p>
            <a:r>
              <a:rPr lang="en-US" sz="1867" dirty="0">
                <a:solidFill>
                  <a:srgbClr val="494C4F"/>
                </a:solidFill>
                <a:latin typeface="+mj-lt"/>
              </a:rPr>
              <a:t>KNN</a:t>
            </a:r>
          </a:p>
        </p:txBody>
      </p:sp>
      <p:grpSp>
        <p:nvGrpSpPr>
          <p:cNvPr id="150" name="Group 149">
            <a:extLst>
              <a:ext uri="{FF2B5EF4-FFF2-40B4-BE49-F238E27FC236}">
                <a16:creationId xmlns:a16="http://schemas.microsoft.com/office/drawing/2014/main" id="{DA54595E-C23B-FE4A-95D9-DFDBCE32A7BB}"/>
              </a:ext>
            </a:extLst>
          </p:cNvPr>
          <p:cNvGrpSpPr/>
          <p:nvPr/>
        </p:nvGrpSpPr>
        <p:grpSpPr>
          <a:xfrm>
            <a:off x="4419400" y="1998292"/>
            <a:ext cx="993168" cy="960107"/>
            <a:chOff x="9744405" y="2152673"/>
            <a:chExt cx="993168" cy="960107"/>
          </a:xfrm>
        </p:grpSpPr>
        <p:sp>
          <p:nvSpPr>
            <p:cNvPr id="151" name="Oval 150">
              <a:extLst>
                <a:ext uri="{FF2B5EF4-FFF2-40B4-BE49-F238E27FC236}">
                  <a16:creationId xmlns:a16="http://schemas.microsoft.com/office/drawing/2014/main" id="{E4E801F6-C06A-688A-0B02-7D61EFD984EE}"/>
                </a:ext>
              </a:extLst>
            </p:cNvPr>
            <p:cNvSpPr/>
            <p:nvPr/>
          </p:nvSpPr>
          <p:spPr>
            <a:xfrm>
              <a:off x="9744405" y="215267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52" name="Picture 10" descr="combination Icon - Free PNG &amp; SVG 249393 - Noun Project">
              <a:extLst>
                <a:ext uri="{FF2B5EF4-FFF2-40B4-BE49-F238E27FC236}">
                  <a16:creationId xmlns:a16="http://schemas.microsoft.com/office/drawing/2014/main" id="{185693D6-8516-85B2-FF1C-B5B7B70C6C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2058" y="2215709"/>
              <a:ext cx="895515" cy="895515"/>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TextBox 152">
            <a:extLst>
              <a:ext uri="{FF2B5EF4-FFF2-40B4-BE49-F238E27FC236}">
                <a16:creationId xmlns:a16="http://schemas.microsoft.com/office/drawing/2014/main" id="{38003F60-E29B-86A0-6C48-FC46F8B96619}"/>
              </a:ext>
            </a:extLst>
          </p:cNvPr>
          <p:cNvSpPr txBox="1"/>
          <p:nvPr/>
        </p:nvSpPr>
        <p:spPr>
          <a:xfrm>
            <a:off x="4394409" y="3034592"/>
            <a:ext cx="1486987" cy="379656"/>
          </a:xfrm>
          <a:prstGeom prst="rect">
            <a:avLst/>
          </a:prstGeom>
          <a:noFill/>
        </p:spPr>
        <p:txBody>
          <a:bodyPr wrap="square" rtlCol="0">
            <a:spAutoFit/>
          </a:bodyPr>
          <a:lstStyle/>
          <a:p>
            <a:r>
              <a:rPr lang="en-US" sz="1867" dirty="0">
                <a:solidFill>
                  <a:srgbClr val="494C4F"/>
                </a:solidFill>
                <a:latin typeface="+mj-lt"/>
              </a:rPr>
              <a:t>Ensemble</a:t>
            </a:r>
          </a:p>
        </p:txBody>
      </p:sp>
      <p:grpSp>
        <p:nvGrpSpPr>
          <p:cNvPr id="154" name="Group 153">
            <a:extLst>
              <a:ext uri="{FF2B5EF4-FFF2-40B4-BE49-F238E27FC236}">
                <a16:creationId xmlns:a16="http://schemas.microsoft.com/office/drawing/2014/main" id="{75947F23-8ADF-60BC-95B1-B855A3C0A539}"/>
              </a:ext>
            </a:extLst>
          </p:cNvPr>
          <p:cNvGrpSpPr/>
          <p:nvPr/>
        </p:nvGrpSpPr>
        <p:grpSpPr>
          <a:xfrm>
            <a:off x="2596773" y="1983238"/>
            <a:ext cx="963168" cy="960107"/>
            <a:chOff x="5238027" y="2180860"/>
            <a:chExt cx="963168" cy="960107"/>
          </a:xfrm>
        </p:grpSpPr>
        <p:sp>
          <p:nvSpPr>
            <p:cNvPr id="155" name="Oval 154">
              <a:extLst>
                <a:ext uri="{FF2B5EF4-FFF2-40B4-BE49-F238E27FC236}">
                  <a16:creationId xmlns:a16="http://schemas.microsoft.com/office/drawing/2014/main" id="{EF8EAB33-348F-8568-8B6B-FC706E365725}"/>
                </a:ext>
              </a:extLst>
            </p:cNvPr>
            <p:cNvSpPr/>
            <p:nvPr/>
          </p:nvSpPr>
          <p:spPr>
            <a:xfrm>
              <a:off x="5238027"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56" name="Picture 2" descr="decision tree Icon - Free PNG &amp; SVG 986797 - Noun Project">
              <a:extLst>
                <a:ext uri="{FF2B5EF4-FFF2-40B4-BE49-F238E27FC236}">
                  <a16:creationId xmlns:a16="http://schemas.microsoft.com/office/drawing/2014/main" id="{EFEEB4EA-A58C-3DC1-88AC-3B6741447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356" y="2272938"/>
              <a:ext cx="742239" cy="742239"/>
            </a:xfrm>
            <a:prstGeom prst="rect">
              <a:avLst/>
            </a:prstGeom>
            <a:noFill/>
            <a:extLst>
              <a:ext uri="{909E8E84-426E-40DD-AFC4-6F175D3DCCD1}">
                <a14:hiddenFill xmlns:a14="http://schemas.microsoft.com/office/drawing/2010/main">
                  <a:solidFill>
                    <a:srgbClr val="FFFFFF"/>
                  </a:solidFill>
                </a14:hiddenFill>
              </a:ext>
            </a:extLst>
          </p:spPr>
        </p:pic>
      </p:grpSp>
      <p:sp>
        <p:nvSpPr>
          <p:cNvPr id="184" name="Rectangle 183">
            <a:extLst>
              <a:ext uri="{FF2B5EF4-FFF2-40B4-BE49-F238E27FC236}">
                <a16:creationId xmlns:a16="http://schemas.microsoft.com/office/drawing/2014/main" id="{F49E860D-1763-0FB7-7A02-C5CA9ECF3B7B}"/>
              </a:ext>
            </a:extLst>
          </p:cNvPr>
          <p:cNvSpPr/>
          <p:nvPr/>
        </p:nvSpPr>
        <p:spPr>
          <a:xfrm>
            <a:off x="836105" y="3835827"/>
            <a:ext cx="1497331" cy="480261"/>
          </a:xfrm>
          <a:prstGeom prst="rect">
            <a:avLst/>
          </a:prstGeom>
          <a:solidFill>
            <a:srgbClr val="FFFFFF">
              <a:lumMod val="95000"/>
            </a:srgbClr>
          </a:solidFill>
          <a:ln w="9525" cap="flat" cmpd="sng" algn="ctr">
            <a:solidFill>
              <a:srgbClr val="A9D4DB">
                <a:lumMod val="20000"/>
                <a:lumOff val="80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494C4F"/>
                </a:solidFill>
                <a:effectLst/>
                <a:uLnTx/>
                <a:uFillTx/>
                <a:latin typeface="+mj-lt"/>
                <a:cs typeface="Times New Roman" panose="02020603050405020304" pitchFamily="18" charset="0"/>
              </a:rPr>
              <a:t>Modulations</a:t>
            </a:r>
          </a:p>
        </p:txBody>
      </p:sp>
      <p:grpSp>
        <p:nvGrpSpPr>
          <p:cNvPr id="185" name="Group 184">
            <a:extLst>
              <a:ext uri="{FF2B5EF4-FFF2-40B4-BE49-F238E27FC236}">
                <a16:creationId xmlns:a16="http://schemas.microsoft.com/office/drawing/2014/main" id="{D9B63332-33E4-F075-72CA-9F089604B290}"/>
              </a:ext>
            </a:extLst>
          </p:cNvPr>
          <p:cNvGrpSpPr/>
          <p:nvPr/>
        </p:nvGrpSpPr>
        <p:grpSpPr>
          <a:xfrm>
            <a:off x="802104" y="4684567"/>
            <a:ext cx="963168" cy="960107"/>
            <a:chOff x="465036" y="4773149"/>
            <a:chExt cx="963168" cy="960107"/>
          </a:xfrm>
        </p:grpSpPr>
        <p:sp>
          <p:nvSpPr>
            <p:cNvPr id="186" name="Oval 185">
              <a:extLst>
                <a:ext uri="{FF2B5EF4-FFF2-40B4-BE49-F238E27FC236}">
                  <a16:creationId xmlns:a16="http://schemas.microsoft.com/office/drawing/2014/main" id="{62E54145-2C05-8895-8EDA-50C740FF37ED}"/>
                </a:ext>
              </a:extLst>
            </p:cNvPr>
            <p:cNvSpPr/>
            <p:nvPr/>
          </p:nvSpPr>
          <p:spPr>
            <a:xfrm>
              <a:off x="465036" y="4773149"/>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87" name="Picture 12" descr="sampling Icon - Free PNG &amp; SVG 4145347 - Noun Project">
              <a:extLst>
                <a:ext uri="{FF2B5EF4-FFF2-40B4-BE49-F238E27FC236}">
                  <a16:creationId xmlns:a16="http://schemas.microsoft.com/office/drawing/2014/main" id="{F68A032A-B889-D370-CC85-AC088176C1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787" y="4957162"/>
              <a:ext cx="591667" cy="591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8" name="Group 187">
            <a:extLst>
              <a:ext uri="{FF2B5EF4-FFF2-40B4-BE49-F238E27FC236}">
                <a16:creationId xmlns:a16="http://schemas.microsoft.com/office/drawing/2014/main" id="{06784FA3-CBF6-1C88-F257-9779263E75FF}"/>
              </a:ext>
            </a:extLst>
          </p:cNvPr>
          <p:cNvGrpSpPr/>
          <p:nvPr/>
        </p:nvGrpSpPr>
        <p:grpSpPr>
          <a:xfrm>
            <a:off x="4476654" y="4684359"/>
            <a:ext cx="963168" cy="960107"/>
            <a:chOff x="4226839" y="4773149"/>
            <a:chExt cx="963168" cy="960107"/>
          </a:xfrm>
        </p:grpSpPr>
        <p:sp>
          <p:nvSpPr>
            <p:cNvPr id="189" name="Oval 188">
              <a:extLst>
                <a:ext uri="{FF2B5EF4-FFF2-40B4-BE49-F238E27FC236}">
                  <a16:creationId xmlns:a16="http://schemas.microsoft.com/office/drawing/2014/main" id="{17421EEF-F344-1014-8432-F67A4308C5E5}"/>
                </a:ext>
              </a:extLst>
            </p:cNvPr>
            <p:cNvSpPr/>
            <p:nvPr/>
          </p:nvSpPr>
          <p:spPr>
            <a:xfrm>
              <a:off x="4226839" y="4773149"/>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90" name="Picture 14" descr="19 Data Reduction Icons - Free in SVG, PNG, ICO - IconScout">
              <a:extLst>
                <a:ext uri="{FF2B5EF4-FFF2-40B4-BE49-F238E27FC236}">
                  <a16:creationId xmlns:a16="http://schemas.microsoft.com/office/drawing/2014/main" id="{F4D00280-774B-FD8C-894A-10C4CF98A53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9016" y="4996401"/>
              <a:ext cx="598813" cy="5988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1" name="Group 190">
            <a:extLst>
              <a:ext uri="{FF2B5EF4-FFF2-40B4-BE49-F238E27FC236}">
                <a16:creationId xmlns:a16="http://schemas.microsoft.com/office/drawing/2014/main" id="{ECF7AA93-C27D-052E-DD1F-CB6B1187C23C}"/>
              </a:ext>
            </a:extLst>
          </p:cNvPr>
          <p:cNvGrpSpPr/>
          <p:nvPr/>
        </p:nvGrpSpPr>
        <p:grpSpPr>
          <a:xfrm>
            <a:off x="8397530" y="4677829"/>
            <a:ext cx="963168" cy="960107"/>
            <a:chOff x="8242453" y="4772943"/>
            <a:chExt cx="963168" cy="960107"/>
          </a:xfrm>
        </p:grpSpPr>
        <p:sp>
          <p:nvSpPr>
            <p:cNvPr id="192" name="Oval 191">
              <a:extLst>
                <a:ext uri="{FF2B5EF4-FFF2-40B4-BE49-F238E27FC236}">
                  <a16:creationId xmlns:a16="http://schemas.microsoft.com/office/drawing/2014/main" id="{CD5662DD-4B51-823E-30F0-5E5E82DE8259}"/>
                </a:ext>
              </a:extLst>
            </p:cNvPr>
            <p:cNvSpPr/>
            <p:nvPr/>
          </p:nvSpPr>
          <p:spPr>
            <a:xfrm>
              <a:off x="8242453" y="4772943"/>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193" name="Picture 16" descr="Icon setting parameters setting the work gear Vector Image">
              <a:extLst>
                <a:ext uri="{FF2B5EF4-FFF2-40B4-BE49-F238E27FC236}">
                  <a16:creationId xmlns:a16="http://schemas.microsoft.com/office/drawing/2014/main" id="{ADBE7663-4EA8-B5FE-D3C0-1B93AAFC10ED}"/>
                </a:ext>
              </a:extLst>
            </p:cNvPr>
            <p:cNvPicPr>
              <a:picLocks noChangeAspect="1" noChangeArrowheads="1"/>
            </p:cNvPicPr>
            <p:nvPr/>
          </p:nvPicPr>
          <p:blipFill rotWithShape="1">
            <a:blip r:embed="rId10" cstate="print">
              <a:clrChange>
                <a:clrFrom>
                  <a:srgbClr val="F2F2F2"/>
                </a:clrFrom>
                <a:clrTo>
                  <a:srgbClr val="F2F2F2">
                    <a:alpha val="0"/>
                  </a:srgbClr>
                </a:clrTo>
              </a:clrChange>
              <a:extLst>
                <a:ext uri="{28A0092B-C50C-407E-A947-70E740481C1C}">
                  <a14:useLocalDpi xmlns:a14="http://schemas.microsoft.com/office/drawing/2010/main" val="0"/>
                </a:ext>
              </a:extLst>
            </a:blip>
            <a:srcRect b="13601"/>
            <a:stretch/>
          </p:blipFill>
          <p:spPr bwMode="auto">
            <a:xfrm>
              <a:off x="8263742" y="4788888"/>
              <a:ext cx="920589" cy="859015"/>
            </a:xfrm>
            <a:prstGeom prst="rect">
              <a:avLst/>
            </a:prstGeom>
            <a:noFill/>
            <a:extLst>
              <a:ext uri="{909E8E84-426E-40DD-AFC4-6F175D3DCCD1}">
                <a14:hiddenFill xmlns:a14="http://schemas.microsoft.com/office/drawing/2010/main">
                  <a:solidFill>
                    <a:srgbClr val="FFFFFF"/>
                  </a:solidFill>
                </a14:hiddenFill>
              </a:ext>
            </a:extLst>
          </p:spPr>
        </p:pic>
      </p:grpSp>
      <p:sp>
        <p:nvSpPr>
          <p:cNvPr id="194" name="TextBox 193">
            <a:extLst>
              <a:ext uri="{FF2B5EF4-FFF2-40B4-BE49-F238E27FC236}">
                <a16:creationId xmlns:a16="http://schemas.microsoft.com/office/drawing/2014/main" id="{ADE3D161-41D8-F72C-2E09-05CC7E56FF18}"/>
              </a:ext>
            </a:extLst>
          </p:cNvPr>
          <p:cNvSpPr txBox="1"/>
          <p:nvPr/>
        </p:nvSpPr>
        <p:spPr>
          <a:xfrm>
            <a:off x="1947449" y="4974585"/>
            <a:ext cx="1449747" cy="379656"/>
          </a:xfrm>
          <a:prstGeom prst="rect">
            <a:avLst/>
          </a:prstGeom>
          <a:noFill/>
        </p:spPr>
        <p:txBody>
          <a:bodyPr wrap="square" rtlCol="0">
            <a:spAutoFit/>
          </a:bodyPr>
          <a:lstStyle/>
          <a:p>
            <a:r>
              <a:rPr lang="en-US" sz="1867" dirty="0">
                <a:solidFill>
                  <a:srgbClr val="494C4F"/>
                </a:solidFill>
                <a:latin typeface="+mj-lt"/>
              </a:rPr>
              <a:t>Resampling</a:t>
            </a:r>
          </a:p>
        </p:txBody>
      </p:sp>
      <p:sp>
        <p:nvSpPr>
          <p:cNvPr id="195" name="TextBox 194">
            <a:extLst>
              <a:ext uri="{FF2B5EF4-FFF2-40B4-BE49-F238E27FC236}">
                <a16:creationId xmlns:a16="http://schemas.microsoft.com/office/drawing/2014/main" id="{9C1AE976-9FF4-A0BA-0928-3023ADB5D9D0}"/>
              </a:ext>
            </a:extLst>
          </p:cNvPr>
          <p:cNvSpPr txBox="1"/>
          <p:nvPr/>
        </p:nvSpPr>
        <p:spPr>
          <a:xfrm>
            <a:off x="5755378" y="4813600"/>
            <a:ext cx="1882617" cy="666977"/>
          </a:xfrm>
          <a:prstGeom prst="rect">
            <a:avLst/>
          </a:prstGeom>
          <a:noFill/>
        </p:spPr>
        <p:txBody>
          <a:bodyPr wrap="square" rtlCol="0">
            <a:spAutoFit/>
          </a:bodyPr>
          <a:lstStyle/>
          <a:p>
            <a:r>
              <a:rPr lang="en-US" sz="1867" dirty="0">
                <a:solidFill>
                  <a:srgbClr val="494C4F"/>
                </a:solidFill>
                <a:latin typeface="+mj-lt"/>
              </a:rPr>
              <a:t>Dimensionality Reduction</a:t>
            </a:r>
          </a:p>
        </p:txBody>
      </p:sp>
      <p:sp>
        <p:nvSpPr>
          <p:cNvPr id="196" name="TextBox 195">
            <a:extLst>
              <a:ext uri="{FF2B5EF4-FFF2-40B4-BE49-F238E27FC236}">
                <a16:creationId xmlns:a16="http://schemas.microsoft.com/office/drawing/2014/main" id="{810D30C6-0CBF-403C-C1B8-095F64078DFB}"/>
              </a:ext>
            </a:extLst>
          </p:cNvPr>
          <p:cNvSpPr txBox="1"/>
          <p:nvPr/>
        </p:nvSpPr>
        <p:spPr>
          <a:xfrm>
            <a:off x="9665745" y="4784663"/>
            <a:ext cx="1845653" cy="666977"/>
          </a:xfrm>
          <a:prstGeom prst="rect">
            <a:avLst/>
          </a:prstGeom>
          <a:noFill/>
        </p:spPr>
        <p:txBody>
          <a:bodyPr wrap="square" rtlCol="0">
            <a:spAutoFit/>
          </a:bodyPr>
          <a:lstStyle/>
          <a:p>
            <a:r>
              <a:rPr lang="en-US" sz="1867" dirty="0">
                <a:solidFill>
                  <a:srgbClr val="494C4F"/>
                </a:solidFill>
                <a:latin typeface="+mj-lt"/>
              </a:rPr>
              <a:t>Hyperparameter Tuning</a:t>
            </a:r>
          </a:p>
        </p:txBody>
      </p:sp>
      <p:sp>
        <p:nvSpPr>
          <p:cNvPr id="200" name="TextBox 199">
            <a:extLst>
              <a:ext uri="{FF2B5EF4-FFF2-40B4-BE49-F238E27FC236}">
                <a16:creationId xmlns:a16="http://schemas.microsoft.com/office/drawing/2014/main" id="{2C118910-B698-2C69-97DC-A8FDC5139ACE}"/>
              </a:ext>
            </a:extLst>
          </p:cNvPr>
          <p:cNvSpPr txBox="1"/>
          <p:nvPr/>
        </p:nvSpPr>
        <p:spPr>
          <a:xfrm>
            <a:off x="9635195" y="2966360"/>
            <a:ext cx="1806495" cy="379656"/>
          </a:xfrm>
          <a:prstGeom prst="rect">
            <a:avLst/>
          </a:prstGeom>
          <a:noFill/>
        </p:spPr>
        <p:txBody>
          <a:bodyPr wrap="square" rtlCol="0">
            <a:spAutoFit/>
          </a:bodyPr>
          <a:lstStyle/>
          <a:p>
            <a:r>
              <a:rPr lang="en-US" sz="1867" dirty="0">
                <a:solidFill>
                  <a:srgbClr val="494C4F"/>
                </a:solidFill>
                <a:latin typeface="+mj-lt"/>
              </a:rPr>
              <a:t>Deep Learning</a:t>
            </a:r>
          </a:p>
        </p:txBody>
      </p:sp>
      <p:grpSp>
        <p:nvGrpSpPr>
          <p:cNvPr id="201" name="Group 200">
            <a:extLst>
              <a:ext uri="{FF2B5EF4-FFF2-40B4-BE49-F238E27FC236}">
                <a16:creationId xmlns:a16="http://schemas.microsoft.com/office/drawing/2014/main" id="{4FCA9192-535F-ADAD-3A15-CB0A6664B16C}"/>
              </a:ext>
            </a:extLst>
          </p:cNvPr>
          <p:cNvGrpSpPr/>
          <p:nvPr/>
        </p:nvGrpSpPr>
        <p:grpSpPr>
          <a:xfrm>
            <a:off x="9923404" y="1935848"/>
            <a:ext cx="963168" cy="960107"/>
            <a:chOff x="5238027" y="2180860"/>
            <a:chExt cx="963168" cy="960107"/>
          </a:xfrm>
        </p:grpSpPr>
        <p:sp>
          <p:nvSpPr>
            <p:cNvPr id="202" name="Oval 201">
              <a:extLst>
                <a:ext uri="{FF2B5EF4-FFF2-40B4-BE49-F238E27FC236}">
                  <a16:creationId xmlns:a16="http://schemas.microsoft.com/office/drawing/2014/main" id="{9BBAF38E-CCAF-144D-ECE8-BACE0BA2A862}"/>
                </a:ext>
              </a:extLst>
            </p:cNvPr>
            <p:cNvSpPr/>
            <p:nvPr/>
          </p:nvSpPr>
          <p:spPr>
            <a:xfrm>
              <a:off x="5238027" y="2180860"/>
              <a:ext cx="963168" cy="960107"/>
            </a:xfrm>
            <a:prstGeom prst="ellipse">
              <a:avLst/>
            </a:prstGeom>
            <a:solidFill>
              <a:srgbClr val="A9D4DB">
                <a:lumMod val="75000"/>
              </a:srgb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94C4F"/>
                </a:solidFill>
                <a:effectLst/>
                <a:uLnTx/>
                <a:uFillTx/>
                <a:latin typeface="+mj-lt"/>
              </a:endParaRPr>
            </a:p>
          </p:txBody>
        </p:sp>
        <p:pic>
          <p:nvPicPr>
            <p:cNvPr id="203" name="Picture 2" descr="decision tree Icon - Free PNG &amp; SVG 986797 - Noun Project">
              <a:extLst>
                <a:ext uri="{FF2B5EF4-FFF2-40B4-BE49-F238E27FC236}">
                  <a16:creationId xmlns:a16="http://schemas.microsoft.com/office/drawing/2014/main" id="{F88F6ED6-7EA8-DCD4-ED28-B160BD3437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356" y="2272938"/>
              <a:ext cx="742239" cy="7422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71769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LOGISTIC REGRESSION</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308485" y="983810"/>
            <a:ext cx="9155919" cy="136017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lvl="1"/>
            <a:r>
              <a:rPr lang="en-IN" sz="2000" dirty="0">
                <a:latin typeface="+mj-lt"/>
              </a:rPr>
              <a:t>Logistic Regression – Supervised Machine Learning Classification Model</a:t>
            </a:r>
          </a:p>
          <a:p>
            <a:pPr marL="742950" lvl="1" indent="-285750">
              <a:buFont typeface="Arial" panose="020B0604020202020204" pitchFamily="34" charset="0"/>
              <a:buChar char="•"/>
            </a:pPr>
            <a:r>
              <a:rPr lang="en-IN" sz="2000" dirty="0">
                <a:latin typeface="+mj-lt"/>
              </a:rPr>
              <a:t>Binary Classifier to predict transaction as fraud/non-fraud</a:t>
            </a:r>
          </a:p>
          <a:p>
            <a:pPr marL="742950" lvl="1" indent="-285750">
              <a:buFont typeface="Arial" panose="020B0604020202020204" pitchFamily="34" charset="0"/>
              <a:buChar char="•"/>
            </a:pPr>
            <a:r>
              <a:rPr lang="en-US" sz="2000" dirty="0">
                <a:latin typeface="+mj-lt"/>
                <a:ea typeface="Calibri" panose="020F0502020204030204" pitchFamily="34" charset="0"/>
              </a:rPr>
              <a:t>Uses Sigmoid function</a:t>
            </a:r>
            <a:r>
              <a:rPr lang="en-US" sz="2000" dirty="0">
                <a:effectLst/>
                <a:latin typeface="+mj-lt"/>
                <a:ea typeface="Calibri" panose="020F0502020204030204" pitchFamily="34" charset="0"/>
              </a:rPr>
              <a:t> to predict the probabilities of each outcome based on the threshold.</a:t>
            </a:r>
            <a:endParaRPr lang="en-IN" sz="2000" dirty="0">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3" y="2481165"/>
            <a:ext cx="3709125" cy="668378"/>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a:t>
            </a:r>
          </a:p>
          <a:p>
            <a:pPr marL="285750" indent="-285750">
              <a:buFont typeface="Wingdings" panose="05000000000000000000" pitchFamily="2" charset="2"/>
              <a:buChar char="§"/>
            </a:pPr>
            <a:r>
              <a:rPr lang="en-IN" dirty="0">
                <a:latin typeface="+mj-lt"/>
              </a:rPr>
              <a:t>Less inclined to overfitting </a:t>
            </a:r>
          </a:p>
          <a:p>
            <a:pPr marL="285750" indent="-285750">
              <a:buFont typeface="Wingdings" panose="05000000000000000000" pitchFamily="2" charset="2"/>
              <a:buChar char="§"/>
            </a:pP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4507659" y="2477125"/>
            <a:ext cx="3709124" cy="1174887"/>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a:t>
            </a:r>
          </a:p>
          <a:p>
            <a:pPr marL="285750" indent="-285750">
              <a:buFont typeface="Wingdings" panose="05000000000000000000" pitchFamily="2" charset="2"/>
              <a:buChar char="§"/>
            </a:pPr>
            <a:r>
              <a:rPr lang="en-IN" dirty="0">
                <a:latin typeface="+mj-lt"/>
              </a:rPr>
              <a:t>Linear boundary – Doesn’t work best with complex/non-linear / highly corelated data</a:t>
            </a:r>
          </a:p>
        </p:txBody>
      </p:sp>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3660468958"/>
              </p:ext>
            </p:extLst>
          </p:nvPr>
        </p:nvGraphicFramePr>
        <p:xfrm>
          <a:off x="682993" y="3766985"/>
          <a:ext cx="7533789" cy="2224960"/>
        </p:xfrm>
        <a:graphic>
          <a:graphicData uri="http://schemas.openxmlformats.org/drawingml/2006/table">
            <a:tbl>
              <a:tblPr>
                <a:tableStyleId>{1FECB4D8-DB02-4DC6-A0A2-4F2EBAE1DC90}</a:tableStyleId>
              </a:tblPr>
              <a:tblGrid>
                <a:gridCol w="1835355">
                  <a:extLst>
                    <a:ext uri="{9D8B030D-6E8A-4147-A177-3AD203B41FA5}">
                      <a16:colId xmlns:a16="http://schemas.microsoft.com/office/drawing/2014/main" val="4094840371"/>
                    </a:ext>
                  </a:extLst>
                </a:gridCol>
                <a:gridCol w="1164922">
                  <a:extLst>
                    <a:ext uri="{9D8B030D-6E8A-4147-A177-3AD203B41FA5}">
                      <a16:colId xmlns:a16="http://schemas.microsoft.com/office/drawing/2014/main" val="1343242119"/>
                    </a:ext>
                  </a:extLst>
                </a:gridCol>
                <a:gridCol w="1133378">
                  <a:extLst>
                    <a:ext uri="{9D8B030D-6E8A-4147-A177-3AD203B41FA5}">
                      <a16:colId xmlns:a16="http://schemas.microsoft.com/office/drawing/2014/main" val="3218427225"/>
                    </a:ext>
                  </a:extLst>
                </a:gridCol>
                <a:gridCol w="1133378">
                  <a:extLst>
                    <a:ext uri="{9D8B030D-6E8A-4147-A177-3AD203B41FA5}">
                      <a16:colId xmlns:a16="http://schemas.microsoft.com/office/drawing/2014/main" val="2460122412"/>
                    </a:ext>
                  </a:extLst>
                </a:gridCol>
                <a:gridCol w="1133378">
                  <a:extLst>
                    <a:ext uri="{9D8B030D-6E8A-4147-A177-3AD203B41FA5}">
                      <a16:colId xmlns:a16="http://schemas.microsoft.com/office/drawing/2014/main" val="189156475"/>
                    </a:ext>
                  </a:extLst>
                </a:gridCol>
                <a:gridCol w="1133378">
                  <a:extLst>
                    <a:ext uri="{9D8B030D-6E8A-4147-A177-3AD203B41FA5}">
                      <a16:colId xmlns:a16="http://schemas.microsoft.com/office/drawing/2014/main" val="2555642017"/>
                    </a:ext>
                  </a:extLst>
                </a:gridCol>
              </a:tblGrid>
              <a:tr h="394574">
                <a:tc>
                  <a:txBody>
                    <a:bodyPr/>
                    <a:lstStyle/>
                    <a:p>
                      <a:pPr rtl="0" fontAlgn="b"/>
                      <a:endParaRPr lang="en-US" dirty="0">
                        <a:solidFill>
                          <a:schemeClr val="tx1"/>
                        </a:solidFill>
                        <a:effectLst/>
                      </a:endParaRPr>
                    </a:p>
                  </a:txBody>
                  <a:tcPr marL="19050" marR="19050" marT="12700" marB="12700" anchor="ctr"/>
                </a:tc>
                <a:tc>
                  <a:txBody>
                    <a:bodyPr/>
                    <a:lstStyle/>
                    <a:p>
                      <a:pPr rtl="0" fontAlgn="b"/>
                      <a:r>
                        <a:rPr lang="en-US" b="1" i="1" dirty="0">
                          <a:solidFill>
                            <a:schemeClr val="tx1"/>
                          </a:solidFill>
                          <a:effectLst/>
                        </a:rPr>
                        <a:t>Accuracy</a:t>
                      </a:r>
                    </a:p>
                  </a:txBody>
                  <a:tcPr marL="45720" marR="45720" anchor="ctr"/>
                </a:tc>
                <a:tc>
                  <a:txBody>
                    <a:bodyPr/>
                    <a:lstStyle/>
                    <a:p>
                      <a:pPr rtl="0" fontAlgn="b"/>
                      <a:r>
                        <a:rPr lang="en-US" b="1" i="1" dirty="0">
                          <a:solidFill>
                            <a:schemeClr val="tx1"/>
                          </a:solidFill>
                          <a:effectLst/>
                        </a:rPr>
                        <a:t> Precision</a:t>
                      </a:r>
                    </a:p>
                  </a:txBody>
                  <a:tcPr marL="45720" marR="45720" anchor="ctr"/>
                </a:tc>
                <a:tc>
                  <a:txBody>
                    <a:bodyPr/>
                    <a:lstStyle/>
                    <a:p>
                      <a:pPr rtl="0" fontAlgn="b"/>
                      <a:r>
                        <a:rPr lang="en-US" b="1" i="1" dirty="0">
                          <a:solidFill>
                            <a:schemeClr val="tx1"/>
                          </a:solidFill>
                          <a:effectLst/>
                        </a:rPr>
                        <a:t>    Recall </a:t>
                      </a:r>
                    </a:p>
                  </a:txBody>
                  <a:tcPr marL="45720" marR="45720" anchor="ctr"/>
                </a:tc>
                <a:tc>
                  <a:txBody>
                    <a:bodyPr/>
                    <a:lstStyle/>
                    <a:p>
                      <a:pPr rtl="0" fontAlgn="b"/>
                      <a:r>
                        <a:rPr lang="en-US" b="1" i="1" dirty="0">
                          <a:solidFill>
                            <a:schemeClr val="tx1"/>
                          </a:solidFill>
                          <a:effectLst/>
                        </a:rPr>
                        <a:t>  F1 Score</a:t>
                      </a:r>
                    </a:p>
                  </a:txBody>
                  <a:tcPr marL="45720" marR="45720" anchor="ctr"/>
                </a:tc>
                <a:tc>
                  <a:txBody>
                    <a:bodyPr/>
                    <a:lstStyle/>
                    <a:p>
                      <a:pPr rtl="0" fontAlgn="b"/>
                      <a:r>
                        <a:rPr lang="en-US" b="1" i="1" dirty="0">
                          <a:solidFill>
                            <a:schemeClr val="tx1"/>
                          </a:solidFill>
                          <a:effectLst/>
                        </a:rPr>
                        <a:t>    AUC</a:t>
                      </a:r>
                    </a:p>
                  </a:txBody>
                  <a:tcPr marL="45720" marR="45720" anchor="ctr"/>
                </a:tc>
                <a:extLst>
                  <a:ext uri="{0D108BD9-81ED-4DB2-BD59-A6C34878D82A}">
                    <a16:rowId xmlns:a16="http://schemas.microsoft.com/office/drawing/2014/main" val="2361316145"/>
                  </a:ext>
                </a:extLst>
              </a:tr>
              <a:tr h="915193">
                <a:tc>
                  <a:txBody>
                    <a:bodyPr/>
                    <a:lstStyle/>
                    <a:p>
                      <a:pPr algn="ctr" rtl="0" fontAlgn="b"/>
                      <a:r>
                        <a:rPr lang="en-US" b="1" i="1" dirty="0">
                          <a:solidFill>
                            <a:schemeClr val="tx1"/>
                          </a:solidFill>
                          <a:effectLst/>
                        </a:rPr>
                        <a:t>Without Hyperparameter tuning</a:t>
                      </a:r>
                    </a:p>
                  </a:txBody>
                  <a:tcPr marL="19050" marR="19050" marT="12700" marB="12700" anchor="ctr"/>
                </a:tc>
                <a:tc>
                  <a:txBody>
                    <a:bodyPr/>
                    <a:lstStyle/>
                    <a:p>
                      <a:pPr algn="ctr" rtl="0" fontAlgn="b"/>
                      <a:r>
                        <a:rPr lang="en-US" dirty="0">
                          <a:solidFill>
                            <a:schemeClr val="tx1"/>
                          </a:solidFill>
                          <a:effectLst/>
                        </a:rPr>
                        <a:t>83%</a:t>
                      </a:r>
                    </a:p>
                  </a:txBody>
                  <a:tcPr marL="19050" marR="19050" marT="12700" marB="12700" anchor="ctr"/>
                </a:tc>
                <a:tc>
                  <a:txBody>
                    <a:bodyPr/>
                    <a:lstStyle/>
                    <a:p>
                      <a:pPr algn="ctr" rtl="0" fontAlgn="b"/>
                      <a:r>
                        <a:rPr lang="en-US" dirty="0">
                          <a:solidFill>
                            <a:schemeClr val="tx1"/>
                          </a:solidFill>
                          <a:effectLst/>
                        </a:rPr>
                        <a:t>0.8213</a:t>
                      </a:r>
                    </a:p>
                  </a:txBody>
                  <a:tcPr marL="19050" marR="19050" marT="12700" marB="12700" anchor="ctr"/>
                </a:tc>
                <a:tc>
                  <a:txBody>
                    <a:bodyPr/>
                    <a:lstStyle/>
                    <a:p>
                      <a:pPr algn="ctr" rtl="0" fontAlgn="b"/>
                      <a:r>
                        <a:rPr lang="en-US" dirty="0">
                          <a:solidFill>
                            <a:schemeClr val="tx1"/>
                          </a:solidFill>
                          <a:effectLst/>
                        </a:rPr>
                        <a:t>0.8518</a:t>
                      </a:r>
                    </a:p>
                  </a:txBody>
                  <a:tcPr marL="19050" marR="19050" marT="12700" marB="12700" anchor="ctr"/>
                </a:tc>
                <a:tc>
                  <a:txBody>
                    <a:bodyPr/>
                    <a:lstStyle/>
                    <a:p>
                      <a:pPr algn="ctr" rtl="0" fontAlgn="b"/>
                      <a:r>
                        <a:rPr lang="en-US" dirty="0">
                          <a:solidFill>
                            <a:schemeClr val="tx1"/>
                          </a:solidFill>
                          <a:effectLst/>
                        </a:rPr>
                        <a:t>0.8163</a:t>
                      </a:r>
                    </a:p>
                  </a:txBody>
                  <a:tcPr marL="19050" marR="19050" marT="12700" marB="12700" anchor="ctr"/>
                </a:tc>
                <a:tc>
                  <a:txBody>
                    <a:bodyPr/>
                    <a:lstStyle/>
                    <a:p>
                      <a:pPr algn="ctr" rtl="0" fontAlgn="b"/>
                      <a:r>
                        <a:rPr lang="en-US" dirty="0">
                          <a:solidFill>
                            <a:schemeClr val="tx1"/>
                          </a:solidFill>
                          <a:effectLst/>
                        </a:rPr>
                        <a:t>0.9189</a:t>
                      </a:r>
                    </a:p>
                  </a:txBody>
                  <a:tcPr marL="19050" marR="19050" marT="12700" marB="12700" anchor="ctr"/>
                </a:tc>
                <a:extLst>
                  <a:ext uri="{0D108BD9-81ED-4DB2-BD59-A6C34878D82A}">
                    <a16:rowId xmlns:a16="http://schemas.microsoft.com/office/drawing/2014/main" val="595594810"/>
                  </a:ext>
                </a:extLst>
              </a:tr>
              <a:tr h="915193">
                <a:tc>
                  <a:txBody>
                    <a:bodyPr/>
                    <a:lstStyle/>
                    <a:p>
                      <a:pPr algn="ctr" rtl="0" fontAlgn="b"/>
                      <a:r>
                        <a:rPr lang="en-US" b="1" i="1" dirty="0">
                          <a:solidFill>
                            <a:schemeClr val="tx1"/>
                          </a:solidFill>
                          <a:effectLst/>
                        </a:rPr>
                        <a:t>With Hyperparameter tuning</a:t>
                      </a:r>
                    </a:p>
                  </a:txBody>
                  <a:tcPr marL="19050" marR="19050" marT="12700" marB="12700" anchor="ctr"/>
                </a:tc>
                <a:tc>
                  <a:txBody>
                    <a:bodyPr/>
                    <a:lstStyle/>
                    <a:p>
                      <a:pPr algn="ctr" rtl="0" fontAlgn="b"/>
                      <a:r>
                        <a:rPr lang="en-US" dirty="0">
                          <a:solidFill>
                            <a:schemeClr val="tx1"/>
                          </a:solidFill>
                          <a:effectLst/>
                        </a:rPr>
                        <a:t>86%</a:t>
                      </a:r>
                    </a:p>
                  </a:txBody>
                  <a:tcPr marL="19050" marR="19050" marT="12700" marB="12700" anchor="ctr"/>
                </a:tc>
                <a:tc>
                  <a:txBody>
                    <a:bodyPr/>
                    <a:lstStyle/>
                    <a:p>
                      <a:pPr algn="ctr" rtl="0" fontAlgn="b"/>
                      <a:r>
                        <a:rPr lang="en-US" dirty="0">
                          <a:solidFill>
                            <a:schemeClr val="tx1"/>
                          </a:solidFill>
                          <a:effectLst/>
                        </a:rPr>
                        <a:t>0.8701</a:t>
                      </a:r>
                    </a:p>
                  </a:txBody>
                  <a:tcPr marL="19050" marR="19050" marT="12700" marB="12700" anchor="ctr"/>
                </a:tc>
                <a:tc>
                  <a:txBody>
                    <a:bodyPr/>
                    <a:lstStyle/>
                    <a:p>
                      <a:pPr algn="ctr" rtl="0" fontAlgn="b"/>
                      <a:r>
                        <a:rPr lang="en-US" dirty="0">
                          <a:solidFill>
                            <a:schemeClr val="tx1"/>
                          </a:solidFill>
                          <a:effectLst/>
                        </a:rPr>
                        <a:t>0.8528</a:t>
                      </a:r>
                    </a:p>
                  </a:txBody>
                  <a:tcPr marL="19050" marR="19050" marT="12700" marB="12700" anchor="ctr"/>
                </a:tc>
                <a:tc>
                  <a:txBody>
                    <a:bodyPr/>
                    <a:lstStyle/>
                    <a:p>
                      <a:pPr algn="ctr" rtl="0" fontAlgn="b"/>
                      <a:r>
                        <a:rPr lang="en-US" dirty="0">
                          <a:solidFill>
                            <a:schemeClr val="tx1"/>
                          </a:solidFill>
                          <a:effectLst/>
                        </a:rPr>
                        <a:t>0.8614</a:t>
                      </a:r>
                    </a:p>
                  </a:txBody>
                  <a:tcPr marL="19050" marR="19050" marT="12700" marB="12700" anchor="ctr"/>
                </a:tc>
                <a:tc>
                  <a:txBody>
                    <a:bodyPr/>
                    <a:lstStyle/>
                    <a:p>
                      <a:pPr algn="ctr" rtl="0" fontAlgn="b"/>
                      <a:r>
                        <a:rPr lang="en-US" dirty="0">
                          <a:solidFill>
                            <a:schemeClr val="tx1"/>
                          </a:solidFill>
                          <a:effectLst/>
                        </a:rPr>
                        <a:t>0.9189</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5" name="Picture 4">
            <a:extLst>
              <a:ext uri="{FF2B5EF4-FFF2-40B4-BE49-F238E27FC236}">
                <a16:creationId xmlns:a16="http://schemas.microsoft.com/office/drawing/2014/main" id="{9EB2161C-FEEC-2118-FB3A-E185B9AAFB58}"/>
              </a:ext>
            </a:extLst>
          </p:cNvPr>
          <p:cNvPicPr>
            <a:picLocks noChangeAspect="1"/>
          </p:cNvPicPr>
          <p:nvPr/>
        </p:nvPicPr>
        <p:blipFill>
          <a:blip r:embed="rId3"/>
          <a:stretch>
            <a:fillRect/>
          </a:stretch>
        </p:blipFill>
        <p:spPr>
          <a:xfrm>
            <a:off x="727596" y="1004310"/>
            <a:ext cx="1861069" cy="1386421"/>
          </a:xfrm>
          <a:prstGeom prst="rect">
            <a:avLst/>
          </a:prstGeom>
          <a:ln>
            <a:solidFill>
              <a:srgbClr val="0070C0"/>
            </a:solidFill>
          </a:ln>
        </p:spPr>
      </p:pic>
      <p:pic>
        <p:nvPicPr>
          <p:cNvPr id="13" name="Picture 12">
            <a:extLst>
              <a:ext uri="{FF2B5EF4-FFF2-40B4-BE49-F238E27FC236}">
                <a16:creationId xmlns:a16="http://schemas.microsoft.com/office/drawing/2014/main" id="{12518E5E-2A4D-06D2-6361-156403C48406}"/>
              </a:ext>
            </a:extLst>
          </p:cNvPr>
          <p:cNvPicPr>
            <a:picLocks noChangeAspect="1"/>
          </p:cNvPicPr>
          <p:nvPr/>
        </p:nvPicPr>
        <p:blipFill>
          <a:blip r:embed="rId4"/>
          <a:stretch>
            <a:fillRect/>
          </a:stretch>
        </p:blipFill>
        <p:spPr>
          <a:xfrm>
            <a:off x="8341881" y="2490263"/>
            <a:ext cx="3385246" cy="3501682"/>
          </a:xfrm>
          <a:prstGeom prst="rect">
            <a:avLst/>
          </a:prstGeom>
          <a:ln>
            <a:solidFill>
              <a:srgbClr val="0070C0"/>
            </a:solidFill>
          </a:ln>
        </p:spPr>
      </p:pic>
      <p:sp>
        <p:nvSpPr>
          <p:cNvPr id="14" name="TextBox 13">
            <a:extLst>
              <a:ext uri="{FF2B5EF4-FFF2-40B4-BE49-F238E27FC236}">
                <a16:creationId xmlns:a16="http://schemas.microsoft.com/office/drawing/2014/main" id="{F0EFE816-82FB-81E5-EE6D-D786F14BF5C7}"/>
              </a:ext>
            </a:extLst>
          </p:cNvPr>
          <p:cNvSpPr txBox="1"/>
          <p:nvPr/>
        </p:nvSpPr>
        <p:spPr>
          <a:xfrm>
            <a:off x="682993" y="3264516"/>
            <a:ext cx="3709125" cy="369332"/>
          </a:xfrm>
          <a:prstGeom prst="rect">
            <a:avLst/>
          </a:prstGeom>
          <a:noFill/>
          <a:ln>
            <a:solidFill>
              <a:srgbClr val="0070C0"/>
            </a:solidFill>
          </a:ln>
        </p:spPr>
        <p:txBody>
          <a:bodyPr wrap="square" rtlCol="0">
            <a:spAutoFit/>
          </a:bodyPr>
          <a:lstStyle/>
          <a:p>
            <a:r>
              <a:rPr lang="en-US" b="1" i="1" dirty="0">
                <a:latin typeface="+mj-lt"/>
              </a:rPr>
              <a:t>Hyperparameters :  </a:t>
            </a:r>
            <a:r>
              <a:rPr lang="en-US" dirty="0">
                <a:latin typeface="+mj-lt"/>
              </a:rPr>
              <a:t>c, penalty</a:t>
            </a:r>
          </a:p>
        </p:txBody>
      </p:sp>
    </p:spTree>
    <p:extLst>
      <p:ext uri="{BB962C8B-B14F-4D97-AF65-F5344CB8AC3E}">
        <p14:creationId xmlns:p14="http://schemas.microsoft.com/office/powerpoint/2010/main" val="286935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Support vector MACHINES (SVM)</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413416" y="1119366"/>
            <a:ext cx="9225279" cy="114233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lvl="1"/>
            <a:r>
              <a:rPr lang="en-US" dirty="0">
                <a:latin typeface="+mj-lt"/>
              </a:rPr>
              <a:t>SVM – Supervised Machine Learning Classification and Regression model</a:t>
            </a:r>
          </a:p>
          <a:p>
            <a:pPr marL="742950" lvl="1" indent="-285750">
              <a:buFont typeface="Arial" panose="020B0604020202020204" pitchFamily="34" charset="0"/>
              <a:buChar char="•"/>
            </a:pPr>
            <a:r>
              <a:rPr lang="en-US" dirty="0">
                <a:latin typeface="+mj-lt"/>
              </a:rPr>
              <a:t>SVM aims to find the best hyperplane ( decision boundary ) which can separate 2- dimensional data into fraud/non-fraud class.</a:t>
            </a:r>
          </a:p>
          <a:p>
            <a:pPr marL="742950" lvl="1" indent="-285750">
              <a:buFont typeface="Arial" panose="020B0604020202020204" pitchFamily="34" charset="0"/>
              <a:buChar char="•"/>
            </a:pPr>
            <a:endParaRPr lang="en-US" dirty="0">
              <a:latin typeface="+mj-lt"/>
            </a:endParaRPr>
          </a:p>
          <a:p>
            <a:pPr lvl="1"/>
            <a:endParaRPr lang="en-US" dirty="0">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2" y="2431975"/>
            <a:ext cx="5515926" cy="1138300"/>
          </a:xfrm>
          <a:prstGeom prst="rect">
            <a:avLst/>
          </a:prstGeom>
          <a:ln>
            <a:solidFill>
              <a:srgbClr val="0070C0"/>
            </a:solidFill>
          </a:ln>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a:t>
            </a:r>
          </a:p>
          <a:p>
            <a:pPr marL="285750" indent="-285750">
              <a:buFont typeface="Wingdings" panose="05000000000000000000" pitchFamily="2" charset="2"/>
              <a:buChar char="§"/>
            </a:pPr>
            <a:r>
              <a:rPr lang="en-IN" sz="1800" dirty="0">
                <a:solidFill>
                  <a:srgbClr val="000000"/>
                </a:solidFill>
                <a:effectLst/>
                <a:latin typeface="+mj-lt"/>
                <a:ea typeface="Times New Roman" panose="02020603050405020304" pitchFamily="18" charset="0"/>
              </a:rPr>
              <a:t>SVM is very effective in high dimensional spaces and  memory efficient as they use only subset of training data in the decision phase.</a:t>
            </a:r>
            <a:r>
              <a:rPr lang="en-IN" dirty="0">
                <a:effectLst/>
                <a:latin typeface="+mj-lt"/>
              </a:rPr>
              <a:t> </a:t>
            </a:r>
            <a:endParaRPr lang="en-IN" dirty="0">
              <a:latin typeface="+mj-lt"/>
            </a:endParaRPr>
          </a:p>
          <a:p>
            <a:pPr marL="285750" indent="-285750">
              <a:buFont typeface="Wingdings" panose="05000000000000000000" pitchFamily="2" charset="2"/>
              <a:buChar char="§"/>
            </a:pP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6308204" y="2431975"/>
            <a:ext cx="5098992" cy="1142339"/>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a:t>
            </a:r>
          </a:p>
          <a:p>
            <a:pPr marL="285750" indent="-285750">
              <a:buFont typeface="Wingdings" panose="05000000000000000000" pitchFamily="2" charset="2"/>
              <a:buChar char="§"/>
            </a:pPr>
            <a:r>
              <a:rPr lang="en-IN" sz="1800" dirty="0">
                <a:solidFill>
                  <a:srgbClr val="000000"/>
                </a:solidFill>
                <a:effectLst/>
                <a:latin typeface="+mj-lt"/>
                <a:ea typeface="Times New Roman" panose="02020603050405020304" pitchFamily="18" charset="0"/>
              </a:rPr>
              <a:t>SVM does not perform well when the target classes are overlapping</a:t>
            </a:r>
            <a:r>
              <a:rPr lang="en-IN" dirty="0">
                <a:effectLst/>
                <a:latin typeface="+mj-lt"/>
              </a:rPr>
              <a:t> and also with large datasets </a:t>
            </a:r>
            <a:endParaRPr lang="en-IN" dirty="0">
              <a:latin typeface="+mj-lt"/>
            </a:endParaRPr>
          </a:p>
        </p:txBody>
      </p:sp>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675783344"/>
              </p:ext>
            </p:extLst>
          </p:nvPr>
        </p:nvGraphicFramePr>
        <p:xfrm>
          <a:off x="682993" y="3646682"/>
          <a:ext cx="6762835" cy="2106597"/>
        </p:xfrm>
        <a:graphic>
          <a:graphicData uri="http://schemas.openxmlformats.org/drawingml/2006/table">
            <a:tbl>
              <a:tblPr>
                <a:tableStyleId>{1FECB4D8-DB02-4DC6-A0A2-4F2EBAE1DC90}</a:tableStyleId>
              </a:tblPr>
              <a:tblGrid>
                <a:gridCol w="1675855">
                  <a:extLst>
                    <a:ext uri="{9D8B030D-6E8A-4147-A177-3AD203B41FA5}">
                      <a16:colId xmlns:a16="http://schemas.microsoft.com/office/drawing/2014/main" val="4094840371"/>
                    </a:ext>
                  </a:extLst>
                </a:gridCol>
                <a:gridCol w="1017396">
                  <a:extLst>
                    <a:ext uri="{9D8B030D-6E8A-4147-A177-3AD203B41FA5}">
                      <a16:colId xmlns:a16="http://schemas.microsoft.com/office/drawing/2014/main" val="1343242119"/>
                    </a:ext>
                  </a:extLst>
                </a:gridCol>
                <a:gridCol w="1017396">
                  <a:extLst>
                    <a:ext uri="{9D8B030D-6E8A-4147-A177-3AD203B41FA5}">
                      <a16:colId xmlns:a16="http://schemas.microsoft.com/office/drawing/2014/main" val="3218427225"/>
                    </a:ext>
                  </a:extLst>
                </a:gridCol>
                <a:gridCol w="1017396">
                  <a:extLst>
                    <a:ext uri="{9D8B030D-6E8A-4147-A177-3AD203B41FA5}">
                      <a16:colId xmlns:a16="http://schemas.microsoft.com/office/drawing/2014/main" val="2460122412"/>
                    </a:ext>
                  </a:extLst>
                </a:gridCol>
                <a:gridCol w="1017396">
                  <a:extLst>
                    <a:ext uri="{9D8B030D-6E8A-4147-A177-3AD203B41FA5}">
                      <a16:colId xmlns:a16="http://schemas.microsoft.com/office/drawing/2014/main" val="189156475"/>
                    </a:ext>
                  </a:extLst>
                </a:gridCol>
                <a:gridCol w="1017396">
                  <a:extLst>
                    <a:ext uri="{9D8B030D-6E8A-4147-A177-3AD203B41FA5}">
                      <a16:colId xmlns:a16="http://schemas.microsoft.com/office/drawing/2014/main" val="2555642017"/>
                    </a:ext>
                  </a:extLst>
                </a:gridCol>
              </a:tblGrid>
              <a:tr h="409877">
                <a:tc>
                  <a:txBody>
                    <a:bodyPr/>
                    <a:lstStyle/>
                    <a:p>
                      <a:pPr rtl="0" fontAlgn="b"/>
                      <a:endParaRPr lang="en-US" dirty="0">
                        <a:effectLst/>
                      </a:endParaRPr>
                    </a:p>
                  </a:txBody>
                  <a:tcPr marL="19050" marR="19050" marT="12700" marB="12700" anchor="ctr"/>
                </a:tc>
                <a:tc>
                  <a:txBody>
                    <a:bodyPr/>
                    <a:lstStyle/>
                    <a:p>
                      <a:pPr rtl="0" fontAlgn="b"/>
                      <a:r>
                        <a:rPr lang="en-US" b="1" i="1" dirty="0">
                          <a:effectLst/>
                        </a:rPr>
                        <a:t>Accuracy</a:t>
                      </a:r>
                    </a:p>
                  </a:txBody>
                  <a:tcPr marL="45720" marR="45720" anchor="ctr"/>
                </a:tc>
                <a:tc>
                  <a:txBody>
                    <a:bodyPr/>
                    <a:lstStyle/>
                    <a:p>
                      <a:pPr rtl="0" fontAlgn="b"/>
                      <a:r>
                        <a:rPr lang="en-US" b="1" i="1" dirty="0">
                          <a:effectLst/>
                        </a:rPr>
                        <a:t> Precision</a:t>
                      </a:r>
                    </a:p>
                  </a:txBody>
                  <a:tcPr marL="45720" marR="45720" anchor="ctr"/>
                </a:tc>
                <a:tc>
                  <a:txBody>
                    <a:bodyPr/>
                    <a:lstStyle/>
                    <a:p>
                      <a:pPr rtl="0" fontAlgn="b"/>
                      <a:r>
                        <a:rPr lang="en-US" b="1" i="1" dirty="0">
                          <a:effectLst/>
                        </a:rPr>
                        <a:t>   Recall</a:t>
                      </a:r>
                    </a:p>
                  </a:txBody>
                  <a:tcPr marL="45720" marR="45720" anchor="ctr"/>
                </a:tc>
                <a:tc>
                  <a:txBody>
                    <a:bodyPr/>
                    <a:lstStyle/>
                    <a:p>
                      <a:pPr rtl="0" fontAlgn="b"/>
                      <a:r>
                        <a:rPr lang="en-US" b="1" i="1" dirty="0">
                          <a:effectLst/>
                        </a:rPr>
                        <a:t> F1 Score</a:t>
                      </a:r>
                    </a:p>
                  </a:txBody>
                  <a:tcPr marL="45720" marR="45720" anchor="ctr"/>
                </a:tc>
                <a:tc>
                  <a:txBody>
                    <a:bodyPr/>
                    <a:lstStyle/>
                    <a:p>
                      <a:pPr rtl="0" fontAlgn="b"/>
                      <a:r>
                        <a:rPr lang="en-US" b="1" i="1" dirty="0">
                          <a:effectLst/>
                        </a:rPr>
                        <a:t>   AUC</a:t>
                      </a:r>
                    </a:p>
                  </a:txBody>
                  <a:tcPr marL="45720" marR="45720" anchor="ctr"/>
                </a:tc>
                <a:extLst>
                  <a:ext uri="{0D108BD9-81ED-4DB2-BD59-A6C34878D82A}">
                    <a16:rowId xmlns:a16="http://schemas.microsoft.com/office/drawing/2014/main" val="2361316145"/>
                  </a:ext>
                </a:extLst>
              </a:tr>
              <a:tr h="769379">
                <a:tc>
                  <a:txBody>
                    <a:bodyPr/>
                    <a:lstStyle/>
                    <a:p>
                      <a:pPr algn="ctr" rtl="0" fontAlgn="b"/>
                      <a:r>
                        <a:rPr lang="en-US" b="1" i="1" dirty="0">
                          <a:effectLst/>
                        </a:rPr>
                        <a:t>Without Hyperparameter tuning</a:t>
                      </a:r>
                    </a:p>
                  </a:txBody>
                  <a:tcPr marL="19050" marR="19050" marT="12700" marB="12700" anchor="ctr"/>
                </a:tc>
                <a:tc>
                  <a:txBody>
                    <a:bodyPr/>
                    <a:lstStyle/>
                    <a:p>
                      <a:pPr algn="ctr" rtl="0" fontAlgn="b"/>
                      <a:r>
                        <a:rPr lang="en-US" dirty="0">
                          <a:effectLst/>
                        </a:rPr>
                        <a:t>82%</a:t>
                      </a:r>
                    </a:p>
                  </a:txBody>
                  <a:tcPr marL="19050" marR="19050" marT="12700" marB="12700" anchor="ctr"/>
                </a:tc>
                <a:tc>
                  <a:txBody>
                    <a:bodyPr/>
                    <a:lstStyle/>
                    <a:p>
                      <a:pPr algn="ctr" rtl="0" fontAlgn="b"/>
                      <a:r>
                        <a:rPr lang="en-US" dirty="0">
                          <a:effectLst/>
                        </a:rPr>
                        <a:t>0.7976</a:t>
                      </a:r>
                    </a:p>
                  </a:txBody>
                  <a:tcPr marL="19050" marR="19050" marT="12700" marB="12700" anchor="ctr"/>
                </a:tc>
                <a:tc>
                  <a:txBody>
                    <a:bodyPr/>
                    <a:lstStyle/>
                    <a:p>
                      <a:pPr algn="ctr" rtl="0" fontAlgn="b"/>
                      <a:r>
                        <a:rPr lang="en-US" dirty="0">
                          <a:effectLst/>
                        </a:rPr>
                        <a:t>0.855</a:t>
                      </a:r>
                    </a:p>
                  </a:txBody>
                  <a:tcPr marL="19050" marR="19050" marT="12700" marB="12700" anchor="ctr"/>
                </a:tc>
                <a:tc>
                  <a:txBody>
                    <a:bodyPr/>
                    <a:lstStyle/>
                    <a:p>
                      <a:pPr algn="ctr" rtl="0" fontAlgn="b"/>
                      <a:r>
                        <a:rPr lang="en-US" dirty="0">
                          <a:effectLst/>
                        </a:rPr>
                        <a:t>0.8253</a:t>
                      </a:r>
                    </a:p>
                  </a:txBody>
                  <a:tcPr marL="19050" marR="19050" marT="12700" marB="12700" anchor="ctr"/>
                </a:tc>
                <a:tc>
                  <a:txBody>
                    <a:bodyPr/>
                    <a:lstStyle/>
                    <a:p>
                      <a:pPr algn="ctr" rtl="0" fontAlgn="b"/>
                      <a:r>
                        <a:rPr lang="en-US" dirty="0">
                          <a:effectLst/>
                        </a:rPr>
                        <a:t>0.9205</a:t>
                      </a:r>
                    </a:p>
                  </a:txBody>
                  <a:tcPr marL="19050" marR="19050" marT="12700" marB="12700" anchor="ctr"/>
                </a:tc>
                <a:extLst>
                  <a:ext uri="{0D108BD9-81ED-4DB2-BD59-A6C34878D82A}">
                    <a16:rowId xmlns:a16="http://schemas.microsoft.com/office/drawing/2014/main" val="595594810"/>
                  </a:ext>
                </a:extLst>
              </a:tr>
              <a:tr h="769379">
                <a:tc>
                  <a:txBody>
                    <a:bodyPr/>
                    <a:lstStyle/>
                    <a:p>
                      <a:pPr algn="ctr" rtl="0" fontAlgn="b"/>
                      <a:r>
                        <a:rPr lang="en-US" b="1" i="1" dirty="0">
                          <a:effectLst/>
                        </a:rPr>
                        <a:t>With Hyperparameter tuning</a:t>
                      </a:r>
                    </a:p>
                  </a:txBody>
                  <a:tcPr marL="19050" marR="19050" marT="12700" marB="12700" anchor="ctr"/>
                </a:tc>
                <a:tc>
                  <a:txBody>
                    <a:bodyPr/>
                    <a:lstStyle/>
                    <a:p>
                      <a:pPr algn="ctr" rtl="0" fontAlgn="b"/>
                      <a:r>
                        <a:rPr lang="en-US" dirty="0">
                          <a:effectLst/>
                        </a:rPr>
                        <a:t>88%</a:t>
                      </a:r>
                    </a:p>
                  </a:txBody>
                  <a:tcPr marL="19050" marR="19050" marT="12700" marB="12700" anchor="ctr"/>
                </a:tc>
                <a:tc>
                  <a:txBody>
                    <a:bodyPr/>
                    <a:lstStyle/>
                    <a:p>
                      <a:pPr algn="ctr" rtl="0" fontAlgn="b"/>
                      <a:r>
                        <a:rPr lang="en-US" dirty="0">
                          <a:effectLst/>
                        </a:rPr>
                        <a:t>0.879</a:t>
                      </a:r>
                    </a:p>
                  </a:txBody>
                  <a:tcPr marL="19050" marR="19050" marT="12700" marB="12700" anchor="ctr"/>
                </a:tc>
                <a:tc>
                  <a:txBody>
                    <a:bodyPr/>
                    <a:lstStyle/>
                    <a:p>
                      <a:pPr algn="ctr" rtl="0" fontAlgn="b"/>
                      <a:r>
                        <a:rPr lang="en-US" dirty="0">
                          <a:effectLst/>
                        </a:rPr>
                        <a:t>0.8813</a:t>
                      </a:r>
                    </a:p>
                  </a:txBody>
                  <a:tcPr marL="19050" marR="19050" marT="12700" marB="12700" anchor="ctr"/>
                </a:tc>
                <a:tc>
                  <a:txBody>
                    <a:bodyPr/>
                    <a:lstStyle/>
                    <a:p>
                      <a:pPr algn="ctr" rtl="0" fontAlgn="b"/>
                      <a:r>
                        <a:rPr lang="en-US" dirty="0">
                          <a:effectLst/>
                        </a:rPr>
                        <a:t>0.8801</a:t>
                      </a:r>
                    </a:p>
                  </a:txBody>
                  <a:tcPr marL="19050" marR="19050" marT="12700" marB="12700" anchor="ctr"/>
                </a:tc>
                <a:tc>
                  <a:txBody>
                    <a:bodyPr/>
                    <a:lstStyle/>
                    <a:p>
                      <a:pPr algn="ctr" rtl="0" fontAlgn="b"/>
                      <a:r>
                        <a:rPr lang="en-US" dirty="0">
                          <a:effectLst/>
                        </a:rPr>
                        <a:t>0.921</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12" name="Picture 11">
            <a:extLst>
              <a:ext uri="{FF2B5EF4-FFF2-40B4-BE49-F238E27FC236}">
                <a16:creationId xmlns:a16="http://schemas.microsoft.com/office/drawing/2014/main" id="{0CE9ED2D-0334-F544-9996-D9780767004F}"/>
              </a:ext>
            </a:extLst>
          </p:cNvPr>
          <p:cNvPicPr>
            <a:picLocks noChangeAspect="1"/>
          </p:cNvPicPr>
          <p:nvPr/>
        </p:nvPicPr>
        <p:blipFill>
          <a:blip r:embed="rId3"/>
          <a:stretch>
            <a:fillRect/>
          </a:stretch>
        </p:blipFill>
        <p:spPr>
          <a:xfrm>
            <a:off x="682993" y="1004310"/>
            <a:ext cx="1915700" cy="1427665"/>
          </a:xfrm>
          <a:prstGeom prst="rect">
            <a:avLst/>
          </a:prstGeom>
        </p:spPr>
      </p:pic>
      <p:pic>
        <p:nvPicPr>
          <p:cNvPr id="14" name="Picture 13">
            <a:extLst>
              <a:ext uri="{FF2B5EF4-FFF2-40B4-BE49-F238E27FC236}">
                <a16:creationId xmlns:a16="http://schemas.microsoft.com/office/drawing/2014/main" id="{8420C068-B8F6-F108-70C1-AAB4FA9522AD}"/>
              </a:ext>
            </a:extLst>
          </p:cNvPr>
          <p:cNvPicPr>
            <a:picLocks noChangeAspect="1"/>
          </p:cNvPicPr>
          <p:nvPr/>
        </p:nvPicPr>
        <p:blipFill>
          <a:blip r:embed="rId4"/>
          <a:stretch>
            <a:fillRect/>
          </a:stretch>
        </p:blipFill>
        <p:spPr>
          <a:xfrm>
            <a:off x="7516377" y="3690798"/>
            <a:ext cx="3910201" cy="2494780"/>
          </a:xfrm>
          <a:prstGeom prst="rect">
            <a:avLst/>
          </a:prstGeom>
          <a:ln>
            <a:solidFill>
              <a:srgbClr val="0070C0"/>
            </a:solidFill>
          </a:ln>
        </p:spPr>
      </p:pic>
      <p:sp>
        <p:nvSpPr>
          <p:cNvPr id="16" name="TextBox 15">
            <a:extLst>
              <a:ext uri="{FF2B5EF4-FFF2-40B4-BE49-F238E27FC236}">
                <a16:creationId xmlns:a16="http://schemas.microsoft.com/office/drawing/2014/main" id="{A72FE811-9086-CB66-ADBF-03C40A755D12}"/>
              </a:ext>
            </a:extLst>
          </p:cNvPr>
          <p:cNvSpPr txBox="1"/>
          <p:nvPr/>
        </p:nvSpPr>
        <p:spPr>
          <a:xfrm>
            <a:off x="682992" y="5816246"/>
            <a:ext cx="6762835" cy="369332"/>
          </a:xfrm>
          <a:prstGeom prst="rect">
            <a:avLst/>
          </a:prstGeom>
          <a:noFill/>
          <a:ln>
            <a:solidFill>
              <a:srgbClr val="0070C0"/>
            </a:solidFill>
          </a:ln>
        </p:spPr>
        <p:txBody>
          <a:bodyPr wrap="square" rtlCol="0">
            <a:spAutoFit/>
          </a:bodyPr>
          <a:lstStyle/>
          <a:p>
            <a:r>
              <a:rPr lang="en-US" b="1" i="1" dirty="0">
                <a:latin typeface="+mj-lt"/>
              </a:rPr>
              <a:t>Hyperparameters : </a:t>
            </a:r>
            <a:r>
              <a:rPr lang="en-US" dirty="0">
                <a:latin typeface="+mj-lt"/>
              </a:rPr>
              <a:t>c, gamma</a:t>
            </a:r>
          </a:p>
        </p:txBody>
      </p:sp>
    </p:spTree>
    <p:extLst>
      <p:ext uri="{BB962C8B-B14F-4D97-AF65-F5344CB8AC3E}">
        <p14:creationId xmlns:p14="http://schemas.microsoft.com/office/powerpoint/2010/main" val="384699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BUSINESS UNDERSTANDING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Content Placeholder 14">
            <a:extLst>
              <a:ext uri="{FF2B5EF4-FFF2-40B4-BE49-F238E27FC236}">
                <a16:creationId xmlns:a16="http://schemas.microsoft.com/office/drawing/2014/main" id="{F8FFF6A8-0755-B4DE-698A-741816060BBB}"/>
              </a:ext>
            </a:extLst>
          </p:cNvPr>
          <p:cNvSpPr>
            <a:spLocks noGrp="1"/>
          </p:cNvSpPr>
          <p:nvPr>
            <p:ph idx="1"/>
          </p:nvPr>
        </p:nvSpPr>
        <p:spPr>
          <a:xfrm>
            <a:off x="800099" y="1275907"/>
            <a:ext cx="10791267" cy="4549248"/>
          </a:xfrm>
        </p:spPr>
        <p:txBody>
          <a:bodyPr>
            <a:normAutofit/>
          </a:bodyPr>
          <a:lstStyle/>
          <a:p>
            <a:pPr marL="0" indent="0">
              <a:lnSpc>
                <a:spcPct val="110000"/>
              </a:lnSpc>
              <a:buNone/>
            </a:pPr>
            <a:r>
              <a:rPr lang="en-US" dirty="0">
                <a:solidFill>
                  <a:srgbClr val="233893"/>
                </a:solidFill>
                <a:latin typeface="+mj-lt"/>
              </a:rPr>
              <a:t>Problem and Motivation</a:t>
            </a:r>
            <a:endParaRPr lang="en-US" dirty="0">
              <a:latin typeface="+mj-lt"/>
            </a:endParaRPr>
          </a:p>
          <a:p>
            <a:pPr>
              <a:lnSpc>
                <a:spcPct val="110000"/>
              </a:lnSpc>
            </a:pPr>
            <a:r>
              <a:rPr lang="en-US" sz="1600" b="0" i="0" u="none" strike="noStrike" dirty="0">
                <a:solidFill>
                  <a:srgbClr val="000000"/>
                </a:solidFill>
                <a:effectLst/>
                <a:latin typeface="+mj-lt"/>
              </a:rPr>
              <a:t>Advancement in Science and Technology has increased a lot in recent years. The  rapid development in e-commerce, tap and pay systems, and e-payment methods resulted in a tremendous increase in financial frauds.</a:t>
            </a:r>
          </a:p>
          <a:p>
            <a:pPr rtl="0" fontAlgn="base">
              <a:lnSpc>
                <a:spcPct val="11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In 2022, 46% of companies reported experiencing fraud, corruption and economic crimes compared to 47 % in 2020 and 49% in 2018.</a:t>
            </a:r>
          </a:p>
          <a:p>
            <a:pPr rtl="0" fontAlgn="base">
              <a:lnSpc>
                <a:spcPct val="11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Digital fraud has impacted 38% of Americans in Q1 2022, 29% of people experienced phishing, followed by 26% for stolen credit cards.</a:t>
            </a:r>
            <a:endParaRPr lang="en-US" sz="1600" dirty="0">
              <a:latin typeface="+mj-lt"/>
            </a:endParaRPr>
          </a:p>
          <a:p>
            <a:pPr>
              <a:lnSpc>
                <a:spcPct val="110000"/>
              </a:lnSpc>
            </a:pPr>
            <a:r>
              <a:rPr lang="en-US" sz="1600" dirty="0">
                <a:latin typeface="+mj-lt"/>
              </a:rPr>
              <a:t>Credit card frauds escalated during the COVID pandemic</a:t>
            </a:r>
          </a:p>
          <a:p>
            <a:pPr>
              <a:lnSpc>
                <a:spcPct val="110000"/>
              </a:lnSpc>
            </a:pPr>
            <a:r>
              <a:rPr lang="en-US" sz="1600" dirty="0">
                <a:latin typeface="+mj-lt"/>
              </a:rPr>
              <a:t>Big companies are looking forward to technological solutions including AI to solve credit card fraud.</a:t>
            </a:r>
          </a:p>
          <a:p>
            <a:pPr marL="0" indent="0">
              <a:lnSpc>
                <a:spcPct val="110000"/>
              </a:lnSpc>
              <a:buNone/>
            </a:pPr>
            <a:r>
              <a:rPr lang="en-US" dirty="0">
                <a:solidFill>
                  <a:srgbClr val="233893"/>
                </a:solidFill>
                <a:latin typeface="+mj-lt"/>
              </a:rPr>
              <a:t>Goals and Objective</a:t>
            </a:r>
          </a:p>
          <a:p>
            <a:pPr rtl="0" fontAlgn="base">
              <a:lnSpc>
                <a:spcPct val="11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Credit card usage has increased tremendously over the decade which revolutionized the cashless payment methods, but it comes with its own set of risks.</a:t>
            </a:r>
          </a:p>
          <a:p>
            <a:pPr rtl="0" fontAlgn="base">
              <a:lnSpc>
                <a:spcPct val="110000"/>
              </a:lnSpc>
              <a:spcBef>
                <a:spcPts val="0"/>
              </a:spcBef>
              <a:spcAft>
                <a:spcPts val="0"/>
              </a:spcAft>
              <a:buFont typeface="Arial" panose="020B0604020202020204" pitchFamily="34" charset="0"/>
              <a:buChar char="•"/>
            </a:pPr>
            <a:r>
              <a:rPr lang="en-US" sz="1600" dirty="0">
                <a:solidFill>
                  <a:srgbClr val="000000"/>
                </a:solidFill>
                <a:latin typeface="+mj-lt"/>
              </a:rPr>
              <a:t>Our objective is </a:t>
            </a:r>
            <a:r>
              <a:rPr lang="en-US" sz="1600" b="0" i="0" u="none" strike="noStrike" dirty="0">
                <a:solidFill>
                  <a:srgbClr val="000000"/>
                </a:solidFill>
                <a:effectLst/>
                <a:latin typeface="+mj-lt"/>
              </a:rPr>
              <a:t>to employ Machine Learning models and compare the performance of each model to locate the best fitting model which helps in reducing the frauds and upgrading the system</a:t>
            </a:r>
            <a:endParaRPr lang="en-US" sz="1600" dirty="0">
              <a:solidFill>
                <a:schemeClr val="tx2">
                  <a:lumMod val="75000"/>
                  <a:lumOff val="25000"/>
                </a:schemeClr>
              </a:solidFill>
              <a:latin typeface="+mj-lt"/>
            </a:endParaRPr>
          </a:p>
        </p:txBody>
      </p:sp>
    </p:spTree>
    <p:extLst>
      <p:ext uri="{BB962C8B-B14F-4D97-AF65-F5344CB8AC3E}">
        <p14:creationId xmlns:p14="http://schemas.microsoft.com/office/powerpoint/2010/main" val="16453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8"/>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30" name="Google Shape;430;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30</a:t>
            </a:fld>
            <a:endParaRPr sz="1800" b="0" i="0" u="none" strike="noStrike" cap="none">
              <a:solidFill>
                <a:srgbClr val="000000"/>
              </a:solidFill>
              <a:latin typeface="+mj-lt"/>
              <a:ea typeface="Lustria"/>
              <a:cs typeface="Lustria"/>
              <a:sym typeface="Lustria"/>
            </a:endParaRPr>
          </a:p>
        </p:txBody>
      </p:sp>
      <p:pic>
        <p:nvPicPr>
          <p:cNvPr id="431" name="Google Shape;431;p18"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32" name="Google Shape;432;p18"/>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Ensemble – Random Forest</a:t>
            </a:r>
            <a:endParaRPr dirty="0">
              <a:latin typeface="+mj-lt"/>
            </a:endParaRPr>
          </a:p>
        </p:txBody>
      </p:sp>
      <p:sp>
        <p:nvSpPr>
          <p:cNvPr id="433" name="Google Shape;433;p18"/>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34" name="Google Shape;434;p18"/>
          <p:cNvSpPr/>
          <p:nvPr/>
        </p:nvSpPr>
        <p:spPr>
          <a:xfrm>
            <a:off x="2260600" y="1094743"/>
            <a:ext cx="9425900" cy="1174887"/>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Bagging Classifier</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Combination of decision trees</a:t>
            </a:r>
            <a:endParaRPr sz="1800" b="0" i="0" u="none" strike="noStrike" cap="none" dirty="0">
              <a:solidFill>
                <a:schemeClr val="dk1"/>
              </a:solidFill>
              <a:latin typeface="+mj-lt"/>
              <a:ea typeface="Lustria"/>
              <a:cs typeface="Lustria"/>
              <a:sym typeface="Lustria"/>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Parameters tuned: Maximum depth and features, criteria for tree split</a:t>
            </a:r>
            <a:endParaRPr sz="1800" b="0" i="0" u="none" strike="noStrike" cap="none" dirty="0">
              <a:solidFill>
                <a:schemeClr val="dk1"/>
              </a:solidFill>
              <a:latin typeface="+mj-lt"/>
              <a:ea typeface="Lustria"/>
              <a:cs typeface="Lustria"/>
              <a:sym typeface="Lustria"/>
            </a:endParaRPr>
          </a:p>
        </p:txBody>
      </p:sp>
      <p:sp>
        <p:nvSpPr>
          <p:cNvPr id="435" name="Google Shape;435;p18"/>
          <p:cNvSpPr/>
          <p:nvPr/>
        </p:nvSpPr>
        <p:spPr>
          <a:xfrm>
            <a:off x="682993" y="2481164"/>
            <a:ext cx="54102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Automatic variable selection</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mj-lt"/>
                <a:ea typeface="Lustria"/>
                <a:cs typeface="Lustria"/>
                <a:sym typeface="Lustria"/>
              </a:rPr>
              <a:t>Suitable for wide data and large datasets</a:t>
            </a:r>
            <a:endParaRPr sz="1800" dirty="0">
              <a:solidFill>
                <a:schemeClr val="dk1"/>
              </a:solidFill>
              <a:latin typeface="+mj-lt"/>
              <a:ea typeface="Lustria"/>
              <a:cs typeface="Lustria"/>
              <a:sym typeface="Lustria"/>
            </a:endParaRPr>
          </a:p>
        </p:txBody>
      </p:sp>
      <p:sp>
        <p:nvSpPr>
          <p:cNvPr id="436" name="Google Shape;436;p18"/>
          <p:cNvSpPr/>
          <p:nvPr/>
        </p:nvSpPr>
        <p:spPr>
          <a:xfrm>
            <a:off x="6318404" y="2477125"/>
            <a:ext cx="54000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latin typeface="+mj-lt"/>
                <a:ea typeface="Lustria"/>
                <a:cs typeface="Lustria"/>
                <a:sym typeface="Lustria"/>
              </a:rPr>
              <a:t>Disadvantages: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Biased for features with more levels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mj-lt"/>
                <a:ea typeface="Lustria"/>
                <a:cs typeface="Lustria"/>
                <a:sym typeface="Lustria"/>
              </a:rPr>
              <a:t>Slower process if more</a:t>
            </a:r>
            <a:r>
              <a:rPr lang="en-US" dirty="0">
                <a:solidFill>
                  <a:schemeClr val="dk1"/>
                </a:solidFill>
                <a:latin typeface="+mj-lt"/>
                <a:ea typeface="Lustria"/>
                <a:cs typeface="Lustria"/>
                <a:sym typeface="Lustria"/>
              </a:rPr>
              <a:t> estimators exists</a:t>
            </a:r>
            <a:endParaRPr sz="1800" dirty="0">
              <a:solidFill>
                <a:schemeClr val="dk1"/>
              </a:solidFill>
              <a:latin typeface="+mj-lt"/>
              <a:ea typeface="Lustria"/>
              <a:cs typeface="Lustria"/>
              <a:sym typeface="Lustria"/>
            </a:endParaRPr>
          </a:p>
        </p:txBody>
      </p:sp>
      <p:graphicFrame>
        <p:nvGraphicFramePr>
          <p:cNvPr id="438" name="Google Shape;438;p18"/>
          <p:cNvGraphicFramePr/>
          <p:nvPr>
            <p:extLst>
              <p:ext uri="{D42A27DB-BD31-4B8C-83A1-F6EECF244321}">
                <p14:modId xmlns:p14="http://schemas.microsoft.com/office/powerpoint/2010/main" val="3545735653"/>
              </p:ext>
            </p:extLst>
          </p:nvPr>
        </p:nvGraphicFramePr>
        <p:xfrm>
          <a:off x="682993" y="3766985"/>
          <a:ext cx="7533775" cy="209641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800" u="none" strike="noStrike" cap="none"/>
                    </a:p>
                  </a:txBody>
                  <a:tcPr marL="19050" marR="19050" marT="12700" marB="12700" anchor="ctr"/>
                </a:tc>
                <a:tc>
                  <a:txBody>
                    <a:bodyPr/>
                    <a:lstStyle/>
                    <a:p>
                      <a:pPr marL="0" marR="0" lvl="0" indent="0" algn="l" rtl="0">
                        <a:spcBef>
                          <a:spcPts val="0"/>
                        </a:spcBef>
                        <a:spcAft>
                          <a:spcPts val="0"/>
                        </a:spcAft>
                        <a:buNone/>
                      </a:pPr>
                      <a:r>
                        <a:rPr lang="en-US" sz="1800" b="1" u="none" strike="noStrike" cap="none"/>
                        <a:t>Accuracy</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Precision</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Recall</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F1 Score</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AUC</a:t>
                      </a:r>
                      <a:endParaRPr/>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600" b="1" u="none" strike="noStrike" kern="1200" cap="none" dirty="0">
                          <a:solidFill>
                            <a:schemeClr val="tx1"/>
                          </a:solidFill>
                          <a:latin typeface="+mn-lt"/>
                          <a:ea typeface="+mn-ea"/>
                          <a:cs typeface="+mn-cs"/>
                        </a:rPr>
                        <a:t>Without Hyperparameter tuning</a:t>
                      </a:r>
                      <a:endParaRPr sz="1600" b="1" u="none" strike="noStrike" kern="1200" cap="none" dirty="0">
                        <a:solidFill>
                          <a:schemeClr val="tx1"/>
                        </a:solidFill>
                        <a:latin typeface="+mn-lt"/>
                        <a:ea typeface="+mn-ea"/>
                        <a:cs typeface="+mn-cs"/>
                      </a:endParaRPr>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0.946</a:t>
                      </a:r>
                      <a:endParaRPr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600" b="1" u="none" strike="noStrike" kern="1200" cap="none" dirty="0">
                          <a:solidFill>
                            <a:schemeClr val="tx1"/>
                          </a:solidFill>
                          <a:latin typeface="+mn-lt"/>
                          <a:ea typeface="+mn-ea"/>
                          <a:cs typeface="+mn-cs"/>
                        </a:rPr>
                        <a:t>With Hyperparameter tuning</a:t>
                      </a:r>
                      <a:endParaRPr sz="1600" b="1" u="none" strike="noStrike" kern="1200" cap="none" dirty="0">
                        <a:solidFill>
                          <a:schemeClr val="tx1"/>
                        </a:solidFill>
                        <a:latin typeface="+mn-lt"/>
                        <a:ea typeface="+mn-ea"/>
                        <a:cs typeface="+mn-cs"/>
                      </a:endParaRPr>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0.96</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0.92</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0.943</a:t>
                      </a:r>
                      <a:endParaRPr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2050" name="Picture 2">
            <a:extLst>
              <a:ext uri="{FF2B5EF4-FFF2-40B4-BE49-F238E27FC236}">
                <a16:creationId xmlns:a16="http://schemas.microsoft.com/office/drawing/2014/main" id="{1206A9AD-2611-01CB-68A5-1CB4A3DB031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1574" y="3670588"/>
            <a:ext cx="3114925" cy="25192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0,087 Decision Tree Images, Stock Photos &amp; Vectors | Shutterstock">
            <a:extLst>
              <a:ext uri="{FF2B5EF4-FFF2-40B4-BE49-F238E27FC236}">
                <a16:creationId xmlns:a16="http://schemas.microsoft.com/office/drawing/2014/main" id="{1AE921B8-B4CD-166E-F45A-4D32F4CA5222}"/>
              </a:ext>
            </a:extLst>
          </p:cNvPr>
          <p:cNvPicPr>
            <a:picLocks noChangeAspect="1" noChangeArrowheads="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6867" t="14461" r="6238" b="19610"/>
          <a:stretch/>
        </p:blipFill>
        <p:spPr bwMode="auto">
          <a:xfrm>
            <a:off x="817419" y="1193822"/>
            <a:ext cx="1620982" cy="7453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8"/>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30" name="Google Shape;430;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31</a:t>
            </a:fld>
            <a:endParaRPr sz="1800" b="0" i="0" u="none" strike="noStrike" cap="none">
              <a:solidFill>
                <a:srgbClr val="000000"/>
              </a:solidFill>
              <a:latin typeface="+mj-lt"/>
              <a:ea typeface="Lustria"/>
              <a:cs typeface="Lustria"/>
              <a:sym typeface="Lustria"/>
            </a:endParaRPr>
          </a:p>
        </p:txBody>
      </p:sp>
      <p:pic>
        <p:nvPicPr>
          <p:cNvPr id="431" name="Google Shape;431;p18"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32" name="Google Shape;432;p18"/>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Ensemble – </a:t>
            </a:r>
            <a:r>
              <a:rPr lang="en-US" dirty="0" err="1">
                <a:latin typeface="+mj-lt"/>
              </a:rPr>
              <a:t>XGBoost</a:t>
            </a:r>
            <a:endParaRPr dirty="0">
              <a:latin typeface="+mj-lt"/>
            </a:endParaRPr>
          </a:p>
        </p:txBody>
      </p:sp>
      <p:sp>
        <p:nvSpPr>
          <p:cNvPr id="433" name="Google Shape;433;p18"/>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34" name="Google Shape;434;p18"/>
          <p:cNvSpPr/>
          <p:nvPr/>
        </p:nvSpPr>
        <p:spPr>
          <a:xfrm>
            <a:off x="2260600" y="1094743"/>
            <a:ext cx="9425900" cy="1174887"/>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Boosting Classifier</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Based on Gradient Descent</a:t>
            </a: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mj-lt"/>
                <a:ea typeface="Lustria"/>
                <a:cs typeface="Lustria"/>
                <a:sym typeface="Lustria"/>
              </a:rPr>
              <a:t>Parameters tuned: Learning rate, maximum depth and features</a:t>
            </a:r>
          </a:p>
        </p:txBody>
      </p:sp>
      <p:sp>
        <p:nvSpPr>
          <p:cNvPr id="435" name="Google Shape;435;p18"/>
          <p:cNvSpPr/>
          <p:nvPr/>
        </p:nvSpPr>
        <p:spPr>
          <a:xfrm>
            <a:off x="682993" y="2481164"/>
            <a:ext cx="54102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sym typeface="Lustria"/>
              </a:rPr>
              <a:t>Regularized boosting preventing overfitting</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ea typeface="Lustria"/>
                <a:cs typeface="Lustria"/>
                <a:sym typeface="Lustria"/>
              </a:rPr>
              <a:t>Parallelized tree building</a:t>
            </a:r>
            <a:endParaRPr sz="1800" dirty="0">
              <a:solidFill>
                <a:schemeClr val="dk1"/>
              </a:solidFill>
              <a:latin typeface="+mj-lt"/>
              <a:ea typeface="Lustria"/>
              <a:cs typeface="Lustria"/>
              <a:sym typeface="Lustria"/>
            </a:endParaRPr>
          </a:p>
        </p:txBody>
      </p:sp>
      <p:sp>
        <p:nvSpPr>
          <p:cNvPr id="436" name="Google Shape;436;p18"/>
          <p:cNvSpPr/>
          <p:nvPr/>
        </p:nvSpPr>
        <p:spPr>
          <a:xfrm>
            <a:off x="6318404" y="2477125"/>
            <a:ext cx="5400000" cy="1174887"/>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latin typeface="+mj-lt"/>
                <a:ea typeface="Lustria"/>
                <a:cs typeface="Lustria"/>
                <a:sym typeface="Lustria"/>
              </a:rPr>
              <a:t>Disadvantages: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mj-lt"/>
              </a:rPr>
              <a:t>Does not perform well on sparse and unstructured data</a:t>
            </a:r>
            <a:endParaRPr dirty="0">
              <a:solidFill>
                <a:schemeClr val="dk1"/>
              </a:solidFill>
              <a:latin typeface="+mj-lt"/>
            </a:endParaRPr>
          </a:p>
        </p:txBody>
      </p:sp>
      <p:graphicFrame>
        <p:nvGraphicFramePr>
          <p:cNvPr id="438" name="Google Shape;438;p18"/>
          <p:cNvGraphicFramePr/>
          <p:nvPr>
            <p:extLst>
              <p:ext uri="{D42A27DB-BD31-4B8C-83A1-F6EECF244321}">
                <p14:modId xmlns:p14="http://schemas.microsoft.com/office/powerpoint/2010/main" val="3366205286"/>
              </p:ext>
            </p:extLst>
          </p:nvPr>
        </p:nvGraphicFramePr>
        <p:xfrm>
          <a:off x="682993" y="3766985"/>
          <a:ext cx="7533775" cy="209641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800" u="none" strike="noStrike" cap="none"/>
                    </a:p>
                  </a:txBody>
                  <a:tcPr marL="19050" marR="19050" marT="12700" marB="12700" anchor="ctr"/>
                </a:tc>
                <a:tc>
                  <a:txBody>
                    <a:bodyPr/>
                    <a:lstStyle/>
                    <a:p>
                      <a:pPr marL="0" marR="0" lvl="0" indent="0" algn="l" rtl="0">
                        <a:spcBef>
                          <a:spcPts val="0"/>
                        </a:spcBef>
                        <a:spcAft>
                          <a:spcPts val="0"/>
                        </a:spcAft>
                        <a:buNone/>
                      </a:pPr>
                      <a:r>
                        <a:rPr lang="en-US" sz="1800" b="1" u="none" strike="noStrike" cap="none"/>
                        <a:t>Accuracy</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Precision</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Recall</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F1 Score</a:t>
                      </a:r>
                      <a:endParaRPr/>
                    </a:p>
                  </a:txBody>
                  <a:tcPr marL="45725" marR="45725" marT="45725" marB="45725" anchor="ctr"/>
                </a:tc>
                <a:tc>
                  <a:txBody>
                    <a:bodyPr/>
                    <a:lstStyle/>
                    <a:p>
                      <a:pPr marL="0" marR="0" lvl="0" indent="0" algn="l" rtl="0">
                        <a:spcBef>
                          <a:spcPts val="0"/>
                        </a:spcBef>
                        <a:spcAft>
                          <a:spcPts val="0"/>
                        </a:spcAft>
                        <a:buNone/>
                      </a:pPr>
                      <a:r>
                        <a:rPr lang="en-US" sz="1800" b="1" u="none" strike="noStrike" cap="none"/>
                        <a:t>AUC</a:t>
                      </a:r>
                      <a:endParaRPr/>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600" b="1" u="none" strike="noStrike" cap="none" dirty="0"/>
                        <a:t>Without Hyperparameter tuning</a:t>
                      </a:r>
                      <a:endParaRPr sz="1600" b="1"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0.946</a:t>
                      </a:r>
                      <a:endParaRPr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600" b="1" u="none" strike="noStrike" cap="none" dirty="0"/>
                        <a:t>With Hyperparameter tuning</a:t>
                      </a:r>
                      <a:endParaRPr sz="1600" b="1"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0.95</a:t>
                      </a:r>
                      <a:endParaRPr dirty="0"/>
                    </a:p>
                  </a:txBody>
                  <a:tcPr marL="19050" marR="19050" marT="12700" marB="12700" anchor="ctr"/>
                </a:tc>
                <a:tc>
                  <a:txBody>
                    <a:bodyPr/>
                    <a:lstStyle/>
                    <a:p>
                      <a:pPr marL="0" marR="0" lvl="0" indent="0" algn="ctr" rtl="0">
                        <a:spcBef>
                          <a:spcPts val="0"/>
                        </a:spcBef>
                        <a:spcAft>
                          <a:spcPts val="0"/>
                        </a:spcAft>
                        <a:buNone/>
                      </a:pPr>
                      <a:r>
                        <a:rPr lang="en-US" sz="1800" u="none" strike="noStrike" cap="none" dirty="0"/>
                        <a:t>0.948</a:t>
                      </a:r>
                      <a:endParaRPr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3074" name="Picture 2" descr="Boosting Algorithms In Machine Learning">
            <a:extLst>
              <a:ext uri="{FF2B5EF4-FFF2-40B4-BE49-F238E27FC236}">
                <a16:creationId xmlns:a16="http://schemas.microsoft.com/office/drawing/2014/main" id="{3F0EC9D8-BE70-5EE4-0EA1-A2D73208DEC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912" b="18131"/>
          <a:stretch/>
        </p:blipFill>
        <p:spPr bwMode="auto">
          <a:xfrm>
            <a:off x="715383" y="1441553"/>
            <a:ext cx="1863877" cy="5346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428AC4C-E1DB-9240-7F80-A62057AA4B3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27216" y="3686239"/>
            <a:ext cx="3079979" cy="249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89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mj-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srgbClr val="000000"/>
              </a:solidFill>
              <a:effectLst/>
              <a:uLnTx/>
              <a:uFillTx/>
              <a:latin typeface="+mj-l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pPr algn="l"/>
            <a:r>
              <a:rPr lang="en-US" dirty="0"/>
              <a:t>K-Nearest Neighbors (KNN)</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Rectangle 2">
            <a:extLst>
              <a:ext uri="{FF2B5EF4-FFF2-40B4-BE49-F238E27FC236}">
                <a16:creationId xmlns:a16="http://schemas.microsoft.com/office/drawing/2014/main" id="{091FAB11-AD99-35CC-4EB3-91619804A172}"/>
              </a:ext>
            </a:extLst>
          </p:cNvPr>
          <p:cNvSpPr/>
          <p:nvPr/>
        </p:nvSpPr>
        <p:spPr>
          <a:xfrm>
            <a:off x="2260600" y="1094743"/>
            <a:ext cx="9425900" cy="1174887"/>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t"/>
          <a:lstStyle/>
          <a:p>
            <a:pPr marL="285750" indent="-285750">
              <a:buFont typeface="Wingdings" panose="05000000000000000000" pitchFamily="2" charset="2"/>
              <a:buChar char="§"/>
            </a:pPr>
            <a:r>
              <a:rPr lang="en-US" dirty="0">
                <a:solidFill>
                  <a:schemeClr val="tx1"/>
                </a:solidFill>
                <a:latin typeface="+mj-lt"/>
              </a:rPr>
              <a:t>K-N</a:t>
            </a:r>
            <a:r>
              <a:rPr lang="en-US" b="0" i="0" u="none" strike="noStrike" baseline="0" dirty="0">
                <a:solidFill>
                  <a:schemeClr val="tx1"/>
                </a:solidFill>
                <a:latin typeface="+mj-lt"/>
              </a:rPr>
              <a:t>earest </a:t>
            </a:r>
            <a:r>
              <a:rPr lang="en-US" dirty="0">
                <a:solidFill>
                  <a:schemeClr val="tx1"/>
                </a:solidFill>
                <a:latin typeface="+mj-lt"/>
              </a:rPr>
              <a:t>N</a:t>
            </a:r>
            <a:r>
              <a:rPr lang="en-US" b="0" i="0" u="none" strike="noStrike" baseline="0" dirty="0">
                <a:solidFill>
                  <a:schemeClr val="tx1"/>
                </a:solidFill>
                <a:latin typeface="+mj-lt"/>
              </a:rPr>
              <a:t>eighbors (KNN) model predicts the target level with the majority vote from the set of k nearest neighbors (training data) to the query </a:t>
            </a:r>
            <a:r>
              <a:rPr lang="en-US" b="1" i="0" u="none" strike="noStrike" baseline="0" dirty="0">
                <a:solidFill>
                  <a:schemeClr val="tx1"/>
                </a:solidFill>
                <a:latin typeface="+mj-lt"/>
              </a:rPr>
              <a:t>q. </a:t>
            </a:r>
            <a:r>
              <a:rPr lang="en-US" i="0" u="none" strike="noStrike" baseline="0" dirty="0">
                <a:solidFill>
                  <a:schemeClr val="tx1"/>
                </a:solidFill>
                <a:latin typeface="+mj-lt"/>
              </a:rPr>
              <a:t>The computation of the query using weighted </a:t>
            </a:r>
            <a:r>
              <a:rPr lang="en-US" i="0" u="none" strike="noStrike" baseline="0" dirty="0" err="1">
                <a:solidFill>
                  <a:schemeClr val="tx1"/>
                </a:solidFill>
                <a:latin typeface="+mj-lt"/>
              </a:rPr>
              <a:t>knn</a:t>
            </a:r>
            <a:r>
              <a:rPr lang="en-US" i="0" u="none" strike="noStrike" baseline="0" dirty="0">
                <a:solidFill>
                  <a:schemeClr val="tx1"/>
                </a:solidFill>
                <a:latin typeface="+mj-lt"/>
              </a:rPr>
              <a:t> is:</a:t>
            </a:r>
            <a:endParaRPr lang="en-US" dirty="0">
              <a:solidFill>
                <a:schemeClr val="tx1"/>
              </a:solidFill>
              <a:latin typeface="+mj-lt"/>
            </a:endParaRPr>
          </a:p>
        </p:txBody>
      </p:sp>
      <p:sp>
        <p:nvSpPr>
          <p:cNvPr id="9" name="Rectangle 8">
            <a:extLst>
              <a:ext uri="{FF2B5EF4-FFF2-40B4-BE49-F238E27FC236}">
                <a16:creationId xmlns:a16="http://schemas.microsoft.com/office/drawing/2014/main" id="{85612AD9-9630-122B-9846-1583B5629186}"/>
              </a:ext>
            </a:extLst>
          </p:cNvPr>
          <p:cNvSpPr/>
          <p:nvPr/>
        </p:nvSpPr>
        <p:spPr>
          <a:xfrm>
            <a:off x="682993" y="2646265"/>
            <a:ext cx="5410200" cy="947836"/>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00B050"/>
                </a:solidFill>
                <a:latin typeface="+mj-lt"/>
              </a:rPr>
              <a:t>Advantages:</a:t>
            </a:r>
          </a:p>
          <a:p>
            <a:pPr marL="285750" indent="-285750">
              <a:buFont typeface="Wingdings" panose="05000000000000000000" pitchFamily="2" charset="2"/>
              <a:buChar char="§"/>
            </a:pPr>
            <a:r>
              <a:rPr lang="en-IN" dirty="0">
                <a:latin typeface="+mj-lt"/>
              </a:rPr>
              <a:t>No training period</a:t>
            </a:r>
          </a:p>
          <a:p>
            <a:pPr marL="285750" indent="-285750">
              <a:buFont typeface="Wingdings" panose="05000000000000000000" pitchFamily="2" charset="2"/>
              <a:buChar char="§"/>
            </a:pPr>
            <a:r>
              <a:rPr lang="en-IN" dirty="0">
                <a:latin typeface="+mj-lt"/>
              </a:rPr>
              <a:t>Easy implementation with distance metrics</a:t>
            </a:r>
            <a:endParaRPr lang="en-US" dirty="0">
              <a:latin typeface="+mj-lt"/>
            </a:endParaRPr>
          </a:p>
        </p:txBody>
      </p:sp>
      <p:sp>
        <p:nvSpPr>
          <p:cNvPr id="11" name="Rectangle 10">
            <a:extLst>
              <a:ext uri="{FF2B5EF4-FFF2-40B4-BE49-F238E27FC236}">
                <a16:creationId xmlns:a16="http://schemas.microsoft.com/office/drawing/2014/main" id="{B7202A48-441D-D622-6F73-37A2B42C9831}"/>
              </a:ext>
            </a:extLst>
          </p:cNvPr>
          <p:cNvSpPr/>
          <p:nvPr/>
        </p:nvSpPr>
        <p:spPr>
          <a:xfrm>
            <a:off x="6318404" y="2642225"/>
            <a:ext cx="5400000" cy="947837"/>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lang="en-IN" dirty="0">
                <a:solidFill>
                  <a:srgbClr val="FF0000"/>
                </a:solidFill>
                <a:latin typeface="+mj-lt"/>
              </a:rPr>
              <a:t>Disadvantages:</a:t>
            </a:r>
            <a:endParaRPr lang="en-IN" dirty="0">
              <a:latin typeface="+mj-lt"/>
            </a:endParaRPr>
          </a:p>
          <a:p>
            <a:pPr marL="285750" indent="-285750">
              <a:buFont typeface="Wingdings" panose="05000000000000000000" pitchFamily="2" charset="2"/>
              <a:buChar char="§"/>
            </a:pPr>
            <a:r>
              <a:rPr lang="en-IN" dirty="0">
                <a:latin typeface="+mj-lt"/>
              </a:rPr>
              <a:t>Sensitive to noisy and missing data</a:t>
            </a:r>
          </a:p>
          <a:p>
            <a:pPr marL="285750" indent="-285750">
              <a:buFont typeface="Wingdings" panose="05000000000000000000" pitchFamily="2" charset="2"/>
              <a:buChar char="§"/>
            </a:pPr>
            <a:r>
              <a:rPr lang="en-IN" dirty="0">
                <a:latin typeface="+mj-lt"/>
              </a:rPr>
              <a:t>Feature scaling</a:t>
            </a:r>
            <a:endParaRPr lang="en-US" dirty="0">
              <a:latin typeface="+mj-lt"/>
            </a:endParaRPr>
          </a:p>
        </p:txBody>
      </p:sp>
      <p:pic>
        <p:nvPicPr>
          <p:cNvPr id="24578" name="Picture 2" descr="K Nearest Neighbor | KNN Algorithm | KNN in Python &amp; R">
            <a:extLst>
              <a:ext uri="{FF2B5EF4-FFF2-40B4-BE49-F238E27FC236}">
                <a16:creationId xmlns:a16="http://schemas.microsoft.com/office/drawing/2014/main" id="{4A7EDE8D-B9D4-9700-1703-7D0479F2B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83" y="1101027"/>
            <a:ext cx="1318824" cy="11909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a:extLst>
              <a:ext uri="{FF2B5EF4-FFF2-40B4-BE49-F238E27FC236}">
                <a16:creationId xmlns:a16="http://schemas.microsoft.com/office/drawing/2014/main" id="{4876A856-E69F-F724-D7BF-480DED4301F1}"/>
              </a:ext>
            </a:extLst>
          </p:cNvPr>
          <p:cNvGraphicFramePr>
            <a:graphicFrameLocks noGrp="1"/>
          </p:cNvGraphicFramePr>
          <p:nvPr>
            <p:extLst>
              <p:ext uri="{D42A27DB-BD31-4B8C-83A1-F6EECF244321}">
                <p14:modId xmlns:p14="http://schemas.microsoft.com/office/powerpoint/2010/main" val="2173001263"/>
              </p:ext>
            </p:extLst>
          </p:nvPr>
        </p:nvGraphicFramePr>
        <p:xfrm>
          <a:off x="682993" y="3766985"/>
          <a:ext cx="7533787" cy="2279286"/>
        </p:xfrm>
        <a:graphic>
          <a:graphicData uri="http://schemas.openxmlformats.org/drawingml/2006/table">
            <a:tbl>
              <a:tblPr>
                <a:tableStyleId>{1FECB4D8-DB02-4DC6-A0A2-4F2EBAE1DC90}</a:tableStyleId>
              </a:tblPr>
              <a:tblGrid>
                <a:gridCol w="2060207">
                  <a:extLst>
                    <a:ext uri="{9D8B030D-6E8A-4147-A177-3AD203B41FA5}">
                      <a16:colId xmlns:a16="http://schemas.microsoft.com/office/drawing/2014/main" val="4094840371"/>
                    </a:ext>
                  </a:extLst>
                </a:gridCol>
                <a:gridCol w="1094716">
                  <a:extLst>
                    <a:ext uri="{9D8B030D-6E8A-4147-A177-3AD203B41FA5}">
                      <a16:colId xmlns:a16="http://schemas.microsoft.com/office/drawing/2014/main" val="1343242119"/>
                    </a:ext>
                  </a:extLst>
                </a:gridCol>
                <a:gridCol w="1094716">
                  <a:extLst>
                    <a:ext uri="{9D8B030D-6E8A-4147-A177-3AD203B41FA5}">
                      <a16:colId xmlns:a16="http://schemas.microsoft.com/office/drawing/2014/main" val="3218427225"/>
                    </a:ext>
                  </a:extLst>
                </a:gridCol>
                <a:gridCol w="1094716">
                  <a:extLst>
                    <a:ext uri="{9D8B030D-6E8A-4147-A177-3AD203B41FA5}">
                      <a16:colId xmlns:a16="http://schemas.microsoft.com/office/drawing/2014/main" val="2460122412"/>
                    </a:ext>
                  </a:extLst>
                </a:gridCol>
                <a:gridCol w="1094716">
                  <a:extLst>
                    <a:ext uri="{9D8B030D-6E8A-4147-A177-3AD203B41FA5}">
                      <a16:colId xmlns:a16="http://schemas.microsoft.com/office/drawing/2014/main" val="189156475"/>
                    </a:ext>
                  </a:extLst>
                </a:gridCol>
                <a:gridCol w="1094716">
                  <a:extLst>
                    <a:ext uri="{9D8B030D-6E8A-4147-A177-3AD203B41FA5}">
                      <a16:colId xmlns:a16="http://schemas.microsoft.com/office/drawing/2014/main" val="2555642017"/>
                    </a:ext>
                  </a:extLst>
                </a:gridCol>
              </a:tblGrid>
              <a:tr h="582566">
                <a:tc>
                  <a:txBody>
                    <a:bodyPr/>
                    <a:lstStyle/>
                    <a:p>
                      <a:pPr rtl="0" fontAlgn="b"/>
                      <a:endParaRPr lang="en-US" dirty="0">
                        <a:effectLst/>
                      </a:endParaRPr>
                    </a:p>
                  </a:txBody>
                  <a:tcPr marL="19050" marR="19050" marT="12700" marB="12700" anchor="ctr"/>
                </a:tc>
                <a:tc>
                  <a:txBody>
                    <a:bodyPr/>
                    <a:lstStyle/>
                    <a:p>
                      <a:pPr rtl="0" fontAlgn="b"/>
                      <a:r>
                        <a:rPr lang="en-US" b="1" dirty="0">
                          <a:effectLst/>
                        </a:rPr>
                        <a:t>Accuracy</a:t>
                      </a:r>
                    </a:p>
                  </a:txBody>
                  <a:tcPr marL="45720" marR="45720" anchor="ctr"/>
                </a:tc>
                <a:tc>
                  <a:txBody>
                    <a:bodyPr/>
                    <a:lstStyle/>
                    <a:p>
                      <a:pPr rtl="0" fontAlgn="b"/>
                      <a:r>
                        <a:rPr lang="en-US" b="1" dirty="0">
                          <a:effectLst/>
                        </a:rPr>
                        <a:t>Precision</a:t>
                      </a:r>
                    </a:p>
                  </a:txBody>
                  <a:tcPr marL="45720" marR="45720" anchor="ctr"/>
                </a:tc>
                <a:tc>
                  <a:txBody>
                    <a:bodyPr/>
                    <a:lstStyle/>
                    <a:p>
                      <a:pPr rtl="0" fontAlgn="b"/>
                      <a:r>
                        <a:rPr lang="en-US" b="1" dirty="0">
                          <a:effectLst/>
                        </a:rPr>
                        <a:t>Recall</a:t>
                      </a:r>
                    </a:p>
                  </a:txBody>
                  <a:tcPr marL="45720" marR="45720" anchor="ctr"/>
                </a:tc>
                <a:tc>
                  <a:txBody>
                    <a:bodyPr/>
                    <a:lstStyle/>
                    <a:p>
                      <a:pPr rtl="0" fontAlgn="b"/>
                      <a:r>
                        <a:rPr lang="en-US" b="1" dirty="0">
                          <a:effectLst/>
                        </a:rPr>
                        <a:t>F1 Score</a:t>
                      </a:r>
                    </a:p>
                  </a:txBody>
                  <a:tcPr marL="45720" marR="45720" anchor="ctr"/>
                </a:tc>
                <a:tc>
                  <a:txBody>
                    <a:bodyPr/>
                    <a:lstStyle/>
                    <a:p>
                      <a:pPr rtl="0" fontAlgn="b"/>
                      <a:r>
                        <a:rPr lang="en-US" b="1" dirty="0">
                          <a:effectLst/>
                        </a:rPr>
                        <a:t>AUC</a:t>
                      </a:r>
                    </a:p>
                  </a:txBody>
                  <a:tcPr marL="45720" marR="45720" anchor="ctr"/>
                </a:tc>
                <a:extLst>
                  <a:ext uri="{0D108BD9-81ED-4DB2-BD59-A6C34878D82A}">
                    <a16:rowId xmlns:a16="http://schemas.microsoft.com/office/drawing/2014/main" val="2361316145"/>
                  </a:ext>
                </a:extLst>
              </a:tr>
              <a:tr h="445511">
                <a:tc>
                  <a:txBody>
                    <a:bodyPr/>
                    <a:lstStyle/>
                    <a:p>
                      <a:pPr algn="ctr" rtl="0" fontAlgn="b"/>
                      <a:r>
                        <a:rPr lang="en-US" sz="1600" dirty="0">
                          <a:effectLst/>
                        </a:rPr>
                        <a:t>Without Hyperparameter tuning</a:t>
                      </a:r>
                    </a:p>
                  </a:txBody>
                  <a:tcPr marL="19050" marR="19050" marT="12700" marB="12700" anchor="ctr"/>
                </a:tc>
                <a:tc>
                  <a:txBody>
                    <a:bodyPr/>
                    <a:lstStyle/>
                    <a:p>
                      <a:pPr algn="ctr" rtl="0" fontAlgn="b"/>
                      <a:r>
                        <a:rPr lang="en-US" dirty="0">
                          <a:effectLst/>
                        </a:rPr>
                        <a:t>81.26</a:t>
                      </a:r>
                    </a:p>
                  </a:txBody>
                  <a:tcPr marL="19050" marR="19050" marT="12700" marB="12700" anchor="ctr"/>
                </a:tc>
                <a:tc>
                  <a:txBody>
                    <a:bodyPr/>
                    <a:lstStyle/>
                    <a:p>
                      <a:pPr algn="ctr" rtl="0" fontAlgn="b"/>
                      <a:r>
                        <a:rPr lang="en-US" dirty="0">
                          <a:effectLst/>
                        </a:rPr>
                        <a:t>80.18</a:t>
                      </a:r>
                    </a:p>
                  </a:txBody>
                  <a:tcPr marL="19050" marR="19050" marT="12700" marB="12700" anchor="ctr"/>
                </a:tc>
                <a:tc>
                  <a:txBody>
                    <a:bodyPr/>
                    <a:lstStyle/>
                    <a:p>
                      <a:pPr algn="ctr" rtl="0" fontAlgn="b"/>
                      <a:r>
                        <a:rPr lang="en-US" dirty="0">
                          <a:effectLst/>
                        </a:rPr>
                        <a:t>83.03</a:t>
                      </a:r>
                    </a:p>
                  </a:txBody>
                  <a:tcPr marL="19050" marR="19050" marT="12700" marB="12700" anchor="ctr"/>
                </a:tc>
                <a:tc>
                  <a:txBody>
                    <a:bodyPr/>
                    <a:lstStyle/>
                    <a:p>
                      <a:pPr algn="ctr" rtl="0" fontAlgn="b"/>
                      <a:r>
                        <a:rPr lang="en-US">
                          <a:effectLst/>
                        </a:rPr>
                        <a:t>81.58</a:t>
                      </a:r>
                    </a:p>
                  </a:txBody>
                  <a:tcPr marL="19050" marR="19050" marT="12700" marB="12700" anchor="ctr"/>
                </a:tc>
                <a:tc>
                  <a:txBody>
                    <a:bodyPr/>
                    <a:lstStyle/>
                    <a:p>
                      <a:pPr algn="ctr" rtl="0" fontAlgn="b"/>
                      <a:r>
                        <a:rPr lang="en-US">
                          <a:effectLst/>
                        </a:rPr>
                        <a:t>0.813</a:t>
                      </a:r>
                    </a:p>
                  </a:txBody>
                  <a:tcPr marL="19050" marR="19050" marT="12700" marB="12700" anchor="ctr"/>
                </a:tc>
                <a:extLst>
                  <a:ext uri="{0D108BD9-81ED-4DB2-BD59-A6C34878D82A}">
                    <a16:rowId xmlns:a16="http://schemas.microsoft.com/office/drawing/2014/main" val="595594810"/>
                  </a:ext>
                </a:extLst>
              </a:tr>
              <a:tr h="445511">
                <a:tc>
                  <a:txBody>
                    <a:bodyPr/>
                    <a:lstStyle/>
                    <a:p>
                      <a:pPr algn="ctr" rtl="0" fontAlgn="b"/>
                      <a:r>
                        <a:rPr lang="en-US" sz="1600" dirty="0">
                          <a:effectLst/>
                        </a:rPr>
                        <a:t>With Hyperparameter tuning </a:t>
                      </a:r>
                    </a:p>
                    <a:p>
                      <a:pPr algn="ctr" rtl="0" fontAlgn="b"/>
                      <a:r>
                        <a:rPr lang="en-US" sz="1400" dirty="0">
                          <a:effectLst/>
                        </a:rPr>
                        <a:t>(Best </a:t>
                      </a:r>
                      <a:r>
                        <a:rPr lang="en-US" sz="1400" dirty="0" err="1">
                          <a:effectLst/>
                        </a:rPr>
                        <a:t>n_neighbors</a:t>
                      </a:r>
                      <a:r>
                        <a:rPr lang="en-US" sz="1400" dirty="0">
                          <a:effectLst/>
                        </a:rPr>
                        <a:t>: 9, Manhattan distance)</a:t>
                      </a:r>
                    </a:p>
                  </a:txBody>
                  <a:tcPr marL="19050" marR="19050" marT="12700" marB="12700" anchor="ctr"/>
                </a:tc>
                <a:tc>
                  <a:txBody>
                    <a:bodyPr/>
                    <a:lstStyle/>
                    <a:p>
                      <a:pPr algn="ctr" rtl="0" fontAlgn="b"/>
                      <a:r>
                        <a:rPr lang="en-US" dirty="0">
                          <a:effectLst/>
                        </a:rPr>
                        <a:t>81.55</a:t>
                      </a:r>
                    </a:p>
                  </a:txBody>
                  <a:tcPr marL="19050" marR="19050" marT="12700" marB="12700" anchor="ctr"/>
                </a:tc>
                <a:tc>
                  <a:txBody>
                    <a:bodyPr/>
                    <a:lstStyle/>
                    <a:p>
                      <a:pPr algn="ctr" rtl="0" fontAlgn="b"/>
                      <a:r>
                        <a:rPr lang="en-US" dirty="0">
                          <a:effectLst/>
                        </a:rPr>
                        <a:t>80.61</a:t>
                      </a:r>
                    </a:p>
                  </a:txBody>
                  <a:tcPr marL="19050" marR="19050" marT="12700" marB="12700" anchor="ctr"/>
                </a:tc>
                <a:tc>
                  <a:txBody>
                    <a:bodyPr/>
                    <a:lstStyle/>
                    <a:p>
                      <a:pPr algn="ctr" rtl="0" fontAlgn="b"/>
                      <a:r>
                        <a:rPr lang="en-US" dirty="0">
                          <a:effectLst/>
                        </a:rPr>
                        <a:t>83.03</a:t>
                      </a:r>
                    </a:p>
                  </a:txBody>
                  <a:tcPr marL="19050" marR="19050" marT="12700" marB="12700" anchor="ctr"/>
                </a:tc>
                <a:tc>
                  <a:txBody>
                    <a:bodyPr/>
                    <a:lstStyle/>
                    <a:p>
                      <a:pPr algn="ctr" rtl="0" fontAlgn="b"/>
                      <a:r>
                        <a:rPr lang="en-US" dirty="0">
                          <a:effectLst/>
                        </a:rPr>
                        <a:t>81.83</a:t>
                      </a:r>
                    </a:p>
                  </a:txBody>
                  <a:tcPr marL="19050" marR="19050" marT="12700" marB="12700" anchor="ctr"/>
                </a:tc>
                <a:tc>
                  <a:txBody>
                    <a:bodyPr/>
                    <a:lstStyle/>
                    <a:p>
                      <a:pPr algn="ctr" rtl="0" fontAlgn="b"/>
                      <a:r>
                        <a:rPr lang="en-US" dirty="0">
                          <a:effectLst/>
                        </a:rPr>
                        <a:t>0.816</a:t>
                      </a:r>
                    </a:p>
                  </a:txBody>
                  <a:tcPr marL="19050" marR="19050" marT="12700" marB="12700" anchor="ctr"/>
                </a:tc>
                <a:extLst>
                  <a:ext uri="{0D108BD9-81ED-4DB2-BD59-A6C34878D82A}">
                    <a16:rowId xmlns:a16="http://schemas.microsoft.com/office/drawing/2014/main" val="389722289"/>
                  </a:ext>
                </a:extLst>
              </a:tr>
            </a:tbl>
          </a:graphicData>
        </a:graphic>
      </p:graphicFrame>
      <p:pic>
        <p:nvPicPr>
          <p:cNvPr id="21" name="Picture 20">
            <a:extLst>
              <a:ext uri="{FF2B5EF4-FFF2-40B4-BE49-F238E27FC236}">
                <a16:creationId xmlns:a16="http://schemas.microsoft.com/office/drawing/2014/main" id="{85796A2C-52B7-624E-1278-357C9D036ED7}"/>
              </a:ext>
            </a:extLst>
          </p:cNvPr>
          <p:cNvPicPr>
            <a:picLocks noChangeAspect="1"/>
          </p:cNvPicPr>
          <p:nvPr/>
        </p:nvPicPr>
        <p:blipFill>
          <a:blip r:embed="rId5"/>
          <a:stretch>
            <a:fillRect/>
          </a:stretch>
        </p:blipFill>
        <p:spPr>
          <a:xfrm>
            <a:off x="2499839" y="1687742"/>
            <a:ext cx="3593354" cy="712780"/>
          </a:xfrm>
          <a:prstGeom prst="rect">
            <a:avLst/>
          </a:prstGeom>
        </p:spPr>
      </p:pic>
      <p:pic>
        <p:nvPicPr>
          <p:cNvPr id="23" name="Picture 22">
            <a:extLst>
              <a:ext uri="{FF2B5EF4-FFF2-40B4-BE49-F238E27FC236}">
                <a16:creationId xmlns:a16="http://schemas.microsoft.com/office/drawing/2014/main" id="{DED1C454-88BA-11D4-0C84-E78831E8A89B}"/>
              </a:ext>
            </a:extLst>
          </p:cNvPr>
          <p:cNvPicPr>
            <a:picLocks noChangeAspect="1"/>
          </p:cNvPicPr>
          <p:nvPr/>
        </p:nvPicPr>
        <p:blipFill>
          <a:blip r:embed="rId6"/>
          <a:stretch>
            <a:fillRect/>
          </a:stretch>
        </p:blipFill>
        <p:spPr>
          <a:xfrm>
            <a:off x="8603605" y="3791559"/>
            <a:ext cx="2894644" cy="2279286"/>
          </a:xfrm>
          <a:prstGeom prst="rect">
            <a:avLst/>
          </a:prstGeom>
        </p:spPr>
      </p:pic>
      <p:pic>
        <p:nvPicPr>
          <p:cNvPr id="24586" name="Picture 10">
            <a:extLst>
              <a:ext uri="{FF2B5EF4-FFF2-40B4-BE49-F238E27FC236}">
                <a16:creationId xmlns:a16="http://schemas.microsoft.com/office/drawing/2014/main" id="{E684AAEC-3903-B091-165D-9680F77708E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33" t="30223" r="72095" b="27990"/>
          <a:stretch/>
        </p:blipFill>
        <p:spPr bwMode="auto">
          <a:xfrm>
            <a:off x="6068267" y="1821090"/>
            <a:ext cx="1941851" cy="4710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a:extLst>
              <a:ext uri="{FF2B5EF4-FFF2-40B4-BE49-F238E27FC236}">
                <a16:creationId xmlns:a16="http://schemas.microsoft.com/office/drawing/2014/main" id="{1950539F-11CA-D7A7-1F7A-1706570F0B7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7982" t="33909" r="39318" b="27865"/>
          <a:stretch/>
        </p:blipFill>
        <p:spPr bwMode="auto">
          <a:xfrm>
            <a:off x="8150029" y="1777649"/>
            <a:ext cx="1819773" cy="4655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a:extLst>
              <a:ext uri="{FF2B5EF4-FFF2-40B4-BE49-F238E27FC236}">
                <a16:creationId xmlns:a16="http://schemas.microsoft.com/office/drawing/2014/main" id="{D65B40E7-A9D9-C68A-18EF-91D878C27B3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127" t="26715" r="1432" b="27118"/>
          <a:stretch/>
        </p:blipFill>
        <p:spPr bwMode="auto">
          <a:xfrm>
            <a:off x="10195653" y="1772188"/>
            <a:ext cx="1909947" cy="47105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C4774E57-D0EF-A92C-7AFB-4184021AFB29}"/>
              </a:ext>
            </a:extLst>
          </p:cNvPr>
          <p:cNvSpPr/>
          <p:nvPr/>
        </p:nvSpPr>
        <p:spPr>
          <a:xfrm>
            <a:off x="8172509" y="1773717"/>
            <a:ext cx="1909947" cy="513785"/>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26">
            <a:extLst>
              <a:ext uri="{FF2B5EF4-FFF2-40B4-BE49-F238E27FC236}">
                <a16:creationId xmlns:a16="http://schemas.microsoft.com/office/drawing/2014/main" id="{A4399C43-9778-9726-280A-BBB6DD19C86C}"/>
              </a:ext>
            </a:extLst>
          </p:cNvPr>
          <p:cNvSpPr/>
          <p:nvPr/>
        </p:nvSpPr>
        <p:spPr>
          <a:xfrm>
            <a:off x="2499839" y="1700442"/>
            <a:ext cx="3568428" cy="680471"/>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972868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ac88ee9b59_0_54"/>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45" name="Google Shape;445;g1ac88ee9b59_0_54"/>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33</a:t>
            </a:fld>
            <a:endParaRPr sz="1800" b="0" i="0" u="none" strike="noStrike" cap="none">
              <a:solidFill>
                <a:srgbClr val="000000"/>
              </a:solidFill>
              <a:latin typeface="+mj-lt"/>
              <a:ea typeface="Lustria"/>
              <a:cs typeface="Lustria"/>
              <a:sym typeface="Lustria"/>
            </a:endParaRPr>
          </a:p>
        </p:txBody>
      </p:sp>
      <p:pic>
        <p:nvPicPr>
          <p:cNvPr id="446" name="Google Shape;446;g1ac88ee9b59_0_54" descr="University Marks | Strategic Communications and Marketing"/>
          <p:cNvPicPr preferRelativeResize="0"/>
          <p:nvPr/>
        </p:nvPicPr>
        <p:blipFill rotWithShape="1">
          <a:blip r:embed="rId3">
            <a:alphaModFix/>
          </a:blip>
          <a:srcRect t="20523" b="26293"/>
          <a:stretch/>
        </p:blipFill>
        <p:spPr>
          <a:xfrm>
            <a:off x="9360698" y="43677"/>
            <a:ext cx="2046498" cy="750620"/>
          </a:xfrm>
          <a:prstGeom prst="rect">
            <a:avLst/>
          </a:prstGeom>
          <a:noFill/>
          <a:ln>
            <a:noFill/>
          </a:ln>
        </p:spPr>
      </p:pic>
      <p:sp>
        <p:nvSpPr>
          <p:cNvPr id="447" name="Google Shape;447;g1ac88ee9b59_0_54"/>
          <p:cNvSpPr txBox="1">
            <a:spLocks noGrp="1"/>
          </p:cNvSpPr>
          <p:nvPr>
            <p:ph type="title"/>
          </p:nvPr>
        </p:nvSpPr>
        <p:spPr>
          <a:xfrm>
            <a:off x="715383" y="224998"/>
            <a:ext cx="10691700" cy="668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a:latin typeface="+mj-lt"/>
              </a:rPr>
              <a:t>Naive Bayes</a:t>
            </a:r>
            <a:endParaRPr>
              <a:latin typeface="+mj-lt"/>
            </a:endParaRPr>
          </a:p>
        </p:txBody>
      </p:sp>
      <p:sp>
        <p:nvSpPr>
          <p:cNvPr id="448" name="Google Shape;448;g1ac88ee9b59_0_54"/>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49" name="Google Shape;449;g1ac88ee9b59_0_54"/>
          <p:cNvSpPr/>
          <p:nvPr/>
        </p:nvSpPr>
        <p:spPr>
          <a:xfrm>
            <a:off x="2260600" y="1094743"/>
            <a:ext cx="9426000" cy="1174800"/>
          </a:xfrm>
          <a:prstGeom prst="rect">
            <a:avLst/>
          </a:prstGeom>
          <a:solidFill>
            <a:schemeClr val="lt1"/>
          </a:solid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It is one of the probabilistic machine learning models widely used for classification and predictive modeling.</a:t>
            </a:r>
            <a:endParaRPr sz="1800" dirty="0">
              <a:solidFill>
                <a:schemeClr val="dk1"/>
              </a:solidFill>
              <a:latin typeface="+mj-lt"/>
              <a:ea typeface="Lustria"/>
              <a:cs typeface="Lustria"/>
              <a:sym typeface="Lustria"/>
            </a:endParaRPr>
          </a:p>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It is a collection of classification algorithms based on Bayes theorem which works on conditional probability. It gives the probability of some event happening based on some event already happened.</a:t>
            </a:r>
          </a:p>
          <a:p>
            <a:pPr marL="742950" marR="0" lvl="1"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Bayes theorem:</a:t>
            </a:r>
            <a:endParaRPr sz="1200" dirty="0">
              <a:solidFill>
                <a:schemeClr val="dk1"/>
              </a:solidFill>
              <a:latin typeface="+mj-lt"/>
              <a:ea typeface="Times New Roman"/>
              <a:cs typeface="Times New Roman"/>
              <a:sym typeface="Times New Roman"/>
            </a:endParaRPr>
          </a:p>
          <a:p>
            <a:pPr marL="914400" marR="0" lvl="0" indent="0" algn="l" rtl="0">
              <a:spcBef>
                <a:spcPts val="0"/>
              </a:spcBef>
              <a:spcAft>
                <a:spcPts val="0"/>
              </a:spcAft>
              <a:buNone/>
            </a:pPr>
            <a:endParaRPr sz="1800" dirty="0">
              <a:solidFill>
                <a:schemeClr val="dk1"/>
              </a:solidFill>
              <a:latin typeface="+mj-lt"/>
              <a:ea typeface="Lustria"/>
              <a:cs typeface="Lustria"/>
              <a:sym typeface="Lustria"/>
            </a:endParaRPr>
          </a:p>
          <a:p>
            <a:pPr marL="0" marR="0" lvl="0" indent="0" algn="l" rtl="0">
              <a:spcBef>
                <a:spcPts val="0"/>
              </a:spcBef>
              <a:spcAft>
                <a:spcPts val="0"/>
              </a:spcAft>
              <a:buNone/>
            </a:pPr>
            <a:endParaRPr sz="1800" b="0" i="0" u="none" strike="noStrike" cap="none" dirty="0">
              <a:solidFill>
                <a:schemeClr val="dk1"/>
              </a:solidFill>
              <a:latin typeface="+mj-lt"/>
              <a:ea typeface="Lustria"/>
              <a:cs typeface="Lustria"/>
              <a:sym typeface="Lustria"/>
            </a:endParaRPr>
          </a:p>
        </p:txBody>
      </p:sp>
      <p:sp>
        <p:nvSpPr>
          <p:cNvPr id="450" name="Google Shape;450;g1ac88ee9b59_0_54"/>
          <p:cNvSpPr/>
          <p:nvPr/>
        </p:nvSpPr>
        <p:spPr>
          <a:xfrm>
            <a:off x="685800" y="2674260"/>
            <a:ext cx="5410200" cy="13386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00B050"/>
                </a:solidFill>
                <a:latin typeface="+mj-lt"/>
                <a:ea typeface="Lustria"/>
                <a:cs typeface="Lustria"/>
                <a:sym typeface="Lustria"/>
              </a:rPr>
              <a:t>Advantages: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Widely used for multiclass classification applications for both categorical and numerical datasets.</a:t>
            </a:r>
            <a:endParaRPr dirty="0">
              <a:latin typeface="+mj-lt"/>
            </a:endParaRPr>
          </a:p>
          <a:p>
            <a:pPr marL="285750" marR="0" lvl="0" indent="-285750" algn="l" rtl="0">
              <a:spcBef>
                <a:spcPts val="0"/>
              </a:spcBef>
              <a:spcAft>
                <a:spcPts val="0"/>
              </a:spcAft>
              <a:buClr>
                <a:schemeClr val="dk1"/>
              </a:buClr>
              <a:buSzPts val="1800"/>
              <a:buFont typeface="Noto Sans Symbols"/>
              <a:buChar char="▪"/>
            </a:pPr>
            <a:r>
              <a:rPr lang="en-US" sz="1200" dirty="0">
                <a:solidFill>
                  <a:schemeClr val="dk1"/>
                </a:solidFill>
                <a:latin typeface="+mj-lt"/>
                <a:ea typeface="Times New Roman"/>
                <a:cs typeface="Times New Roman"/>
                <a:sym typeface="Times New Roman"/>
              </a:rPr>
              <a:t>Highly extensible algorithm which learns very fast and can be used to make predictions in real time</a:t>
            </a:r>
            <a:endParaRPr sz="1800" dirty="0">
              <a:solidFill>
                <a:schemeClr val="dk1"/>
              </a:solidFill>
              <a:latin typeface="+mj-lt"/>
              <a:ea typeface="Lustria"/>
              <a:cs typeface="Lustria"/>
              <a:sym typeface="Lustria"/>
            </a:endParaRPr>
          </a:p>
        </p:txBody>
      </p:sp>
      <p:sp>
        <p:nvSpPr>
          <p:cNvPr id="451" name="Google Shape;451;g1ac88ee9b59_0_54"/>
          <p:cNvSpPr/>
          <p:nvPr/>
        </p:nvSpPr>
        <p:spPr>
          <a:xfrm>
            <a:off x="6286600" y="2674260"/>
            <a:ext cx="5400000" cy="13386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mj-lt"/>
                <a:ea typeface="Lustria"/>
                <a:cs typeface="Lustria"/>
                <a:sym typeface="Lustria"/>
              </a:rPr>
              <a:t>Disadvantages:</a:t>
            </a:r>
            <a:endParaRPr>
              <a:latin typeface="+mj-lt"/>
            </a:endParaRPr>
          </a:p>
          <a:p>
            <a:pPr marL="285750" marR="0" lvl="0" indent="-285750" algn="l" rtl="0">
              <a:spcBef>
                <a:spcPts val="0"/>
              </a:spcBef>
              <a:spcAft>
                <a:spcPts val="0"/>
              </a:spcAft>
              <a:buClr>
                <a:schemeClr val="dk1"/>
              </a:buClr>
              <a:buSzPts val="1800"/>
              <a:buFont typeface="Noto Sans Symbols"/>
              <a:buChar char="▪"/>
            </a:pPr>
            <a:r>
              <a:rPr lang="en-US" sz="1200">
                <a:solidFill>
                  <a:schemeClr val="dk1"/>
                </a:solidFill>
                <a:latin typeface="+mj-lt"/>
                <a:ea typeface="Times New Roman"/>
                <a:cs typeface="Times New Roman"/>
                <a:sym typeface="Times New Roman"/>
              </a:rPr>
              <a:t>It considers that all the variables are independent in natures which will not be the situation in real time as most of the time the variables will be dependent on each other which hinders the performance of the classifier</a:t>
            </a:r>
            <a:endParaRPr sz="1800">
              <a:solidFill>
                <a:schemeClr val="dk1"/>
              </a:solidFill>
              <a:latin typeface="+mj-lt"/>
              <a:ea typeface="Lustria"/>
              <a:cs typeface="Lustria"/>
              <a:sym typeface="Lustria"/>
            </a:endParaRPr>
          </a:p>
        </p:txBody>
      </p:sp>
      <p:graphicFrame>
        <p:nvGraphicFramePr>
          <p:cNvPr id="452" name="Google Shape;452;g1ac88ee9b59_0_54"/>
          <p:cNvGraphicFramePr/>
          <p:nvPr/>
        </p:nvGraphicFramePr>
        <p:xfrm>
          <a:off x="682993" y="4255535"/>
          <a:ext cx="7533775" cy="1473575"/>
        </p:xfrm>
        <a:graphic>
          <a:graphicData uri="http://schemas.openxmlformats.org/drawingml/2006/table">
            <a:tbl>
              <a:tblPr>
                <a:noFill/>
              </a:tblPr>
              <a:tblGrid>
                <a:gridCol w="1866900">
                  <a:extLst>
                    <a:ext uri="{9D8B030D-6E8A-4147-A177-3AD203B41FA5}">
                      <a16:colId xmlns:a16="http://schemas.microsoft.com/office/drawing/2014/main" val="20000"/>
                    </a:ext>
                  </a:extLst>
                </a:gridCol>
                <a:gridCol w="1133375">
                  <a:extLst>
                    <a:ext uri="{9D8B030D-6E8A-4147-A177-3AD203B41FA5}">
                      <a16:colId xmlns:a16="http://schemas.microsoft.com/office/drawing/2014/main" val="20001"/>
                    </a:ext>
                  </a:extLst>
                </a:gridCol>
                <a:gridCol w="1133375">
                  <a:extLst>
                    <a:ext uri="{9D8B030D-6E8A-4147-A177-3AD203B41FA5}">
                      <a16:colId xmlns:a16="http://schemas.microsoft.com/office/drawing/2014/main" val="20002"/>
                    </a:ext>
                  </a:extLst>
                </a:gridCol>
                <a:gridCol w="1133375">
                  <a:extLst>
                    <a:ext uri="{9D8B030D-6E8A-4147-A177-3AD203B41FA5}">
                      <a16:colId xmlns:a16="http://schemas.microsoft.com/office/drawing/2014/main" val="20003"/>
                    </a:ext>
                  </a:extLst>
                </a:gridCol>
                <a:gridCol w="1133375">
                  <a:extLst>
                    <a:ext uri="{9D8B030D-6E8A-4147-A177-3AD203B41FA5}">
                      <a16:colId xmlns:a16="http://schemas.microsoft.com/office/drawing/2014/main" val="20004"/>
                    </a:ext>
                  </a:extLst>
                </a:gridCol>
                <a:gridCol w="113337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200" u="none" strike="noStrike" cap="none"/>
                    </a:p>
                  </a:txBody>
                  <a:tcPr marL="19050" marR="19050" marT="12700" marB="12700" anchor="ctr"/>
                </a:tc>
                <a:tc>
                  <a:txBody>
                    <a:bodyPr/>
                    <a:lstStyle/>
                    <a:p>
                      <a:pPr marL="0" marR="0" lvl="0" indent="0" algn="ctr" rtl="0">
                        <a:spcBef>
                          <a:spcPts val="0"/>
                        </a:spcBef>
                        <a:spcAft>
                          <a:spcPts val="0"/>
                        </a:spcAft>
                        <a:buNone/>
                      </a:pPr>
                      <a:r>
                        <a:rPr lang="en-US" sz="1200" b="1" u="none" strike="noStrike" cap="none"/>
                        <a:t>Accuracy</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Precision</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Recall</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F1 Score</a:t>
                      </a:r>
                      <a:endParaRPr sz="1200"/>
                    </a:p>
                  </a:txBody>
                  <a:tcPr marL="45725" marR="45725" marT="45725" marB="45725" anchor="ctr"/>
                </a:tc>
                <a:tc>
                  <a:txBody>
                    <a:bodyPr/>
                    <a:lstStyle/>
                    <a:p>
                      <a:pPr marL="0" marR="0" lvl="0" indent="0" algn="ctr" rtl="0">
                        <a:spcBef>
                          <a:spcPts val="0"/>
                        </a:spcBef>
                        <a:spcAft>
                          <a:spcPts val="0"/>
                        </a:spcAft>
                        <a:buNone/>
                      </a:pPr>
                      <a:r>
                        <a:rPr lang="en-US" sz="1200" b="1" u="none" strike="noStrike" cap="none"/>
                        <a:t>AUC</a:t>
                      </a:r>
                      <a:endParaRPr sz="1200"/>
                    </a:p>
                  </a:txBody>
                  <a:tcPr marL="45725" marR="45725" marT="45725" marB="45725" anchor="ctr"/>
                </a:tc>
                <a:extLst>
                  <a:ext uri="{0D108BD9-81ED-4DB2-BD59-A6C34878D82A}">
                    <a16:rowId xmlns:a16="http://schemas.microsoft.com/office/drawing/2014/main" val="10000"/>
                  </a:ext>
                </a:extLst>
              </a:tr>
              <a:tr h="445500">
                <a:tc>
                  <a:txBody>
                    <a:bodyPr/>
                    <a:lstStyle/>
                    <a:p>
                      <a:pPr marL="0" marR="0" lvl="0" indent="0" algn="ctr" rtl="0">
                        <a:spcBef>
                          <a:spcPts val="0"/>
                        </a:spcBef>
                        <a:spcAft>
                          <a:spcPts val="0"/>
                        </a:spcAft>
                        <a:buNone/>
                      </a:pPr>
                      <a:r>
                        <a:rPr lang="en-US" sz="1200" u="none" strike="noStrike" cap="none"/>
                        <a:t>Without Hyper-parameter tuning</a:t>
                      </a:r>
                      <a:endParaRPr sz="1200"/>
                    </a:p>
                  </a:txBody>
                  <a:tcPr marL="19050" marR="19050" marT="12700" marB="12700" anchor="ctr"/>
                </a:tc>
                <a:tc>
                  <a:txBody>
                    <a:bodyPr/>
                    <a:lstStyle/>
                    <a:p>
                      <a:pPr marL="0" marR="0" lvl="0" indent="0" algn="ctr" rtl="0">
                        <a:spcBef>
                          <a:spcPts val="0"/>
                        </a:spcBef>
                        <a:spcAft>
                          <a:spcPts val="0"/>
                        </a:spcAft>
                        <a:buNone/>
                      </a:pPr>
                      <a:r>
                        <a:rPr lang="en-US" sz="1200" dirty="0"/>
                        <a:t>0.86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0.89</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0.8216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0.8545</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0.86</a:t>
                      </a:r>
                      <a:endParaRPr sz="1200" dirty="0"/>
                    </a:p>
                  </a:txBody>
                  <a:tcPr marL="19050" marR="19050" marT="12700" marB="12700" anchor="ctr"/>
                </a:tc>
                <a:extLst>
                  <a:ext uri="{0D108BD9-81ED-4DB2-BD59-A6C34878D82A}">
                    <a16:rowId xmlns:a16="http://schemas.microsoft.com/office/drawing/2014/main" val="10001"/>
                  </a:ext>
                </a:extLst>
              </a:tr>
              <a:tr h="445500">
                <a:tc>
                  <a:txBody>
                    <a:bodyPr/>
                    <a:lstStyle/>
                    <a:p>
                      <a:pPr marL="0" marR="0" lvl="0" indent="0" algn="ctr" rtl="0">
                        <a:spcBef>
                          <a:spcPts val="0"/>
                        </a:spcBef>
                        <a:spcAft>
                          <a:spcPts val="0"/>
                        </a:spcAft>
                        <a:buNone/>
                      </a:pPr>
                      <a:r>
                        <a:rPr lang="en-US" sz="1200" u="none" strike="noStrike" cap="none"/>
                        <a:t>With Hyper-parameter tuning</a:t>
                      </a:r>
                      <a:endParaRPr sz="1200"/>
                    </a:p>
                  </a:txBody>
                  <a:tcPr marL="19050" marR="19050" marT="12700" marB="12700" anchor="ctr"/>
                </a:tc>
                <a:tc>
                  <a:txBody>
                    <a:bodyPr/>
                    <a:lstStyle/>
                    <a:p>
                      <a:pPr marL="0" marR="0" lvl="0" indent="0" algn="ctr" rtl="0">
                        <a:spcBef>
                          <a:spcPts val="0"/>
                        </a:spcBef>
                        <a:spcAft>
                          <a:spcPts val="0"/>
                        </a:spcAft>
                        <a:buNone/>
                      </a:pPr>
                      <a:r>
                        <a:rPr lang="en-US" sz="1200" dirty="0"/>
                        <a:t>0.865</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0.888</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0.8356</a:t>
                      </a:r>
                      <a:endParaRPr sz="1200" dirty="0"/>
                    </a:p>
                  </a:txBody>
                  <a:tcPr marL="19050" marR="19050" marT="12700" marB="12700" anchor="ctr"/>
                </a:tc>
                <a:tc>
                  <a:txBody>
                    <a:bodyPr/>
                    <a:lstStyle/>
                    <a:p>
                      <a:pPr marL="0" marR="0" lvl="0" indent="0" algn="ctr" rtl="0">
                        <a:spcBef>
                          <a:spcPts val="0"/>
                        </a:spcBef>
                        <a:spcAft>
                          <a:spcPts val="0"/>
                        </a:spcAft>
                        <a:buNone/>
                      </a:pPr>
                      <a:r>
                        <a:rPr lang="en-US" sz="1200" dirty="0"/>
                        <a:t>0.861</a:t>
                      </a:r>
                      <a:endParaRPr sz="1200" dirty="0"/>
                    </a:p>
                  </a:txBody>
                  <a:tcPr marL="19050" marR="19050" marT="12700" marB="12700" anchor="ctr"/>
                </a:tc>
                <a:tc>
                  <a:txBody>
                    <a:bodyPr/>
                    <a:lstStyle/>
                    <a:p>
                      <a:pPr marL="0" marR="0" lvl="0" indent="0" algn="ctr" rtl="0">
                        <a:spcBef>
                          <a:spcPts val="0"/>
                        </a:spcBef>
                        <a:spcAft>
                          <a:spcPts val="0"/>
                        </a:spcAft>
                        <a:buNone/>
                      </a:pPr>
                      <a:r>
                        <a:rPr lang="en-US" sz="1200" u="none" strike="noStrike" cap="none" dirty="0"/>
                        <a:t>0.8</a:t>
                      </a:r>
                      <a:r>
                        <a:rPr lang="en-US" sz="1200" dirty="0"/>
                        <a:t>65</a:t>
                      </a:r>
                      <a:endParaRPr sz="1200" dirty="0"/>
                    </a:p>
                  </a:txBody>
                  <a:tcPr marL="19050" marR="19050" marT="12700" marB="12700" anchor="ctr"/>
                </a:tc>
                <a:extLst>
                  <a:ext uri="{0D108BD9-81ED-4DB2-BD59-A6C34878D82A}">
                    <a16:rowId xmlns:a16="http://schemas.microsoft.com/office/drawing/2014/main" val="10002"/>
                  </a:ext>
                </a:extLst>
              </a:tr>
            </a:tbl>
          </a:graphicData>
        </a:graphic>
      </p:graphicFrame>
      <p:pic>
        <p:nvPicPr>
          <p:cNvPr id="453" name="Google Shape;453;g1ac88ee9b59_0_54"/>
          <p:cNvPicPr preferRelativeResize="0"/>
          <p:nvPr/>
        </p:nvPicPr>
        <p:blipFill>
          <a:blip r:embed="rId4">
            <a:alphaModFix/>
          </a:blip>
          <a:stretch>
            <a:fillRect/>
          </a:stretch>
        </p:blipFill>
        <p:spPr>
          <a:xfrm>
            <a:off x="866015" y="1099877"/>
            <a:ext cx="1444265" cy="1174800"/>
          </a:xfrm>
          <a:prstGeom prst="rect">
            <a:avLst/>
          </a:prstGeom>
          <a:noFill/>
          <a:ln>
            <a:noFill/>
          </a:ln>
        </p:spPr>
      </p:pic>
      <p:pic>
        <p:nvPicPr>
          <p:cNvPr id="454" name="Google Shape;454;g1ac88ee9b59_0_54"/>
          <p:cNvPicPr preferRelativeResize="0"/>
          <p:nvPr/>
        </p:nvPicPr>
        <p:blipFill>
          <a:blip r:embed="rId5">
            <a:alphaModFix/>
          </a:blip>
          <a:stretch>
            <a:fillRect/>
          </a:stretch>
        </p:blipFill>
        <p:spPr>
          <a:xfrm>
            <a:off x="4449879" y="1847317"/>
            <a:ext cx="2538749" cy="584267"/>
          </a:xfrm>
          <a:prstGeom prst="rect">
            <a:avLst/>
          </a:prstGeom>
          <a:noFill/>
          <a:ln>
            <a:noFill/>
          </a:ln>
        </p:spPr>
      </p:pic>
      <p:pic>
        <p:nvPicPr>
          <p:cNvPr id="2" name="Picture 1">
            <a:extLst>
              <a:ext uri="{FF2B5EF4-FFF2-40B4-BE49-F238E27FC236}">
                <a16:creationId xmlns:a16="http://schemas.microsoft.com/office/drawing/2014/main" id="{5906B32D-CE83-CB87-DE15-652631F27202}"/>
              </a:ext>
            </a:extLst>
          </p:cNvPr>
          <p:cNvPicPr>
            <a:picLocks noChangeAspect="1"/>
          </p:cNvPicPr>
          <p:nvPr/>
        </p:nvPicPr>
        <p:blipFill>
          <a:blip r:embed="rId6"/>
          <a:stretch>
            <a:fillRect/>
          </a:stretch>
        </p:blipFill>
        <p:spPr>
          <a:xfrm>
            <a:off x="8814483" y="4035278"/>
            <a:ext cx="2592600" cy="201701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ac88ee9b59_0_96"/>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ea typeface="Open Sans"/>
                <a:cs typeface="Open Sans"/>
                <a:sym typeface="Open Sans"/>
              </a:rPr>
              <a:t>RESEARCH REPORT PRESENTATION: GROUP 4</a:t>
            </a:r>
            <a:endParaRPr/>
          </a:p>
        </p:txBody>
      </p:sp>
      <p:sp>
        <p:nvSpPr>
          <p:cNvPr id="461" name="Google Shape;461;g1ac88ee9b59_0_96"/>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mj-lt"/>
                <a:ea typeface="Lustria"/>
                <a:cs typeface="Lustria"/>
                <a:sym typeface="Lustria"/>
              </a:rPr>
              <a:t>34</a:t>
            </a:fld>
            <a:endParaRPr sz="1800" b="0" i="0" u="none" strike="noStrike" cap="none">
              <a:solidFill>
                <a:srgbClr val="000000"/>
              </a:solidFill>
              <a:latin typeface="+mj-lt"/>
              <a:ea typeface="Lustria"/>
              <a:cs typeface="Lustria"/>
              <a:sym typeface="Lustria"/>
            </a:endParaRPr>
          </a:p>
        </p:txBody>
      </p:sp>
      <p:pic>
        <p:nvPicPr>
          <p:cNvPr id="462" name="Google Shape;462;g1ac88ee9b59_0_96" descr="University Marks | Strategic Communications and Marketing"/>
          <p:cNvPicPr preferRelativeResize="0"/>
          <p:nvPr/>
        </p:nvPicPr>
        <p:blipFill rotWithShape="1">
          <a:blip r:embed="rId3">
            <a:alphaModFix/>
          </a:blip>
          <a:srcRect t="20523" b="26293"/>
          <a:stretch/>
        </p:blipFill>
        <p:spPr>
          <a:xfrm>
            <a:off x="9360698" y="43677"/>
            <a:ext cx="2046498" cy="750620"/>
          </a:xfrm>
          <a:prstGeom prst="rect">
            <a:avLst/>
          </a:prstGeom>
          <a:noFill/>
          <a:ln>
            <a:noFill/>
          </a:ln>
        </p:spPr>
      </p:pic>
      <p:sp>
        <p:nvSpPr>
          <p:cNvPr id="463" name="Google Shape;463;g1ac88ee9b59_0_96"/>
          <p:cNvSpPr txBox="1">
            <a:spLocks noGrp="1"/>
          </p:cNvSpPr>
          <p:nvPr>
            <p:ph type="title"/>
          </p:nvPr>
        </p:nvSpPr>
        <p:spPr>
          <a:xfrm>
            <a:off x="715383" y="224998"/>
            <a:ext cx="10691700" cy="668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Open Sans"/>
              <a:buNone/>
            </a:pPr>
            <a:r>
              <a:rPr lang="en-US" sz="3700" dirty="0">
                <a:latin typeface="+mj-lt"/>
              </a:rPr>
              <a:t>Deep Learning Model - CNN and ANN</a:t>
            </a:r>
            <a:endParaRPr sz="3700" dirty="0">
              <a:latin typeface="+mj-lt"/>
            </a:endParaRPr>
          </a:p>
        </p:txBody>
      </p:sp>
      <p:sp>
        <p:nvSpPr>
          <p:cNvPr id="464" name="Google Shape;464;g1ac88ee9b59_0_96"/>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65" name="Google Shape;465;g1ac88ee9b59_0_96"/>
          <p:cNvSpPr/>
          <p:nvPr/>
        </p:nvSpPr>
        <p:spPr>
          <a:xfrm>
            <a:off x="4955874" y="1022823"/>
            <a:ext cx="6827147" cy="222078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rgbClr val="24292F"/>
                </a:solidFill>
                <a:highlight>
                  <a:srgbClr val="FFFFFF"/>
                </a:highlight>
                <a:latin typeface="+mj-lt"/>
                <a:ea typeface="Open Sans Medium"/>
                <a:cs typeface="Open Sans Medium"/>
                <a:sym typeface="Open Sans Medium"/>
              </a:rPr>
              <a:t>.</a:t>
            </a:r>
            <a:endParaRPr sz="1300" dirty="0">
              <a:solidFill>
                <a:srgbClr val="24292F"/>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Open Sans Medium"/>
              <a:buChar char="▪"/>
            </a:pPr>
            <a:r>
              <a:rPr lang="en-US" sz="1300" b="1" dirty="0">
                <a:solidFill>
                  <a:srgbClr val="202124"/>
                </a:solidFill>
                <a:highlight>
                  <a:srgbClr val="FFFFFF"/>
                </a:highlight>
                <a:latin typeface="+mj-lt"/>
                <a:ea typeface="Open Sans"/>
                <a:cs typeface="Open Sans"/>
                <a:sym typeface="Open Sans"/>
              </a:rPr>
              <a:t>Convolutional layer</a:t>
            </a:r>
            <a:r>
              <a:rPr lang="en-US" sz="1300" dirty="0">
                <a:solidFill>
                  <a:srgbClr val="202124"/>
                </a:solidFill>
                <a:highlight>
                  <a:srgbClr val="FFFFFF"/>
                </a:highlight>
                <a:latin typeface="+mj-lt"/>
                <a:ea typeface="Open Sans Medium"/>
                <a:cs typeface="Open Sans Medium"/>
                <a:sym typeface="Open Sans Medium"/>
              </a:rPr>
              <a:t> is the main building block of a CNN. It contains a set of filters/kernels, parameters of which are to be learned throughout the training. </a:t>
            </a:r>
            <a:endParaRPr sz="13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300" b="1" dirty="0">
                <a:solidFill>
                  <a:srgbClr val="202124"/>
                </a:solidFill>
                <a:highlight>
                  <a:srgbClr val="FFFFFF"/>
                </a:highlight>
                <a:latin typeface="+mj-lt"/>
                <a:ea typeface="Open Sans"/>
                <a:cs typeface="Open Sans"/>
                <a:sym typeface="Open Sans"/>
              </a:rPr>
              <a:t>Pooling layers </a:t>
            </a:r>
            <a:r>
              <a:rPr lang="en-US" sz="1300" dirty="0">
                <a:solidFill>
                  <a:srgbClr val="202124"/>
                </a:solidFill>
                <a:highlight>
                  <a:srgbClr val="FFFFFF"/>
                </a:highlight>
                <a:latin typeface="+mj-lt"/>
                <a:ea typeface="Open Sans Medium"/>
                <a:cs typeface="Open Sans Medium"/>
                <a:sym typeface="Open Sans Medium"/>
              </a:rPr>
              <a:t>are used to reduce the dimensions of the feature maps. It reduces the number of parameters to learn and the amount of computation performed in the network. It </a:t>
            </a:r>
            <a:r>
              <a:rPr lang="en-US" sz="1300" dirty="0" err="1">
                <a:solidFill>
                  <a:srgbClr val="202124"/>
                </a:solidFill>
                <a:highlight>
                  <a:srgbClr val="FFFFFF"/>
                </a:highlight>
                <a:latin typeface="+mj-lt"/>
                <a:ea typeface="Open Sans Medium"/>
                <a:cs typeface="Open Sans Medium"/>
                <a:sym typeface="Open Sans Medium"/>
              </a:rPr>
              <a:t>summarises</a:t>
            </a:r>
            <a:r>
              <a:rPr lang="en-US" sz="1300" dirty="0">
                <a:solidFill>
                  <a:srgbClr val="202124"/>
                </a:solidFill>
                <a:highlight>
                  <a:srgbClr val="FFFFFF"/>
                </a:highlight>
                <a:latin typeface="+mj-lt"/>
                <a:ea typeface="Open Sans Medium"/>
                <a:cs typeface="Open Sans Medium"/>
                <a:sym typeface="Open Sans Medium"/>
              </a:rPr>
              <a:t> the features present in a region of the feature map generated by a convolution layer.</a:t>
            </a:r>
            <a:endParaRPr sz="13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300" b="1" dirty="0">
                <a:solidFill>
                  <a:srgbClr val="202124"/>
                </a:solidFill>
                <a:highlight>
                  <a:srgbClr val="FFFFFF"/>
                </a:highlight>
                <a:latin typeface="+mj-lt"/>
                <a:ea typeface="Open Sans"/>
                <a:cs typeface="Open Sans"/>
                <a:sym typeface="Open Sans"/>
              </a:rPr>
              <a:t>Dense Layer</a:t>
            </a:r>
            <a:r>
              <a:rPr lang="en-US" sz="1300" dirty="0">
                <a:solidFill>
                  <a:srgbClr val="202124"/>
                </a:solidFill>
                <a:highlight>
                  <a:srgbClr val="FFFFFF"/>
                </a:highlight>
                <a:latin typeface="+mj-lt"/>
                <a:ea typeface="Open Sans Medium"/>
                <a:cs typeface="Open Sans Medium"/>
                <a:sym typeface="Open Sans Medium"/>
              </a:rPr>
              <a:t> is used to classify image based on output from convolutional layers. Each Layer in the Neural Network contains neurons, which compute the weighted average of its input and this weighted average is passed through a non-linear function, called as an “activation function”.</a:t>
            </a:r>
            <a:endParaRPr sz="1300" dirty="0">
              <a:solidFill>
                <a:srgbClr val="202124"/>
              </a:solidFill>
              <a:highlight>
                <a:srgbClr val="FFFFFF"/>
              </a:highlight>
              <a:latin typeface="+mj-lt"/>
              <a:ea typeface="Open Sans Medium"/>
              <a:cs typeface="Open Sans Medium"/>
              <a:sym typeface="Open Sans Medium"/>
            </a:endParaRPr>
          </a:p>
          <a:p>
            <a:pPr marL="742950" marR="0" lvl="1" indent="-279400" algn="l" rtl="0">
              <a:spcBef>
                <a:spcPts val="0"/>
              </a:spcBef>
              <a:spcAft>
                <a:spcPts val="0"/>
              </a:spcAft>
              <a:buClr>
                <a:schemeClr val="dk1"/>
              </a:buClr>
              <a:buSzPts val="1700"/>
              <a:buFont typeface="Noto Sans Symbols"/>
              <a:buChar char="▪"/>
            </a:pPr>
            <a:r>
              <a:rPr lang="en-US" sz="1300" b="1" dirty="0">
                <a:solidFill>
                  <a:srgbClr val="202124"/>
                </a:solidFill>
                <a:highlight>
                  <a:srgbClr val="FFFFFF"/>
                </a:highlight>
                <a:latin typeface="+mj-lt"/>
                <a:ea typeface="Open Sans"/>
                <a:cs typeface="Open Sans"/>
                <a:sym typeface="Open Sans"/>
              </a:rPr>
              <a:t>Hidden layers </a:t>
            </a:r>
            <a:r>
              <a:rPr lang="en-US" sz="1300" dirty="0">
                <a:solidFill>
                  <a:srgbClr val="202124"/>
                </a:solidFill>
                <a:highlight>
                  <a:srgbClr val="FFFFFF"/>
                </a:highlight>
                <a:latin typeface="+mj-lt"/>
                <a:ea typeface="Open Sans Medium"/>
                <a:cs typeface="Open Sans Medium"/>
                <a:sym typeface="Open Sans Medium"/>
              </a:rPr>
              <a:t> allow you to model complex data thanks to their nodes/neurons. They are “hidden” because the true values of their nodes are unknown in the training dataset. In fact, we only know the input and output. Each neural network has at least one hidden layer.</a:t>
            </a:r>
            <a:endParaRPr sz="1300" dirty="0">
              <a:solidFill>
                <a:srgbClr val="202124"/>
              </a:solidFill>
              <a:highlight>
                <a:srgbClr val="FFFFFF"/>
              </a:highlight>
              <a:latin typeface="+mj-lt"/>
              <a:ea typeface="Open Sans Medium"/>
              <a:cs typeface="Open Sans Medium"/>
              <a:sym typeface="Open Sans Medium"/>
            </a:endParaRPr>
          </a:p>
        </p:txBody>
      </p:sp>
      <p:graphicFrame>
        <p:nvGraphicFramePr>
          <p:cNvPr id="466" name="Google Shape;466;g1ac88ee9b59_0_96"/>
          <p:cNvGraphicFramePr/>
          <p:nvPr/>
        </p:nvGraphicFramePr>
        <p:xfrm>
          <a:off x="604318" y="4225647"/>
          <a:ext cx="6148675" cy="1730675"/>
        </p:xfrm>
        <a:graphic>
          <a:graphicData uri="http://schemas.openxmlformats.org/drawingml/2006/table">
            <a:tbl>
              <a:tblPr>
                <a:noFill/>
              </a:tblPr>
              <a:tblGrid>
                <a:gridCol w="968475">
                  <a:extLst>
                    <a:ext uri="{9D8B030D-6E8A-4147-A177-3AD203B41FA5}">
                      <a16:colId xmlns:a16="http://schemas.microsoft.com/office/drawing/2014/main" val="20000"/>
                    </a:ext>
                  </a:extLst>
                </a:gridCol>
                <a:gridCol w="1147100">
                  <a:extLst>
                    <a:ext uri="{9D8B030D-6E8A-4147-A177-3AD203B41FA5}">
                      <a16:colId xmlns:a16="http://schemas.microsoft.com/office/drawing/2014/main" val="20001"/>
                    </a:ext>
                  </a:extLst>
                </a:gridCol>
                <a:gridCol w="1080425">
                  <a:extLst>
                    <a:ext uri="{9D8B030D-6E8A-4147-A177-3AD203B41FA5}">
                      <a16:colId xmlns:a16="http://schemas.microsoft.com/office/drawing/2014/main" val="20002"/>
                    </a:ext>
                  </a:extLst>
                </a:gridCol>
                <a:gridCol w="913925">
                  <a:extLst>
                    <a:ext uri="{9D8B030D-6E8A-4147-A177-3AD203B41FA5}">
                      <a16:colId xmlns:a16="http://schemas.microsoft.com/office/drawing/2014/main" val="20003"/>
                    </a:ext>
                  </a:extLst>
                </a:gridCol>
                <a:gridCol w="769525">
                  <a:extLst>
                    <a:ext uri="{9D8B030D-6E8A-4147-A177-3AD203B41FA5}">
                      <a16:colId xmlns:a16="http://schemas.microsoft.com/office/drawing/2014/main" val="20004"/>
                    </a:ext>
                  </a:extLst>
                </a:gridCol>
                <a:gridCol w="1269225">
                  <a:extLst>
                    <a:ext uri="{9D8B030D-6E8A-4147-A177-3AD203B41FA5}">
                      <a16:colId xmlns:a16="http://schemas.microsoft.com/office/drawing/2014/main" val="20005"/>
                    </a:ext>
                  </a:extLst>
                </a:gridCol>
              </a:tblGrid>
              <a:tr h="582575">
                <a:tc>
                  <a:txBody>
                    <a:bodyPr/>
                    <a:lstStyle/>
                    <a:p>
                      <a:pPr marL="0" marR="0" lvl="0" indent="0" algn="l" rtl="0">
                        <a:spcBef>
                          <a:spcPts val="0"/>
                        </a:spcBef>
                        <a:spcAft>
                          <a:spcPts val="0"/>
                        </a:spcAft>
                        <a:buNone/>
                      </a:pPr>
                      <a:endParaRPr sz="1200" u="none" strike="noStrike" cap="none">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Accuracy</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Precision</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Recall</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F1 Score</a:t>
                      </a:r>
                      <a:endParaRPr sz="1200" b="1">
                        <a:latin typeface="Open Sans"/>
                        <a:ea typeface="Open Sans"/>
                        <a:cs typeface="Open Sans"/>
                        <a:sym typeface="Open Sans"/>
                      </a:endParaRPr>
                    </a:p>
                  </a:txBody>
                  <a:tcPr marL="45725" marR="45725" marT="45725" marB="45725" anchor="ctr"/>
                </a:tc>
                <a:tc>
                  <a:txBody>
                    <a:bodyPr/>
                    <a:lstStyle/>
                    <a:p>
                      <a:pPr marL="0" marR="0" lvl="0" indent="0" algn="ctr" rtl="0">
                        <a:spcBef>
                          <a:spcPts val="0"/>
                        </a:spcBef>
                        <a:spcAft>
                          <a:spcPts val="0"/>
                        </a:spcAft>
                        <a:buNone/>
                      </a:pPr>
                      <a:r>
                        <a:rPr lang="en-US" sz="1200" b="1" u="none" strike="noStrike" cap="none">
                          <a:latin typeface="Open Sans"/>
                          <a:ea typeface="Open Sans"/>
                          <a:cs typeface="Open Sans"/>
                          <a:sym typeface="Open Sans"/>
                        </a:rPr>
                        <a:t>AUC</a:t>
                      </a:r>
                      <a:endParaRPr sz="1200" b="1">
                        <a:latin typeface="Open Sans"/>
                        <a:ea typeface="Open Sans"/>
                        <a:cs typeface="Open Sans"/>
                        <a:sym typeface="Open Sans"/>
                      </a:endParaRPr>
                    </a:p>
                  </a:txBody>
                  <a:tcPr marL="45725" marR="45725" marT="45725" marB="45725" anchor="ctr"/>
                </a:tc>
                <a:extLst>
                  <a:ext uri="{0D108BD9-81ED-4DB2-BD59-A6C34878D82A}">
                    <a16:rowId xmlns:a16="http://schemas.microsoft.com/office/drawing/2014/main" val="10000"/>
                  </a:ext>
                </a:extLst>
              </a:tr>
              <a:tr h="574050">
                <a:tc>
                  <a:txBody>
                    <a:bodyPr/>
                    <a:lstStyle/>
                    <a:p>
                      <a:pPr marL="0" marR="0" lvl="0" indent="0" algn="ctr" rtl="0">
                        <a:spcBef>
                          <a:spcPts val="0"/>
                        </a:spcBef>
                        <a:spcAft>
                          <a:spcPts val="0"/>
                        </a:spcAft>
                        <a:buNone/>
                      </a:pPr>
                      <a:r>
                        <a:rPr lang="en-US" sz="1200" b="1">
                          <a:latin typeface="Open Sans"/>
                          <a:ea typeface="Open Sans"/>
                          <a:cs typeface="Open Sans"/>
                          <a:sym typeface="Open Sans"/>
                        </a:rPr>
                        <a:t>CNN</a:t>
                      </a:r>
                      <a:endParaRPr sz="1200" b="1">
                        <a:latin typeface="Open Sans"/>
                        <a:ea typeface="Open Sans"/>
                        <a:cs typeface="Open Sans"/>
                        <a:sym typeface="Open Sans"/>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0.8743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0.8973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0.8453</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0.845</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0.874</a:t>
                      </a:r>
                      <a:endParaRPr sz="1200" dirty="0">
                        <a:latin typeface="Open Sans SemiBold"/>
                        <a:ea typeface="Open Sans SemiBold"/>
                        <a:cs typeface="Open Sans SemiBold"/>
                        <a:sym typeface="Open Sans SemiBold"/>
                      </a:endParaRPr>
                    </a:p>
                  </a:txBody>
                  <a:tcPr marL="19050" marR="19050" marT="12700" marB="12700" anchor="ctr"/>
                </a:tc>
                <a:extLst>
                  <a:ext uri="{0D108BD9-81ED-4DB2-BD59-A6C34878D82A}">
                    <a16:rowId xmlns:a16="http://schemas.microsoft.com/office/drawing/2014/main" val="10001"/>
                  </a:ext>
                </a:extLst>
              </a:tr>
              <a:tr h="574050">
                <a:tc>
                  <a:txBody>
                    <a:bodyPr/>
                    <a:lstStyle/>
                    <a:p>
                      <a:pPr marL="0" marR="0" lvl="0" indent="0" algn="ctr" rtl="0">
                        <a:spcBef>
                          <a:spcPts val="0"/>
                        </a:spcBef>
                        <a:spcAft>
                          <a:spcPts val="0"/>
                        </a:spcAft>
                        <a:buNone/>
                      </a:pPr>
                      <a:r>
                        <a:rPr lang="en-US" sz="1200" b="1">
                          <a:latin typeface="Open Sans"/>
                          <a:ea typeface="Open Sans"/>
                          <a:cs typeface="Open Sans"/>
                          <a:sym typeface="Open Sans"/>
                        </a:rPr>
                        <a:t>ANN</a:t>
                      </a:r>
                      <a:endParaRPr sz="1200" b="1">
                        <a:latin typeface="Open Sans"/>
                        <a:ea typeface="Open Sans"/>
                        <a:cs typeface="Open Sans"/>
                        <a:sym typeface="Open Sans"/>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0.8648</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0.8575</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0.899</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0.877</a:t>
                      </a:r>
                      <a:endParaRPr sz="1200" dirty="0">
                        <a:latin typeface="Open Sans SemiBold"/>
                        <a:ea typeface="Open Sans SemiBold"/>
                        <a:cs typeface="Open Sans SemiBold"/>
                        <a:sym typeface="Open Sans SemiBold"/>
                      </a:endParaRPr>
                    </a:p>
                  </a:txBody>
                  <a:tcPr marL="19050" marR="19050" marT="12700" marB="12700" anchor="ctr"/>
                </a:tc>
                <a:tc>
                  <a:txBody>
                    <a:bodyPr/>
                    <a:lstStyle/>
                    <a:p>
                      <a:pPr marL="0" marR="0" lvl="0" indent="0" algn="ctr" rtl="0">
                        <a:spcBef>
                          <a:spcPts val="0"/>
                        </a:spcBef>
                        <a:spcAft>
                          <a:spcPts val="0"/>
                        </a:spcAft>
                        <a:buNone/>
                      </a:pPr>
                      <a:r>
                        <a:rPr lang="en-US" sz="1200" dirty="0">
                          <a:latin typeface="Open Sans SemiBold"/>
                          <a:ea typeface="Open Sans SemiBold"/>
                          <a:cs typeface="Open Sans SemiBold"/>
                          <a:sym typeface="Open Sans SemiBold"/>
                        </a:rPr>
                        <a:t>0.875</a:t>
                      </a:r>
                      <a:endParaRPr sz="1200" dirty="0">
                        <a:latin typeface="Open Sans SemiBold"/>
                        <a:ea typeface="Open Sans SemiBold"/>
                        <a:cs typeface="Open Sans SemiBold"/>
                        <a:sym typeface="Open Sans SemiBold"/>
                      </a:endParaRPr>
                    </a:p>
                  </a:txBody>
                  <a:tcPr marL="19050" marR="19050" marT="12700" marB="12700" anchor="ctr"/>
                </a:tc>
                <a:extLst>
                  <a:ext uri="{0D108BD9-81ED-4DB2-BD59-A6C34878D82A}">
                    <a16:rowId xmlns:a16="http://schemas.microsoft.com/office/drawing/2014/main" val="10002"/>
                  </a:ext>
                </a:extLst>
              </a:tr>
            </a:tbl>
          </a:graphicData>
        </a:graphic>
      </p:graphicFrame>
      <p:pic>
        <p:nvPicPr>
          <p:cNvPr id="469" name="Google Shape;469;g1ac88ee9b59_0_96"/>
          <p:cNvPicPr preferRelativeResize="0"/>
          <p:nvPr/>
        </p:nvPicPr>
        <p:blipFill>
          <a:blip r:embed="rId4">
            <a:alphaModFix/>
          </a:blip>
          <a:stretch>
            <a:fillRect/>
          </a:stretch>
        </p:blipFill>
        <p:spPr>
          <a:xfrm>
            <a:off x="1623275" y="2419650"/>
            <a:ext cx="2362999" cy="1545475"/>
          </a:xfrm>
          <a:prstGeom prst="rect">
            <a:avLst/>
          </a:prstGeom>
          <a:noFill/>
          <a:ln>
            <a:noFill/>
          </a:ln>
        </p:spPr>
      </p:pic>
      <p:pic>
        <p:nvPicPr>
          <p:cNvPr id="470" name="Google Shape;470;g1ac88ee9b59_0_96"/>
          <p:cNvPicPr preferRelativeResize="0"/>
          <p:nvPr/>
        </p:nvPicPr>
        <p:blipFill>
          <a:blip r:embed="rId5">
            <a:alphaModFix/>
          </a:blip>
          <a:stretch>
            <a:fillRect/>
          </a:stretch>
        </p:blipFill>
        <p:spPr>
          <a:xfrm>
            <a:off x="1120150" y="993725"/>
            <a:ext cx="4127541" cy="1374225"/>
          </a:xfrm>
          <a:prstGeom prst="rect">
            <a:avLst/>
          </a:prstGeom>
          <a:noFill/>
          <a:ln>
            <a:noFill/>
          </a:ln>
        </p:spPr>
      </p:pic>
      <p:sp>
        <p:nvSpPr>
          <p:cNvPr id="471" name="Google Shape;471;g1ac88ee9b59_0_96"/>
          <p:cNvSpPr txBox="1"/>
          <p:nvPr/>
        </p:nvSpPr>
        <p:spPr>
          <a:xfrm>
            <a:off x="6906575" y="38641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CNN</a:t>
            </a:r>
            <a:endParaRPr sz="1200" b="1">
              <a:latin typeface="+mj-lt"/>
              <a:ea typeface="Open Sans"/>
              <a:cs typeface="Open Sans"/>
              <a:sym typeface="Open Sans"/>
            </a:endParaRPr>
          </a:p>
        </p:txBody>
      </p:sp>
      <p:sp>
        <p:nvSpPr>
          <p:cNvPr id="472" name="Google Shape;472;g1ac88ee9b59_0_96"/>
          <p:cNvSpPr txBox="1"/>
          <p:nvPr/>
        </p:nvSpPr>
        <p:spPr>
          <a:xfrm>
            <a:off x="9712775" y="38641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ANN</a:t>
            </a:r>
            <a:endParaRPr sz="1200" b="1">
              <a:latin typeface="+mj-lt"/>
              <a:ea typeface="Open Sans"/>
              <a:cs typeface="Open Sans"/>
              <a:sym typeface="Open Sans"/>
            </a:endParaRPr>
          </a:p>
        </p:txBody>
      </p:sp>
      <p:sp>
        <p:nvSpPr>
          <p:cNvPr id="473" name="Google Shape;473;g1ac88ee9b59_0_96"/>
          <p:cNvSpPr txBox="1"/>
          <p:nvPr/>
        </p:nvSpPr>
        <p:spPr>
          <a:xfrm>
            <a:off x="715375" y="99372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CNN</a:t>
            </a:r>
            <a:endParaRPr sz="1200" b="1">
              <a:latin typeface="+mj-lt"/>
              <a:ea typeface="Open Sans"/>
              <a:cs typeface="Open Sans"/>
              <a:sym typeface="Open Sans"/>
            </a:endParaRPr>
          </a:p>
        </p:txBody>
      </p:sp>
      <p:sp>
        <p:nvSpPr>
          <p:cNvPr id="474" name="Google Shape;474;g1ac88ee9b59_0_96"/>
          <p:cNvSpPr txBox="1"/>
          <p:nvPr/>
        </p:nvSpPr>
        <p:spPr>
          <a:xfrm>
            <a:off x="800100" y="2468275"/>
            <a:ext cx="7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latin typeface="+mj-lt"/>
                <a:ea typeface="Open Sans"/>
                <a:cs typeface="Open Sans"/>
                <a:sym typeface="Open Sans"/>
              </a:rPr>
              <a:t>ANN</a:t>
            </a:r>
            <a:endParaRPr sz="1200" b="1">
              <a:latin typeface="+mj-lt"/>
              <a:ea typeface="Open Sans"/>
              <a:cs typeface="Open Sans"/>
              <a:sym typeface="Open Sans"/>
            </a:endParaRPr>
          </a:p>
        </p:txBody>
      </p:sp>
      <p:pic>
        <p:nvPicPr>
          <p:cNvPr id="2" name="Picture 1">
            <a:extLst>
              <a:ext uri="{FF2B5EF4-FFF2-40B4-BE49-F238E27FC236}">
                <a16:creationId xmlns:a16="http://schemas.microsoft.com/office/drawing/2014/main" id="{817771FD-35C7-C474-09C0-9C9FBAF73420}"/>
              </a:ext>
            </a:extLst>
          </p:cNvPr>
          <p:cNvPicPr>
            <a:picLocks noChangeAspect="1"/>
          </p:cNvPicPr>
          <p:nvPr/>
        </p:nvPicPr>
        <p:blipFill>
          <a:blip r:embed="rId6"/>
          <a:stretch>
            <a:fillRect/>
          </a:stretch>
        </p:blipFill>
        <p:spPr>
          <a:xfrm>
            <a:off x="9566326" y="4164652"/>
            <a:ext cx="2442985" cy="1950563"/>
          </a:xfrm>
          <a:prstGeom prst="rect">
            <a:avLst/>
          </a:prstGeom>
        </p:spPr>
      </p:pic>
      <p:pic>
        <p:nvPicPr>
          <p:cNvPr id="3" name="Picture 2">
            <a:extLst>
              <a:ext uri="{FF2B5EF4-FFF2-40B4-BE49-F238E27FC236}">
                <a16:creationId xmlns:a16="http://schemas.microsoft.com/office/drawing/2014/main" id="{78F617D3-C186-ED61-FD00-A99B022668D6}"/>
              </a:ext>
            </a:extLst>
          </p:cNvPr>
          <p:cNvPicPr>
            <a:picLocks noChangeAspect="1"/>
          </p:cNvPicPr>
          <p:nvPr/>
        </p:nvPicPr>
        <p:blipFill>
          <a:blip r:embed="rId7"/>
          <a:stretch>
            <a:fillRect/>
          </a:stretch>
        </p:blipFill>
        <p:spPr>
          <a:xfrm>
            <a:off x="6976123" y="4164652"/>
            <a:ext cx="2367073" cy="19255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b="1"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35</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3646968"/>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DE21691-E7B9-BB62-B109-AFF65296BFD1}"/>
              </a:ext>
            </a:extLst>
          </p:cNvPr>
          <p:cNvGrpSpPr/>
          <p:nvPr/>
        </p:nvGrpSpPr>
        <p:grpSpPr>
          <a:xfrm>
            <a:off x="9537409" y="115260"/>
            <a:ext cx="2654591" cy="2193709"/>
            <a:chOff x="9537409" y="115260"/>
            <a:chExt cx="2654591" cy="2193709"/>
          </a:xfrm>
        </p:grpSpPr>
        <p:grpSp>
          <p:nvGrpSpPr>
            <p:cNvPr id="3" name="Group 2">
              <a:extLst>
                <a:ext uri="{FF2B5EF4-FFF2-40B4-BE49-F238E27FC236}">
                  <a16:creationId xmlns:a16="http://schemas.microsoft.com/office/drawing/2014/main" id="{FD46EB49-8717-297E-062E-426E17165FD0}"/>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2197865E-0547-FFA6-3D07-A463148132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6B1FDB1-8675-B6E8-9BA8-07A1AE60B0B6}"/>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C4747440-54D3-9612-875B-661DD3038880}"/>
                </a:ext>
              </a:extLst>
            </p:cNvPr>
            <p:cNvSpPr/>
            <p:nvPr/>
          </p:nvSpPr>
          <p:spPr>
            <a:xfrm>
              <a:off x="10351567" y="160545"/>
              <a:ext cx="1793516" cy="1952596"/>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761743"/>
                <a:gd name="connsiteY0" fmla="*/ 651093 h 1850478"/>
                <a:gd name="connsiteX1" fmla="*/ 1103834 w 1761743"/>
                <a:gd name="connsiteY1" fmla="*/ 1846056 h 1850478"/>
                <a:gd name="connsiteX2" fmla="*/ 1720123 w 1761743"/>
                <a:gd name="connsiteY2" fmla="*/ 31701 h 1850478"/>
                <a:gd name="connsiteX3" fmla="*/ 342028 w 1761743"/>
                <a:gd name="connsiteY3" fmla="*/ 0 h 1850478"/>
                <a:gd name="connsiteX4" fmla="*/ 0 w 1761743"/>
                <a:gd name="connsiteY4" fmla="*/ 746876 h 1850478"/>
                <a:gd name="connsiteX5" fmla="*/ 369949 w 1761743"/>
                <a:gd name="connsiteY5" fmla="*/ 914400 h 1850478"/>
                <a:gd name="connsiteX6" fmla="*/ 593992 w 1761743"/>
                <a:gd name="connsiteY6" fmla="*/ 651093 h 1850478"/>
                <a:gd name="connsiteX0" fmla="*/ 987692 w 1761743"/>
                <a:gd name="connsiteY0" fmla="*/ 778093 h 1850902"/>
                <a:gd name="connsiteX1" fmla="*/ 1103834 w 1761743"/>
                <a:gd name="connsiteY1" fmla="*/ 1846056 h 1850902"/>
                <a:gd name="connsiteX2" fmla="*/ 1720123 w 1761743"/>
                <a:gd name="connsiteY2" fmla="*/ 31701 h 1850902"/>
                <a:gd name="connsiteX3" fmla="*/ 342028 w 1761743"/>
                <a:gd name="connsiteY3" fmla="*/ 0 h 1850902"/>
                <a:gd name="connsiteX4" fmla="*/ 0 w 1761743"/>
                <a:gd name="connsiteY4" fmla="*/ 746876 h 1850902"/>
                <a:gd name="connsiteX5" fmla="*/ 369949 w 1761743"/>
                <a:gd name="connsiteY5" fmla="*/ 914400 h 1850902"/>
                <a:gd name="connsiteX6" fmla="*/ 987692 w 1761743"/>
                <a:gd name="connsiteY6" fmla="*/ 778093 h 1850902"/>
                <a:gd name="connsiteX0" fmla="*/ 987692 w 1793516"/>
                <a:gd name="connsiteY0" fmla="*/ 778093 h 1850902"/>
                <a:gd name="connsiteX1" fmla="*/ 1103834 w 1793516"/>
                <a:gd name="connsiteY1" fmla="*/ 1846056 h 1850902"/>
                <a:gd name="connsiteX2" fmla="*/ 1548334 w 1793516"/>
                <a:gd name="connsiteY2" fmla="*/ 1414256 h 1850902"/>
                <a:gd name="connsiteX3" fmla="*/ 1720123 w 1793516"/>
                <a:gd name="connsiteY3" fmla="*/ 31701 h 1850902"/>
                <a:gd name="connsiteX4" fmla="*/ 342028 w 1793516"/>
                <a:gd name="connsiteY4" fmla="*/ 0 h 1850902"/>
                <a:gd name="connsiteX5" fmla="*/ 0 w 1793516"/>
                <a:gd name="connsiteY5" fmla="*/ 746876 h 1850902"/>
                <a:gd name="connsiteX6" fmla="*/ 369949 w 1793516"/>
                <a:gd name="connsiteY6" fmla="*/ 914400 h 1850902"/>
                <a:gd name="connsiteX7" fmla="*/ 987692 w 1793516"/>
                <a:gd name="connsiteY7" fmla="*/ 778093 h 1850902"/>
                <a:gd name="connsiteX0" fmla="*/ 987692 w 1793516"/>
                <a:gd name="connsiteY0" fmla="*/ 778093 h 1952157"/>
                <a:gd name="connsiteX1" fmla="*/ 1116534 w 1793516"/>
                <a:gd name="connsiteY1" fmla="*/ 1947656 h 1952157"/>
                <a:gd name="connsiteX2" fmla="*/ 1548334 w 1793516"/>
                <a:gd name="connsiteY2" fmla="*/ 1414256 h 1952157"/>
                <a:gd name="connsiteX3" fmla="*/ 1720123 w 1793516"/>
                <a:gd name="connsiteY3" fmla="*/ 31701 h 1952157"/>
                <a:gd name="connsiteX4" fmla="*/ 342028 w 1793516"/>
                <a:gd name="connsiteY4" fmla="*/ 0 h 1952157"/>
                <a:gd name="connsiteX5" fmla="*/ 0 w 1793516"/>
                <a:gd name="connsiteY5" fmla="*/ 746876 h 1952157"/>
                <a:gd name="connsiteX6" fmla="*/ 369949 w 1793516"/>
                <a:gd name="connsiteY6" fmla="*/ 914400 h 1952157"/>
                <a:gd name="connsiteX7" fmla="*/ 987692 w 1793516"/>
                <a:gd name="connsiteY7" fmla="*/ 778093 h 1952157"/>
                <a:gd name="connsiteX0" fmla="*/ 974992 w 1793516"/>
                <a:gd name="connsiteY0" fmla="*/ 905093 h 1952596"/>
                <a:gd name="connsiteX1" fmla="*/ 1116534 w 1793516"/>
                <a:gd name="connsiteY1" fmla="*/ 1947656 h 1952596"/>
                <a:gd name="connsiteX2" fmla="*/ 1548334 w 1793516"/>
                <a:gd name="connsiteY2" fmla="*/ 1414256 h 1952596"/>
                <a:gd name="connsiteX3" fmla="*/ 1720123 w 1793516"/>
                <a:gd name="connsiteY3" fmla="*/ 31701 h 1952596"/>
                <a:gd name="connsiteX4" fmla="*/ 342028 w 1793516"/>
                <a:gd name="connsiteY4" fmla="*/ 0 h 1952596"/>
                <a:gd name="connsiteX5" fmla="*/ 0 w 1793516"/>
                <a:gd name="connsiteY5" fmla="*/ 746876 h 1952596"/>
                <a:gd name="connsiteX6" fmla="*/ 369949 w 1793516"/>
                <a:gd name="connsiteY6" fmla="*/ 914400 h 1952596"/>
                <a:gd name="connsiteX7" fmla="*/ 974992 w 1793516"/>
                <a:gd name="connsiteY7" fmla="*/ 905093 h 195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16" h="1952596">
                  <a:moveTo>
                    <a:pt x="974992" y="905093"/>
                  </a:moveTo>
                  <a:cubicBezTo>
                    <a:pt x="1179856" y="797902"/>
                    <a:pt x="930962" y="2040305"/>
                    <a:pt x="1116534" y="1947656"/>
                  </a:cubicBezTo>
                  <a:cubicBezTo>
                    <a:pt x="1212091" y="1960550"/>
                    <a:pt x="1445619" y="1716649"/>
                    <a:pt x="1548334" y="1414256"/>
                  </a:cubicBezTo>
                  <a:cubicBezTo>
                    <a:pt x="1651049" y="1111863"/>
                    <a:pt x="1923291" y="174277"/>
                    <a:pt x="1720123" y="31701"/>
                  </a:cubicBezTo>
                  <a:lnTo>
                    <a:pt x="342028" y="0"/>
                  </a:lnTo>
                  <a:lnTo>
                    <a:pt x="0" y="746876"/>
                  </a:lnTo>
                  <a:lnTo>
                    <a:pt x="369949" y="914400"/>
                  </a:lnTo>
                  <a:lnTo>
                    <a:pt x="974992" y="9050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43185A7-21CF-5AD1-E3D2-173CAAC99A2A}"/>
                </a:ext>
              </a:extLst>
            </p:cNvPr>
            <p:cNvSpPr/>
            <p:nvPr/>
          </p:nvSpPr>
          <p:spPr>
            <a:xfrm>
              <a:off x="9918798" y="943166"/>
              <a:ext cx="1708411" cy="1365803"/>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 name="connsiteX0" fmla="*/ 1228403 w 2087066"/>
                <a:gd name="connsiteY0" fmla="*/ 0 h 1493785"/>
                <a:gd name="connsiteX1" fmla="*/ 2028998 w 2087066"/>
                <a:gd name="connsiteY1" fmla="*/ 713666 h 1493785"/>
                <a:gd name="connsiteX2" fmla="*/ 2087066 w 2087066"/>
                <a:gd name="connsiteY2" fmla="*/ 1116856 h 1493785"/>
                <a:gd name="connsiteX3" fmla="*/ 1298308 w 2087066"/>
                <a:gd name="connsiteY3" fmla="*/ 1493785 h 1493785"/>
                <a:gd name="connsiteX4" fmla="*/ 593313 w 2087066"/>
                <a:gd name="connsiteY4" fmla="*/ 1465864 h 1493785"/>
                <a:gd name="connsiteX5" fmla="*/ 20940 w 2087066"/>
                <a:gd name="connsiteY5" fmla="*/ 1054035 h 1493785"/>
                <a:gd name="connsiteX6" fmla="*/ 0 w 2087066"/>
                <a:gd name="connsiteY6" fmla="*/ 607305 h 1493785"/>
                <a:gd name="connsiteX7" fmla="*/ 900440 w 2087066"/>
                <a:gd name="connsiteY7" fmla="*/ 663146 h 1493785"/>
                <a:gd name="connsiteX8" fmla="*/ 1186626 w 2087066"/>
                <a:gd name="connsiteY8" fmla="*/ 642206 h 1493785"/>
                <a:gd name="connsiteX9" fmla="*/ 1361130 w 2087066"/>
                <a:gd name="connsiteY9" fmla="*/ 474682 h 1493785"/>
                <a:gd name="connsiteX10" fmla="*/ 1403011 w 2087066"/>
                <a:gd name="connsiteY10" fmla="*/ 174536 h 1493785"/>
                <a:gd name="connsiteX11" fmla="*/ 1228403 w 2087066"/>
                <a:gd name="connsiteY11" fmla="*/ 0 h 1493785"/>
                <a:gd name="connsiteX0" fmla="*/ 1228403 w 2029010"/>
                <a:gd name="connsiteY0" fmla="*/ 0 h 1534016"/>
                <a:gd name="connsiteX1" fmla="*/ 2028998 w 2029010"/>
                <a:gd name="connsiteY1" fmla="*/ 713666 h 1534016"/>
                <a:gd name="connsiteX2" fmla="*/ 1716930 w 2029010"/>
                <a:gd name="connsiteY2" fmla="*/ 1534016 h 1534016"/>
                <a:gd name="connsiteX3" fmla="*/ 1298308 w 2029010"/>
                <a:gd name="connsiteY3" fmla="*/ 1493785 h 1534016"/>
                <a:gd name="connsiteX4" fmla="*/ 593313 w 2029010"/>
                <a:gd name="connsiteY4" fmla="*/ 1465864 h 1534016"/>
                <a:gd name="connsiteX5" fmla="*/ 20940 w 2029010"/>
                <a:gd name="connsiteY5" fmla="*/ 1054035 h 1534016"/>
                <a:gd name="connsiteX6" fmla="*/ 0 w 2029010"/>
                <a:gd name="connsiteY6" fmla="*/ 607305 h 1534016"/>
                <a:gd name="connsiteX7" fmla="*/ 900440 w 2029010"/>
                <a:gd name="connsiteY7" fmla="*/ 663146 h 1534016"/>
                <a:gd name="connsiteX8" fmla="*/ 1186626 w 2029010"/>
                <a:gd name="connsiteY8" fmla="*/ 642206 h 1534016"/>
                <a:gd name="connsiteX9" fmla="*/ 1361130 w 2029010"/>
                <a:gd name="connsiteY9" fmla="*/ 474682 h 1534016"/>
                <a:gd name="connsiteX10" fmla="*/ 1403011 w 2029010"/>
                <a:gd name="connsiteY10" fmla="*/ 174536 h 1534016"/>
                <a:gd name="connsiteX11" fmla="*/ 1228403 w 2029010"/>
                <a:gd name="connsiteY11" fmla="*/ 0 h 1534016"/>
                <a:gd name="connsiteX0" fmla="*/ 1228403 w 1716930"/>
                <a:gd name="connsiteY0" fmla="*/ 0 h 1534016"/>
                <a:gd name="connsiteX1" fmla="*/ 1556755 w 1716930"/>
                <a:gd name="connsiteY1" fmla="*/ 1257237 h 1534016"/>
                <a:gd name="connsiteX2" fmla="*/ 1716930 w 1716930"/>
                <a:gd name="connsiteY2" fmla="*/ 1534016 h 1534016"/>
                <a:gd name="connsiteX3" fmla="*/ 1298308 w 1716930"/>
                <a:gd name="connsiteY3" fmla="*/ 1493785 h 1534016"/>
                <a:gd name="connsiteX4" fmla="*/ 593313 w 1716930"/>
                <a:gd name="connsiteY4" fmla="*/ 1465864 h 1534016"/>
                <a:gd name="connsiteX5" fmla="*/ 20940 w 1716930"/>
                <a:gd name="connsiteY5" fmla="*/ 1054035 h 1534016"/>
                <a:gd name="connsiteX6" fmla="*/ 0 w 1716930"/>
                <a:gd name="connsiteY6" fmla="*/ 607305 h 1534016"/>
                <a:gd name="connsiteX7" fmla="*/ 900440 w 1716930"/>
                <a:gd name="connsiteY7" fmla="*/ 663146 h 1534016"/>
                <a:gd name="connsiteX8" fmla="*/ 1186626 w 1716930"/>
                <a:gd name="connsiteY8" fmla="*/ 642206 h 1534016"/>
                <a:gd name="connsiteX9" fmla="*/ 1361130 w 1716930"/>
                <a:gd name="connsiteY9" fmla="*/ 474682 h 1534016"/>
                <a:gd name="connsiteX10" fmla="*/ 1403011 w 1716930"/>
                <a:gd name="connsiteY10" fmla="*/ 174536 h 1534016"/>
                <a:gd name="connsiteX11" fmla="*/ 1228403 w 1716930"/>
                <a:gd name="connsiteY11" fmla="*/ 0 h 1534016"/>
                <a:gd name="connsiteX0" fmla="*/ 1458143 w 1716930"/>
                <a:gd name="connsiteY0" fmla="*/ 419601 h 1359480"/>
                <a:gd name="connsiteX1" fmla="*/ 1556755 w 1716930"/>
                <a:gd name="connsiteY1" fmla="*/ 1082701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458143 w 1716930"/>
                <a:gd name="connsiteY11" fmla="*/ 419601 h 1359480"/>
                <a:gd name="connsiteX0" fmla="*/ 1458143 w 1716930"/>
                <a:gd name="connsiteY0" fmla="*/ 419601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458143 w 1716930"/>
                <a:gd name="connsiteY11" fmla="*/ 419601 h 1359480"/>
                <a:gd name="connsiteX0" fmla="*/ 1356036 w 1716930"/>
                <a:gd name="connsiteY0" fmla="*/ 419601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356036 w 1716930"/>
                <a:gd name="connsiteY11" fmla="*/ 419601 h 1359480"/>
                <a:gd name="connsiteX0" fmla="*/ 1394326 w 1716930"/>
                <a:gd name="connsiteY0" fmla="*/ 432243 h 1359480"/>
                <a:gd name="connsiteX1" fmla="*/ 650559 w 1716930"/>
                <a:gd name="connsiteY1" fmla="*/ 1209113 h 1359480"/>
                <a:gd name="connsiteX2" fmla="*/ 1716930 w 1716930"/>
                <a:gd name="connsiteY2" fmla="*/ 1359480 h 1359480"/>
                <a:gd name="connsiteX3" fmla="*/ 1298308 w 1716930"/>
                <a:gd name="connsiteY3" fmla="*/ 1319249 h 1359480"/>
                <a:gd name="connsiteX4" fmla="*/ 593313 w 1716930"/>
                <a:gd name="connsiteY4" fmla="*/ 1291328 h 1359480"/>
                <a:gd name="connsiteX5" fmla="*/ 20940 w 1716930"/>
                <a:gd name="connsiteY5" fmla="*/ 879499 h 1359480"/>
                <a:gd name="connsiteX6" fmla="*/ 0 w 1716930"/>
                <a:gd name="connsiteY6" fmla="*/ 432769 h 1359480"/>
                <a:gd name="connsiteX7" fmla="*/ 900440 w 1716930"/>
                <a:gd name="connsiteY7" fmla="*/ 488610 h 1359480"/>
                <a:gd name="connsiteX8" fmla="*/ 1186626 w 1716930"/>
                <a:gd name="connsiteY8" fmla="*/ 467670 h 1359480"/>
                <a:gd name="connsiteX9" fmla="*/ 1361130 w 1716930"/>
                <a:gd name="connsiteY9" fmla="*/ 300146 h 1359480"/>
                <a:gd name="connsiteX10" fmla="*/ 1403011 w 1716930"/>
                <a:gd name="connsiteY10" fmla="*/ 0 h 1359480"/>
                <a:gd name="connsiteX11" fmla="*/ 1394326 w 1716930"/>
                <a:gd name="connsiteY11" fmla="*/ 432243 h 135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6930" h="1359480">
                  <a:moveTo>
                    <a:pt x="1394326" y="432243"/>
                  </a:moveTo>
                  <a:lnTo>
                    <a:pt x="650559" y="1209113"/>
                  </a:lnTo>
                  <a:cubicBezTo>
                    <a:pt x="652897" y="1583693"/>
                    <a:pt x="1714592" y="984900"/>
                    <a:pt x="1716930" y="1359480"/>
                  </a:cubicBezTo>
                  <a:lnTo>
                    <a:pt x="1298308" y="1319249"/>
                  </a:lnTo>
                  <a:lnTo>
                    <a:pt x="593313" y="1291328"/>
                  </a:lnTo>
                  <a:lnTo>
                    <a:pt x="20940" y="879499"/>
                  </a:lnTo>
                  <a:lnTo>
                    <a:pt x="0" y="432769"/>
                  </a:lnTo>
                  <a:lnTo>
                    <a:pt x="900440" y="488610"/>
                  </a:lnTo>
                  <a:lnTo>
                    <a:pt x="1186626" y="467670"/>
                  </a:lnTo>
                  <a:lnTo>
                    <a:pt x="1361130" y="300146"/>
                  </a:lnTo>
                  <a:lnTo>
                    <a:pt x="1403011" y="0"/>
                  </a:lnTo>
                  <a:lnTo>
                    <a:pt x="1394326" y="43224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4843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9"/>
          <p:cNvSpPr txBox="1">
            <a:spLocks noGrp="1"/>
          </p:cNvSpPr>
          <p:nvPr>
            <p:ph type="ftr" idx="11"/>
          </p:nvPr>
        </p:nvSpPr>
        <p:spPr>
          <a:xfrm>
            <a:off x="715383" y="6356350"/>
            <a:ext cx="4539727"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latin typeface="Open Sans"/>
                <a:ea typeface="Open Sans"/>
                <a:cs typeface="Open Sans"/>
                <a:sym typeface="Open Sans"/>
              </a:rPr>
              <a:t>RESEARCH REPORT PRESENTATION: GROUP 4</a:t>
            </a:r>
            <a:endParaRPr/>
          </a:p>
        </p:txBody>
      </p:sp>
      <p:sp>
        <p:nvSpPr>
          <p:cNvPr id="480" name="Google Shape;480;p19"/>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36</a:t>
            </a:fld>
            <a:endParaRPr sz="1800" b="0" i="0" u="none" strike="noStrike" cap="none">
              <a:solidFill>
                <a:srgbClr val="000000"/>
              </a:solidFill>
              <a:latin typeface="Lustria"/>
              <a:ea typeface="Lustria"/>
              <a:cs typeface="Lustria"/>
              <a:sym typeface="Lustria"/>
            </a:endParaRPr>
          </a:p>
        </p:txBody>
      </p:sp>
      <p:pic>
        <p:nvPicPr>
          <p:cNvPr id="481" name="Google Shape;481;p19" descr="University Marks | Strategic Communications and Marketing"/>
          <p:cNvPicPr preferRelativeResize="0"/>
          <p:nvPr/>
        </p:nvPicPr>
        <p:blipFill rotWithShape="1">
          <a:blip r:embed="rId3">
            <a:alphaModFix/>
          </a:blip>
          <a:srcRect t="20524" b="26292"/>
          <a:stretch/>
        </p:blipFill>
        <p:spPr>
          <a:xfrm>
            <a:off x="9360698" y="43677"/>
            <a:ext cx="2046498" cy="750620"/>
          </a:xfrm>
          <a:prstGeom prst="rect">
            <a:avLst/>
          </a:prstGeom>
          <a:noFill/>
          <a:ln>
            <a:noFill/>
          </a:ln>
        </p:spPr>
      </p:pic>
      <p:sp>
        <p:nvSpPr>
          <p:cNvPr id="482" name="Google Shape;482;p19"/>
          <p:cNvSpPr txBox="1">
            <a:spLocks noGrp="1"/>
          </p:cNvSpPr>
          <p:nvPr>
            <p:ph type="title"/>
          </p:nvPr>
        </p:nvSpPr>
        <p:spPr>
          <a:xfrm>
            <a:off x="715383" y="224998"/>
            <a:ext cx="10691813" cy="6683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000"/>
              <a:buFont typeface="Open Sans"/>
              <a:buNone/>
            </a:pPr>
            <a:r>
              <a:rPr lang="en-US" dirty="0">
                <a:latin typeface="+mj-lt"/>
              </a:rPr>
              <a:t>MODEL COMPARISON</a:t>
            </a:r>
            <a:endParaRPr dirty="0">
              <a:latin typeface="+mj-lt"/>
            </a:endParaRPr>
          </a:p>
        </p:txBody>
      </p:sp>
      <p:sp>
        <p:nvSpPr>
          <p:cNvPr id="483" name="Google Shape;483;p19"/>
          <p:cNvSpPr txBox="1">
            <a:spLocks noGrp="1"/>
          </p:cNvSpPr>
          <p:nvPr>
            <p:ph type="dt" idx="10"/>
          </p:nvPr>
        </p:nvSpPr>
        <p:spPr>
          <a:xfrm>
            <a:off x="8369448" y="6356350"/>
            <a:ext cx="2592594"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
        <p:nvSpPr>
          <p:cNvPr id="485" name="Google Shape;485;p19"/>
          <p:cNvSpPr txBox="1"/>
          <p:nvPr/>
        </p:nvSpPr>
        <p:spPr>
          <a:xfrm>
            <a:off x="1154800" y="4982578"/>
            <a:ext cx="101268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latin typeface="+mj-lt"/>
                <a:ea typeface="Open Sans Medium"/>
                <a:cs typeface="Open Sans Medium"/>
                <a:sym typeface="Open Sans Medium"/>
              </a:rPr>
              <a:t>Key Takeaways: </a:t>
            </a:r>
            <a:endParaRPr sz="1200" dirty="0">
              <a:latin typeface="+mj-lt"/>
              <a:ea typeface="Open Sans Medium"/>
              <a:cs typeface="Open Sans Medium"/>
              <a:sym typeface="Open Sans Medium"/>
            </a:endParaRPr>
          </a:p>
          <a:p>
            <a:pPr marL="457200" lvl="0" indent="-304800" algn="l" rtl="0">
              <a:spcBef>
                <a:spcPts val="0"/>
              </a:spcBef>
              <a:spcAft>
                <a:spcPts val="0"/>
              </a:spcAft>
              <a:buSzPts val="1200"/>
              <a:buFont typeface="Open Sans Medium"/>
              <a:buChar char="●"/>
            </a:pPr>
            <a:r>
              <a:rPr lang="en-US" sz="1200" dirty="0">
                <a:latin typeface="+mj-lt"/>
                <a:ea typeface="Open Sans Medium"/>
                <a:cs typeface="Open Sans Medium"/>
                <a:sym typeface="Open Sans Medium"/>
              </a:rPr>
              <a:t>Among the Machine Learning models , it is observed that </a:t>
            </a:r>
            <a:r>
              <a:rPr lang="en-US" sz="1200" dirty="0" err="1">
                <a:latin typeface="+mj-lt"/>
                <a:ea typeface="Open Sans Medium"/>
                <a:cs typeface="Open Sans Medium"/>
                <a:sym typeface="Open Sans Medium"/>
              </a:rPr>
              <a:t>XGBoost</a:t>
            </a:r>
            <a:r>
              <a:rPr lang="en-US" sz="1200" dirty="0">
                <a:latin typeface="+mj-lt"/>
                <a:ea typeface="Open Sans Medium"/>
                <a:cs typeface="Open Sans Medium"/>
                <a:sym typeface="Open Sans Medium"/>
              </a:rPr>
              <a:t> algorithm performed the best with 95% of accuracy followed by Random forest with 94% of accuracy.</a:t>
            </a:r>
            <a:endParaRPr sz="1200" dirty="0">
              <a:latin typeface="+mj-lt"/>
              <a:ea typeface="Open Sans Medium"/>
              <a:cs typeface="Open Sans Medium"/>
              <a:sym typeface="Open Sans Medium"/>
            </a:endParaRPr>
          </a:p>
          <a:p>
            <a:pPr marL="457200" lvl="0" indent="-304800" algn="l" rtl="0">
              <a:spcBef>
                <a:spcPts val="0"/>
              </a:spcBef>
              <a:spcAft>
                <a:spcPts val="0"/>
              </a:spcAft>
              <a:buSzPts val="1200"/>
              <a:buFont typeface="Open Sans Medium"/>
              <a:buChar char="●"/>
            </a:pPr>
            <a:r>
              <a:rPr lang="en-US" sz="1200" dirty="0">
                <a:latin typeface="+mj-lt"/>
                <a:ea typeface="Open Sans Medium"/>
                <a:cs typeface="Open Sans Medium"/>
                <a:sym typeface="Open Sans Medium"/>
              </a:rPr>
              <a:t>When compared among Deep learning models, Convolutional neural network gave better performance than Artificial neural network.</a:t>
            </a:r>
            <a:endParaRPr sz="1200" dirty="0">
              <a:latin typeface="+mj-lt"/>
              <a:ea typeface="Open Sans Medium"/>
              <a:cs typeface="Open Sans Medium"/>
              <a:sym typeface="Open Sans Medium"/>
            </a:endParaRPr>
          </a:p>
        </p:txBody>
      </p:sp>
      <p:graphicFrame>
        <p:nvGraphicFramePr>
          <p:cNvPr id="4" name="Table 3">
            <a:extLst>
              <a:ext uri="{FF2B5EF4-FFF2-40B4-BE49-F238E27FC236}">
                <a16:creationId xmlns:a16="http://schemas.microsoft.com/office/drawing/2014/main" id="{CA2A7095-4456-1500-4AAE-56CC4FCE62AF}"/>
              </a:ext>
            </a:extLst>
          </p:cNvPr>
          <p:cNvGraphicFramePr>
            <a:graphicFrameLocks noGrp="1"/>
          </p:cNvGraphicFramePr>
          <p:nvPr>
            <p:extLst>
              <p:ext uri="{D42A27DB-BD31-4B8C-83A1-F6EECF244321}">
                <p14:modId xmlns:p14="http://schemas.microsoft.com/office/powerpoint/2010/main" val="2381815157"/>
              </p:ext>
            </p:extLst>
          </p:nvPr>
        </p:nvGraphicFramePr>
        <p:xfrm>
          <a:off x="1565564" y="996872"/>
          <a:ext cx="7830846" cy="3947282"/>
        </p:xfrm>
        <a:graphic>
          <a:graphicData uri="http://schemas.openxmlformats.org/drawingml/2006/table">
            <a:tbl>
              <a:tblPr/>
              <a:tblGrid>
                <a:gridCol w="2480094">
                  <a:extLst>
                    <a:ext uri="{9D8B030D-6E8A-4147-A177-3AD203B41FA5}">
                      <a16:colId xmlns:a16="http://schemas.microsoft.com/office/drawing/2014/main" val="3296622218"/>
                    </a:ext>
                  </a:extLst>
                </a:gridCol>
                <a:gridCol w="1074056">
                  <a:extLst>
                    <a:ext uri="{9D8B030D-6E8A-4147-A177-3AD203B41FA5}">
                      <a16:colId xmlns:a16="http://schemas.microsoft.com/office/drawing/2014/main" val="1121333236"/>
                    </a:ext>
                  </a:extLst>
                </a:gridCol>
                <a:gridCol w="1074056">
                  <a:extLst>
                    <a:ext uri="{9D8B030D-6E8A-4147-A177-3AD203B41FA5}">
                      <a16:colId xmlns:a16="http://schemas.microsoft.com/office/drawing/2014/main" val="2994775072"/>
                    </a:ext>
                  </a:extLst>
                </a:gridCol>
                <a:gridCol w="1064292">
                  <a:extLst>
                    <a:ext uri="{9D8B030D-6E8A-4147-A177-3AD203B41FA5}">
                      <a16:colId xmlns:a16="http://schemas.microsoft.com/office/drawing/2014/main" val="1945168184"/>
                    </a:ext>
                  </a:extLst>
                </a:gridCol>
                <a:gridCol w="1074056">
                  <a:extLst>
                    <a:ext uri="{9D8B030D-6E8A-4147-A177-3AD203B41FA5}">
                      <a16:colId xmlns:a16="http://schemas.microsoft.com/office/drawing/2014/main" val="2389761316"/>
                    </a:ext>
                  </a:extLst>
                </a:gridCol>
                <a:gridCol w="1064292">
                  <a:extLst>
                    <a:ext uri="{9D8B030D-6E8A-4147-A177-3AD203B41FA5}">
                      <a16:colId xmlns:a16="http://schemas.microsoft.com/office/drawing/2014/main" val="1734967150"/>
                    </a:ext>
                  </a:extLst>
                </a:gridCol>
              </a:tblGrid>
              <a:tr h="335016">
                <a:tc>
                  <a:txBody>
                    <a:bodyPr/>
                    <a:lstStyle/>
                    <a:p>
                      <a:pPr rtl="0" fontAlgn="b">
                        <a:spcBef>
                          <a:spcPts val="0"/>
                        </a:spcBef>
                        <a:spcAft>
                          <a:spcPts val="0"/>
                        </a:spcAft>
                      </a:pPr>
                      <a:r>
                        <a:rPr lang="en-US" sz="1400" b="1" i="0" u="none" strike="noStrike" dirty="0">
                          <a:solidFill>
                            <a:srgbClr val="000000"/>
                          </a:solidFill>
                          <a:effectLst/>
                          <a:latin typeface="+mj-lt"/>
                        </a:rPr>
                        <a:t>Model Name</a:t>
                      </a:r>
                      <a:endParaRPr lang="en-US" sz="3200" dirty="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dirty="0">
                          <a:solidFill>
                            <a:srgbClr val="000000"/>
                          </a:solidFill>
                          <a:effectLst/>
                          <a:latin typeface="+mj-lt"/>
                        </a:rPr>
                        <a:t>Accuracy</a:t>
                      </a:r>
                      <a:endParaRPr lang="en-US" sz="3200" dirty="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Precision</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Recall</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F1 Score</a:t>
                      </a:r>
                      <a:endParaRPr lang="en-US" sz="3200">
                        <a:effectLst/>
                        <a:latin typeface="+mj-lt"/>
                      </a:endParaRPr>
                    </a:p>
                  </a:txBody>
                  <a:tcPr marL="9525" marR="9525" marT="9525" marB="95250" anchor="b">
                    <a:lnL>
                      <a:noFill/>
                    </a:lnL>
                    <a:lnR>
                      <a:noFill/>
                    </a:lnR>
                    <a:lnT>
                      <a:noFill/>
                    </a:lnT>
                    <a:lnB>
                      <a:noFill/>
                    </a:lnB>
                  </a:tcPr>
                </a:tc>
                <a:tc>
                  <a:txBody>
                    <a:bodyPr/>
                    <a:lstStyle/>
                    <a:p>
                      <a:pPr rtl="0" fontAlgn="b">
                        <a:spcBef>
                          <a:spcPts val="0"/>
                        </a:spcBef>
                        <a:spcAft>
                          <a:spcPts val="0"/>
                        </a:spcAft>
                      </a:pPr>
                      <a:r>
                        <a:rPr lang="en-US" sz="1400" b="1" i="0" u="none" strike="noStrike">
                          <a:solidFill>
                            <a:srgbClr val="000000"/>
                          </a:solidFill>
                          <a:effectLst/>
                          <a:latin typeface="+mj-lt"/>
                        </a:rPr>
                        <a:t>AUC</a:t>
                      </a:r>
                      <a:endParaRPr lang="en-US" sz="3200">
                        <a:effectLst/>
                        <a:latin typeface="+mj-lt"/>
                      </a:endParaRPr>
                    </a:p>
                  </a:txBody>
                  <a:tcPr marL="9525" marR="9525" marT="9525" marB="95250" anchor="b">
                    <a:lnL>
                      <a:noFill/>
                    </a:lnL>
                    <a:lnR>
                      <a:noFill/>
                    </a:lnR>
                    <a:lnT>
                      <a:noFill/>
                    </a:lnT>
                    <a:lnB>
                      <a:noFill/>
                    </a:lnB>
                  </a:tcPr>
                </a:tc>
                <a:extLst>
                  <a:ext uri="{0D108BD9-81ED-4DB2-BD59-A6C34878D82A}">
                    <a16:rowId xmlns:a16="http://schemas.microsoft.com/office/drawing/2014/main" val="287851111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KNN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0.815</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0.8061</a:t>
                      </a:r>
                      <a:endParaRPr lang="en-US" sz="1300">
                        <a:effectLst/>
                        <a:latin typeface="+mj-lt"/>
                      </a:endParaRPr>
                    </a:p>
                  </a:txBody>
                  <a:tcPr marL="9525" marR="9525" marT="9525" marB="95250" anchor="b">
                    <a:lnL>
                      <a:noFill/>
                    </a:lnL>
                    <a:lnR>
                      <a:noFill/>
                    </a:lnR>
                    <a:lnT>
                      <a:noFill/>
                    </a:lnT>
                    <a:lnB>
                      <a:noFill/>
                    </a:lnB>
                    <a:solidFill>
                      <a:srgbClr val="FFE594"/>
                    </a:solidFill>
                  </a:tcPr>
                </a:tc>
                <a:tc>
                  <a:txBody>
                    <a:bodyPr/>
                    <a:lstStyle/>
                    <a:p>
                      <a:pPr algn="r" rtl="0" fontAlgn="b">
                        <a:spcBef>
                          <a:spcPts val="0"/>
                        </a:spcBef>
                        <a:spcAft>
                          <a:spcPts val="0"/>
                        </a:spcAft>
                      </a:pPr>
                      <a:r>
                        <a:rPr lang="en-US" sz="1300" b="0" i="0" u="none" strike="noStrike">
                          <a:solidFill>
                            <a:srgbClr val="000000"/>
                          </a:solidFill>
                          <a:effectLst/>
                          <a:latin typeface="+mj-lt"/>
                        </a:rPr>
                        <a:t>0.8308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0.8183</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0.816</a:t>
                      </a:r>
                      <a:endParaRPr lang="en-US" sz="1300">
                        <a:effectLst/>
                        <a:latin typeface="+mj-lt"/>
                      </a:endParaRPr>
                    </a:p>
                  </a:txBody>
                  <a:tcPr marL="9525" marR="9525" marT="9525" marB="95250" anchor="b">
                    <a:lnL>
                      <a:noFill/>
                    </a:lnL>
                    <a:lnR>
                      <a:noFill/>
                    </a:lnR>
                    <a:lnT>
                      <a:noFill/>
                    </a:lnT>
                    <a:lnB>
                      <a:noFill/>
                    </a:lnB>
                    <a:solidFill>
                      <a:srgbClr val="FFE699"/>
                    </a:solidFill>
                  </a:tcPr>
                </a:tc>
                <a:extLst>
                  <a:ext uri="{0D108BD9-81ED-4DB2-BD59-A6C34878D82A}">
                    <a16:rowId xmlns:a16="http://schemas.microsoft.com/office/drawing/2014/main" val="1711899187"/>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Logistic</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0.86</a:t>
                      </a:r>
                      <a:endParaRPr lang="en-US" sz="1300" dirty="0">
                        <a:effectLst/>
                        <a:latin typeface="+mj-lt"/>
                      </a:endParaRPr>
                    </a:p>
                  </a:txBody>
                  <a:tcPr marL="9525" marR="9525" marT="9525" marB="95250" anchor="b">
                    <a:lnL>
                      <a:noFill/>
                    </a:lnL>
                    <a:lnR>
                      <a:noFill/>
                    </a:lnR>
                    <a:lnT>
                      <a:noFill/>
                    </a:lnT>
                    <a:lnB>
                      <a:noFill/>
                    </a:lnB>
                    <a:solidFill>
                      <a:srgbClr val="FFDA69"/>
                    </a:solidFill>
                  </a:tcPr>
                </a:tc>
                <a:tc>
                  <a:txBody>
                    <a:bodyPr/>
                    <a:lstStyle/>
                    <a:p>
                      <a:pPr algn="r" rtl="0" fontAlgn="b">
                        <a:spcBef>
                          <a:spcPts val="0"/>
                        </a:spcBef>
                        <a:spcAft>
                          <a:spcPts val="0"/>
                        </a:spcAft>
                      </a:pPr>
                      <a:r>
                        <a:rPr lang="en-US" sz="1300" b="0" i="0" u="none" strike="noStrike">
                          <a:solidFill>
                            <a:srgbClr val="000000"/>
                          </a:solidFill>
                          <a:effectLst/>
                          <a:latin typeface="+mj-lt"/>
                        </a:rPr>
                        <a:t>0.8701</a:t>
                      </a:r>
                      <a:endParaRPr lang="en-US" sz="1300">
                        <a:effectLst/>
                        <a:latin typeface="+mj-lt"/>
                      </a:endParaRPr>
                    </a:p>
                  </a:txBody>
                  <a:tcPr marL="9525" marR="9525" marT="9525" marB="95250" anchor="b">
                    <a:lnL>
                      <a:noFill/>
                    </a:lnL>
                    <a:lnR>
                      <a:noFill/>
                    </a:lnR>
                    <a:lnT>
                      <a:noFill/>
                    </a:lnT>
                    <a:lnB>
                      <a:noFill/>
                    </a:lnB>
                    <a:solidFill>
                      <a:srgbClr val="FFDB6C"/>
                    </a:solidFill>
                  </a:tcPr>
                </a:tc>
                <a:tc>
                  <a:txBody>
                    <a:bodyPr/>
                    <a:lstStyle/>
                    <a:p>
                      <a:pPr algn="r" rtl="0" fontAlgn="b">
                        <a:spcBef>
                          <a:spcPts val="0"/>
                        </a:spcBef>
                        <a:spcAft>
                          <a:spcPts val="0"/>
                        </a:spcAft>
                      </a:pPr>
                      <a:r>
                        <a:rPr lang="en-US" sz="1300" b="0" i="0" u="none" strike="noStrike">
                          <a:solidFill>
                            <a:srgbClr val="000000"/>
                          </a:solidFill>
                          <a:effectLst/>
                          <a:latin typeface="+mj-lt"/>
                        </a:rPr>
                        <a:t>0.8528</a:t>
                      </a:r>
                      <a:endParaRPr lang="en-US" sz="1300">
                        <a:effectLst/>
                        <a:latin typeface="+mj-lt"/>
                      </a:endParaRPr>
                    </a:p>
                  </a:txBody>
                  <a:tcPr marL="9525" marR="9525" marT="9525" marB="95250" anchor="b">
                    <a:lnL>
                      <a:noFill/>
                    </a:lnL>
                    <a:lnR>
                      <a:noFill/>
                    </a:lnR>
                    <a:lnT>
                      <a:noFill/>
                    </a:lnT>
                    <a:lnB>
                      <a:noFill/>
                    </a:lnB>
                    <a:solidFill>
                      <a:srgbClr val="FFDA69"/>
                    </a:solidFill>
                  </a:tcPr>
                </a:tc>
                <a:tc>
                  <a:txBody>
                    <a:bodyPr/>
                    <a:lstStyle/>
                    <a:p>
                      <a:pPr algn="r" rtl="0" fontAlgn="b">
                        <a:spcBef>
                          <a:spcPts val="0"/>
                        </a:spcBef>
                        <a:spcAft>
                          <a:spcPts val="0"/>
                        </a:spcAft>
                      </a:pPr>
                      <a:r>
                        <a:rPr lang="en-US" sz="1300" b="0" i="0" u="none" strike="noStrike">
                          <a:solidFill>
                            <a:srgbClr val="000000"/>
                          </a:solidFill>
                          <a:effectLst/>
                          <a:latin typeface="+mj-lt"/>
                        </a:rPr>
                        <a:t>0.8614</a:t>
                      </a:r>
                      <a:endParaRPr lang="en-US" sz="1300">
                        <a:effectLst/>
                        <a:latin typeface="+mj-lt"/>
                      </a:endParaRPr>
                    </a:p>
                  </a:txBody>
                  <a:tcPr marL="9525" marR="9525" marT="9525" marB="95250" anchor="b">
                    <a:lnL>
                      <a:noFill/>
                    </a:lnL>
                    <a:lnR>
                      <a:noFill/>
                    </a:lnR>
                    <a:lnT>
                      <a:noFill/>
                    </a:lnT>
                    <a:lnB>
                      <a:noFill/>
                    </a:lnB>
                    <a:solidFill>
                      <a:srgbClr val="FFD966"/>
                    </a:solidFill>
                  </a:tcPr>
                </a:tc>
                <a:tc>
                  <a:txBody>
                    <a:bodyPr/>
                    <a:lstStyle/>
                    <a:p>
                      <a:pPr algn="r" rtl="0" fontAlgn="b">
                        <a:spcBef>
                          <a:spcPts val="0"/>
                        </a:spcBef>
                        <a:spcAft>
                          <a:spcPts val="0"/>
                        </a:spcAft>
                      </a:pPr>
                      <a:r>
                        <a:rPr lang="en-US" sz="1300" b="0" i="0" u="none" strike="noStrike">
                          <a:solidFill>
                            <a:srgbClr val="000000"/>
                          </a:solidFill>
                          <a:effectLst/>
                          <a:latin typeface="+mj-lt"/>
                        </a:rPr>
                        <a:t>0.9189</a:t>
                      </a:r>
                      <a:endParaRPr lang="en-US" sz="1300">
                        <a:effectLst/>
                        <a:latin typeface="+mj-lt"/>
                      </a:endParaRPr>
                    </a:p>
                  </a:txBody>
                  <a:tcPr marL="9525" marR="9525" marT="9525" marB="95250" anchor="b">
                    <a:lnL>
                      <a:noFill/>
                    </a:lnL>
                    <a:lnR>
                      <a:noFill/>
                    </a:lnR>
                    <a:lnT>
                      <a:noFill/>
                    </a:lnT>
                    <a:lnB>
                      <a:noFill/>
                    </a:lnB>
                    <a:solidFill>
                      <a:srgbClr val="FFDA67"/>
                    </a:solidFill>
                  </a:tcPr>
                </a:tc>
                <a:extLst>
                  <a:ext uri="{0D108BD9-81ED-4DB2-BD59-A6C34878D82A}">
                    <a16:rowId xmlns:a16="http://schemas.microsoft.com/office/drawing/2014/main" val="400614382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Random Forest</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0.94</a:t>
                      </a:r>
                      <a:endParaRPr lang="en-US" sz="1300" dirty="0">
                        <a:effectLst/>
                        <a:latin typeface="+mj-lt"/>
                      </a:endParaRPr>
                    </a:p>
                  </a:txBody>
                  <a:tcPr marL="9525" marR="9525" marT="9525" marB="95250" anchor="b">
                    <a:lnL>
                      <a:noFill/>
                    </a:lnL>
                    <a:lnR>
                      <a:noFill/>
                    </a:lnR>
                    <a:lnT>
                      <a:noFill/>
                    </a:lnT>
                    <a:lnB>
                      <a:noFill/>
                    </a:lnB>
                    <a:solidFill>
                      <a:srgbClr val="F08838"/>
                    </a:solidFill>
                  </a:tcPr>
                </a:tc>
                <a:tc>
                  <a:txBody>
                    <a:bodyPr/>
                    <a:lstStyle/>
                    <a:p>
                      <a:pPr algn="r" rtl="0" fontAlgn="b">
                        <a:spcBef>
                          <a:spcPts val="0"/>
                        </a:spcBef>
                        <a:spcAft>
                          <a:spcPts val="0"/>
                        </a:spcAft>
                      </a:pPr>
                      <a:r>
                        <a:rPr lang="en-US" sz="1300" b="0" i="0" u="none" strike="noStrike">
                          <a:solidFill>
                            <a:srgbClr val="000000"/>
                          </a:solidFill>
                          <a:effectLst/>
                          <a:latin typeface="+mj-lt"/>
                        </a:rPr>
                        <a:t>0.96</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0.92</a:t>
                      </a:r>
                      <a:endParaRPr lang="en-US" sz="1300">
                        <a:effectLst/>
                        <a:latin typeface="+mj-lt"/>
                      </a:endParaRPr>
                    </a:p>
                  </a:txBody>
                  <a:tcPr marL="9525" marR="9525" marT="9525" marB="95250" anchor="b">
                    <a:lnL>
                      <a:noFill/>
                    </a:lnL>
                    <a:lnR>
                      <a:noFill/>
                    </a:lnR>
                    <a:lnT>
                      <a:noFill/>
                    </a:lnT>
                    <a:lnB>
                      <a:noFill/>
                    </a:lnB>
                    <a:solidFill>
                      <a:srgbClr val="F39A42"/>
                    </a:solidFill>
                  </a:tcPr>
                </a:tc>
                <a:tc>
                  <a:txBody>
                    <a:bodyPr/>
                    <a:lstStyle/>
                    <a:p>
                      <a:pPr algn="r" rtl="0" fontAlgn="b">
                        <a:spcBef>
                          <a:spcPts val="0"/>
                        </a:spcBef>
                        <a:spcAft>
                          <a:spcPts val="0"/>
                        </a:spcAft>
                      </a:pPr>
                      <a:r>
                        <a:rPr lang="en-US" sz="1300" b="0" i="0" u="none" strike="noStrike">
                          <a:solidFill>
                            <a:srgbClr val="000000"/>
                          </a:solidFill>
                          <a:effectLst/>
                          <a:latin typeface="+mj-lt"/>
                        </a:rPr>
                        <a:t>0.94</a:t>
                      </a:r>
                      <a:endParaRPr lang="en-US" sz="1300">
                        <a:effectLst/>
                        <a:latin typeface="+mj-lt"/>
                      </a:endParaRPr>
                    </a:p>
                  </a:txBody>
                  <a:tcPr marL="9525" marR="9525" marT="9525" marB="95250" anchor="b">
                    <a:lnL>
                      <a:noFill/>
                    </a:lnL>
                    <a:lnR>
                      <a:noFill/>
                    </a:lnR>
                    <a:lnT>
                      <a:noFill/>
                    </a:lnT>
                    <a:lnB>
                      <a:noFill/>
                    </a:lnB>
                    <a:solidFill>
                      <a:srgbClr val="F08837"/>
                    </a:solidFill>
                  </a:tcPr>
                </a:tc>
                <a:tc>
                  <a:txBody>
                    <a:bodyPr/>
                    <a:lstStyle/>
                    <a:p>
                      <a:pPr algn="r" rtl="0" fontAlgn="b">
                        <a:spcBef>
                          <a:spcPts val="0"/>
                        </a:spcBef>
                        <a:spcAft>
                          <a:spcPts val="0"/>
                        </a:spcAft>
                      </a:pPr>
                      <a:r>
                        <a:rPr lang="en-US" sz="1300" b="0" i="0" u="none" strike="noStrike">
                          <a:solidFill>
                            <a:srgbClr val="000000"/>
                          </a:solidFill>
                          <a:effectLst/>
                          <a:latin typeface="+mj-lt"/>
                        </a:rPr>
                        <a:t>0.943</a:t>
                      </a:r>
                      <a:endParaRPr lang="en-US" sz="1300">
                        <a:effectLst/>
                        <a:latin typeface="+mj-lt"/>
                      </a:endParaRPr>
                    </a:p>
                  </a:txBody>
                  <a:tcPr marL="9525" marR="9525" marT="9525" marB="95250" anchor="b">
                    <a:lnL>
                      <a:noFill/>
                    </a:lnL>
                    <a:lnR>
                      <a:noFill/>
                    </a:lnR>
                    <a:lnT>
                      <a:noFill/>
                    </a:lnT>
                    <a:lnB>
                      <a:noFill/>
                    </a:lnB>
                    <a:solidFill>
                      <a:srgbClr val="F18E3B"/>
                    </a:solidFill>
                  </a:tcPr>
                </a:tc>
                <a:extLst>
                  <a:ext uri="{0D108BD9-81ED-4DB2-BD59-A6C34878D82A}">
                    <a16:rowId xmlns:a16="http://schemas.microsoft.com/office/drawing/2014/main" val="957624081"/>
                  </a:ext>
                </a:extLst>
              </a:tr>
              <a:tr h="364577">
                <a:tc>
                  <a:txBody>
                    <a:bodyPr/>
                    <a:lstStyle/>
                    <a:p>
                      <a:pPr rtl="0" fontAlgn="b">
                        <a:spcBef>
                          <a:spcPts val="0"/>
                        </a:spcBef>
                        <a:spcAft>
                          <a:spcPts val="0"/>
                        </a:spcAft>
                      </a:pPr>
                      <a:r>
                        <a:rPr lang="en-US" sz="1400" b="1" i="0" u="none" strike="noStrike" dirty="0" err="1">
                          <a:solidFill>
                            <a:srgbClr val="000000"/>
                          </a:solidFill>
                          <a:effectLst/>
                          <a:latin typeface="+mj-lt"/>
                        </a:rPr>
                        <a:t>XGBoost</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0.95</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0.94</a:t>
                      </a:r>
                      <a:endParaRPr lang="en-US" sz="1300">
                        <a:effectLst/>
                        <a:latin typeface="+mj-lt"/>
                      </a:endParaRPr>
                    </a:p>
                  </a:txBody>
                  <a:tcPr marL="9525" marR="9525" marT="9525" marB="95250" anchor="b">
                    <a:lnL>
                      <a:noFill/>
                    </a:lnL>
                    <a:lnR>
                      <a:noFill/>
                    </a:lnR>
                    <a:lnT>
                      <a:noFill/>
                    </a:lnT>
                    <a:lnB>
                      <a:noFill/>
                    </a:lnB>
                    <a:solidFill>
                      <a:srgbClr val="F2943E"/>
                    </a:solidFill>
                  </a:tcPr>
                </a:tc>
                <a:tc>
                  <a:txBody>
                    <a:bodyPr/>
                    <a:lstStyle/>
                    <a:p>
                      <a:pPr algn="r" rtl="0" fontAlgn="b">
                        <a:spcBef>
                          <a:spcPts val="0"/>
                        </a:spcBef>
                        <a:spcAft>
                          <a:spcPts val="0"/>
                        </a:spcAft>
                      </a:pPr>
                      <a:r>
                        <a:rPr lang="en-US" sz="1300" b="0" i="0" u="none" strike="noStrike">
                          <a:solidFill>
                            <a:srgbClr val="000000"/>
                          </a:solidFill>
                          <a:effectLst/>
                          <a:latin typeface="+mj-lt"/>
                        </a:rPr>
                        <a:t>0.95</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0.95</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0.948</a:t>
                      </a:r>
                      <a:endParaRPr lang="en-US" sz="1300">
                        <a:effectLst/>
                        <a:latin typeface="+mj-lt"/>
                      </a:endParaRPr>
                    </a:p>
                  </a:txBody>
                  <a:tcPr marL="9525" marR="9525" marT="9525" marB="95250" anchor="b">
                    <a:lnL>
                      <a:noFill/>
                    </a:lnL>
                    <a:lnR>
                      <a:noFill/>
                    </a:lnR>
                    <a:lnT>
                      <a:noFill/>
                    </a:lnT>
                    <a:lnB>
                      <a:noFill/>
                    </a:lnB>
                    <a:solidFill>
                      <a:srgbClr val="ED7D31"/>
                    </a:solidFill>
                  </a:tcPr>
                </a:tc>
                <a:extLst>
                  <a:ext uri="{0D108BD9-81ED-4DB2-BD59-A6C34878D82A}">
                    <a16:rowId xmlns:a16="http://schemas.microsoft.com/office/drawing/2014/main" val="2757855873"/>
                  </a:ext>
                </a:extLst>
              </a:tr>
              <a:tr h="364577">
                <a:tc>
                  <a:txBody>
                    <a:bodyPr/>
                    <a:lstStyle/>
                    <a:p>
                      <a:pPr rtl="0" fontAlgn="b">
                        <a:spcBef>
                          <a:spcPts val="0"/>
                        </a:spcBef>
                        <a:spcAft>
                          <a:spcPts val="0"/>
                        </a:spcAft>
                      </a:pPr>
                      <a:r>
                        <a:rPr lang="en-US" sz="1400" b="1" i="0" u="none" strike="noStrike" dirty="0">
                          <a:solidFill>
                            <a:srgbClr val="000000"/>
                          </a:solidFill>
                          <a:effectLst/>
                          <a:latin typeface="+mj-lt"/>
                        </a:rPr>
                        <a:t>SVM</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0.82</a:t>
                      </a:r>
                      <a:endParaRPr lang="en-US" sz="1300" dirty="0">
                        <a:effectLst/>
                        <a:latin typeface="+mj-lt"/>
                      </a:endParaRPr>
                    </a:p>
                  </a:txBody>
                  <a:tcPr marL="9525" marR="9525" marT="9525" marB="95250" anchor="b">
                    <a:lnL>
                      <a:noFill/>
                    </a:lnL>
                    <a:lnR>
                      <a:noFill/>
                    </a:lnR>
                    <a:lnT>
                      <a:noFill/>
                    </a:lnT>
                    <a:lnB>
                      <a:noFill/>
                    </a:lnB>
                    <a:solidFill>
                      <a:srgbClr val="FFE594"/>
                    </a:solidFill>
                  </a:tcPr>
                </a:tc>
                <a:tc>
                  <a:txBody>
                    <a:bodyPr/>
                    <a:lstStyle/>
                    <a:p>
                      <a:pPr algn="r" rtl="0" fontAlgn="b">
                        <a:spcBef>
                          <a:spcPts val="0"/>
                        </a:spcBef>
                        <a:spcAft>
                          <a:spcPts val="0"/>
                        </a:spcAft>
                      </a:pPr>
                      <a:r>
                        <a:rPr lang="en-US" sz="1300" b="0" i="0" u="none" strike="noStrike">
                          <a:solidFill>
                            <a:srgbClr val="000000"/>
                          </a:solidFill>
                          <a:effectLst/>
                          <a:latin typeface="+mj-lt"/>
                        </a:rPr>
                        <a:t>0.7976</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0.855</a:t>
                      </a:r>
                      <a:endParaRPr lang="en-US" sz="1300">
                        <a:effectLst/>
                        <a:latin typeface="+mj-lt"/>
                      </a:endParaRPr>
                    </a:p>
                  </a:txBody>
                  <a:tcPr marL="9525" marR="9525" marT="9525" marB="95250" anchor="b">
                    <a:lnL>
                      <a:noFill/>
                    </a:lnL>
                    <a:lnR>
                      <a:noFill/>
                    </a:lnR>
                    <a:lnT>
                      <a:noFill/>
                    </a:lnT>
                    <a:lnB>
                      <a:noFill/>
                    </a:lnB>
                    <a:solidFill>
                      <a:srgbClr val="FFD866"/>
                    </a:solidFill>
                  </a:tcPr>
                </a:tc>
                <a:tc>
                  <a:txBody>
                    <a:bodyPr/>
                    <a:lstStyle/>
                    <a:p>
                      <a:pPr algn="r" rtl="0" fontAlgn="b">
                        <a:spcBef>
                          <a:spcPts val="0"/>
                        </a:spcBef>
                        <a:spcAft>
                          <a:spcPts val="0"/>
                        </a:spcAft>
                      </a:pPr>
                      <a:r>
                        <a:rPr lang="en-US" sz="1300" b="0" i="0" u="none" strike="noStrike">
                          <a:solidFill>
                            <a:srgbClr val="000000"/>
                          </a:solidFill>
                          <a:effectLst/>
                          <a:latin typeface="+mj-lt"/>
                        </a:rPr>
                        <a:t>0.8253</a:t>
                      </a:r>
                      <a:endParaRPr lang="en-US" sz="1300">
                        <a:effectLst/>
                        <a:latin typeface="+mj-lt"/>
                      </a:endParaRPr>
                    </a:p>
                  </a:txBody>
                  <a:tcPr marL="9525" marR="9525" marT="9525" marB="95250" anchor="b">
                    <a:lnL>
                      <a:noFill/>
                    </a:lnL>
                    <a:lnR>
                      <a:noFill/>
                    </a:lnR>
                    <a:lnT>
                      <a:noFill/>
                    </a:lnT>
                    <a:lnB>
                      <a:noFill/>
                    </a:lnB>
                    <a:solidFill>
                      <a:srgbClr val="FFE491"/>
                    </a:solidFill>
                  </a:tcPr>
                </a:tc>
                <a:tc>
                  <a:txBody>
                    <a:bodyPr/>
                    <a:lstStyle/>
                    <a:p>
                      <a:pPr algn="r" rtl="0" fontAlgn="b">
                        <a:spcBef>
                          <a:spcPts val="0"/>
                        </a:spcBef>
                        <a:spcAft>
                          <a:spcPts val="0"/>
                        </a:spcAft>
                      </a:pPr>
                      <a:r>
                        <a:rPr lang="en-US" sz="1300" b="0" i="0" u="none" strike="noStrike">
                          <a:solidFill>
                            <a:srgbClr val="000000"/>
                          </a:solidFill>
                          <a:effectLst/>
                          <a:latin typeface="+mj-lt"/>
                        </a:rPr>
                        <a:t>0.9205</a:t>
                      </a:r>
                      <a:endParaRPr lang="en-US" sz="1300">
                        <a:effectLst/>
                        <a:latin typeface="+mj-lt"/>
                      </a:endParaRPr>
                    </a:p>
                  </a:txBody>
                  <a:tcPr marL="9525" marR="9525" marT="9525" marB="95250" anchor="b">
                    <a:lnL>
                      <a:noFill/>
                    </a:lnL>
                    <a:lnR>
                      <a:noFill/>
                    </a:lnR>
                    <a:lnT>
                      <a:noFill/>
                    </a:lnT>
                    <a:lnB>
                      <a:noFill/>
                    </a:lnB>
                    <a:solidFill>
                      <a:srgbClr val="FFD765"/>
                    </a:solidFill>
                  </a:tcPr>
                </a:tc>
                <a:extLst>
                  <a:ext uri="{0D108BD9-81ED-4DB2-BD59-A6C34878D82A}">
                    <a16:rowId xmlns:a16="http://schemas.microsoft.com/office/drawing/2014/main" val="1967927161"/>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Naive Bayes</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000000"/>
                          </a:solidFill>
                          <a:effectLst/>
                          <a:latin typeface="+mj-lt"/>
                        </a:rPr>
                        <a:t>0.865</a:t>
                      </a:r>
                      <a:endParaRPr lang="en-US" sz="1300" dirty="0">
                        <a:effectLst/>
                        <a:latin typeface="+mj-lt"/>
                      </a:endParaRPr>
                    </a:p>
                  </a:txBody>
                  <a:tcPr marL="9525" marR="9525" marT="9525" marB="95250" anchor="b">
                    <a:lnL>
                      <a:noFill/>
                    </a:lnL>
                    <a:lnR>
                      <a:noFill/>
                    </a:lnR>
                    <a:lnT>
                      <a:noFill/>
                    </a:lnT>
                    <a:lnB>
                      <a:noFill/>
                    </a:lnB>
                    <a:solidFill>
                      <a:srgbClr val="FFD765"/>
                    </a:solidFill>
                  </a:tcPr>
                </a:tc>
                <a:tc>
                  <a:txBody>
                    <a:bodyPr/>
                    <a:lstStyle/>
                    <a:p>
                      <a:pPr algn="r" rtl="0" fontAlgn="b">
                        <a:spcBef>
                          <a:spcPts val="0"/>
                        </a:spcBef>
                        <a:spcAft>
                          <a:spcPts val="0"/>
                        </a:spcAft>
                      </a:pPr>
                      <a:r>
                        <a:rPr lang="en-US" sz="1300" b="0" i="0" u="none" strike="noStrike">
                          <a:solidFill>
                            <a:srgbClr val="000000"/>
                          </a:solidFill>
                          <a:effectLst/>
                          <a:latin typeface="+mj-lt"/>
                        </a:rPr>
                        <a:t>0.886</a:t>
                      </a:r>
                      <a:endParaRPr lang="en-US" sz="1300">
                        <a:effectLst/>
                        <a:latin typeface="+mj-lt"/>
                      </a:endParaRPr>
                    </a:p>
                  </a:txBody>
                  <a:tcPr marL="9525" marR="9525" marT="9525" marB="95250" anchor="b">
                    <a:lnL>
                      <a:noFill/>
                    </a:lnL>
                    <a:lnR>
                      <a:noFill/>
                    </a:lnR>
                    <a:lnT>
                      <a:noFill/>
                    </a:lnT>
                    <a:lnB>
                      <a:noFill/>
                    </a:lnB>
                    <a:solidFill>
                      <a:srgbClr val="FED161"/>
                    </a:solidFill>
                  </a:tcPr>
                </a:tc>
                <a:tc>
                  <a:txBody>
                    <a:bodyPr/>
                    <a:lstStyle/>
                    <a:p>
                      <a:pPr algn="r" rtl="0" fontAlgn="b">
                        <a:spcBef>
                          <a:spcPts val="0"/>
                        </a:spcBef>
                        <a:spcAft>
                          <a:spcPts val="0"/>
                        </a:spcAft>
                      </a:pPr>
                      <a:r>
                        <a:rPr lang="en-US" sz="1300" b="0" i="0" u="none" strike="noStrike">
                          <a:solidFill>
                            <a:srgbClr val="000000"/>
                          </a:solidFill>
                          <a:effectLst/>
                          <a:latin typeface="+mj-lt"/>
                        </a:rPr>
                        <a:t>0.835</a:t>
                      </a:r>
                      <a:endParaRPr lang="en-US" sz="1300">
                        <a:effectLst/>
                        <a:latin typeface="+mj-lt"/>
                      </a:endParaRPr>
                    </a:p>
                  </a:txBody>
                  <a:tcPr marL="9525" marR="9525" marT="9525" marB="95250" anchor="b">
                    <a:lnL>
                      <a:noFill/>
                    </a:lnL>
                    <a:lnR>
                      <a:noFill/>
                    </a:lnR>
                    <a:lnT>
                      <a:noFill/>
                    </a:lnT>
                    <a:lnB>
                      <a:noFill/>
                    </a:lnB>
                    <a:solidFill>
                      <a:srgbClr val="FFE490"/>
                    </a:solidFill>
                  </a:tcPr>
                </a:tc>
                <a:tc>
                  <a:txBody>
                    <a:bodyPr/>
                    <a:lstStyle/>
                    <a:p>
                      <a:pPr algn="r" rtl="0" fontAlgn="b">
                        <a:spcBef>
                          <a:spcPts val="0"/>
                        </a:spcBef>
                        <a:spcAft>
                          <a:spcPts val="0"/>
                        </a:spcAft>
                      </a:pPr>
                      <a:r>
                        <a:rPr lang="en-US" sz="1300" b="0" i="0" u="none" strike="noStrike">
                          <a:solidFill>
                            <a:srgbClr val="000000"/>
                          </a:solidFill>
                          <a:effectLst/>
                          <a:latin typeface="+mj-lt"/>
                        </a:rPr>
                        <a:t>0.8613</a:t>
                      </a:r>
                      <a:endParaRPr lang="en-US" sz="1300">
                        <a:effectLst/>
                        <a:latin typeface="+mj-lt"/>
                      </a:endParaRPr>
                    </a:p>
                  </a:txBody>
                  <a:tcPr marL="9525" marR="9525" marT="9525" marB="95250" anchor="b">
                    <a:lnL>
                      <a:noFill/>
                    </a:lnL>
                    <a:lnR>
                      <a:noFill/>
                    </a:lnR>
                    <a:lnT>
                      <a:noFill/>
                    </a:lnT>
                    <a:lnB>
                      <a:noFill/>
                    </a:lnB>
                    <a:solidFill>
                      <a:srgbClr val="FFDA67"/>
                    </a:solidFill>
                  </a:tcPr>
                </a:tc>
                <a:tc>
                  <a:txBody>
                    <a:bodyPr/>
                    <a:lstStyle/>
                    <a:p>
                      <a:pPr algn="r" rtl="0" fontAlgn="b">
                        <a:spcBef>
                          <a:spcPts val="0"/>
                        </a:spcBef>
                        <a:spcAft>
                          <a:spcPts val="0"/>
                        </a:spcAft>
                      </a:pPr>
                      <a:r>
                        <a:rPr lang="en-US" sz="1300" b="0" i="0" u="none" strike="noStrike">
                          <a:solidFill>
                            <a:srgbClr val="000000"/>
                          </a:solidFill>
                          <a:effectLst/>
                          <a:latin typeface="+mj-lt"/>
                        </a:rPr>
                        <a:t>0.865</a:t>
                      </a:r>
                      <a:endParaRPr lang="en-US" sz="1300">
                        <a:effectLst/>
                        <a:latin typeface="+mj-lt"/>
                      </a:endParaRPr>
                    </a:p>
                  </a:txBody>
                  <a:tcPr marL="9525" marR="9525" marT="9525" marB="95250" anchor="b">
                    <a:lnL>
                      <a:noFill/>
                    </a:lnL>
                    <a:lnR>
                      <a:noFill/>
                    </a:lnR>
                    <a:lnT>
                      <a:noFill/>
                    </a:lnT>
                    <a:lnB>
                      <a:noFill/>
                    </a:lnB>
                    <a:solidFill>
                      <a:srgbClr val="FFE081"/>
                    </a:solidFill>
                  </a:tcPr>
                </a:tc>
                <a:extLst>
                  <a:ext uri="{0D108BD9-81ED-4DB2-BD59-A6C34878D82A}">
                    <a16:rowId xmlns:a16="http://schemas.microsoft.com/office/drawing/2014/main" val="2804513215"/>
                  </a:ext>
                </a:extLst>
              </a:tr>
              <a:tr h="612883">
                <a:tc>
                  <a:txBody>
                    <a:bodyPr/>
                    <a:lstStyle/>
                    <a:p>
                      <a:pPr fontAlgn="b"/>
                      <a:r>
                        <a:rPr lang="en-US" sz="3200" dirty="0">
                          <a:effectLst/>
                          <a:latin typeface="+mj-lt"/>
                        </a:rPr>
                        <a:t> </a:t>
                      </a:r>
                    </a:p>
                  </a:txBody>
                  <a:tcPr marL="9525" marR="9525" marT="9525" marB="95250" anchor="b">
                    <a:lnL>
                      <a:noFill/>
                    </a:lnL>
                    <a:lnR>
                      <a:noFill/>
                    </a:lnR>
                    <a:lnT>
                      <a:noFill/>
                    </a:lnT>
                    <a:lnB>
                      <a:noFill/>
                    </a:lnB>
                  </a:tcPr>
                </a:tc>
                <a:tc>
                  <a:txBody>
                    <a:bodyPr/>
                    <a:lstStyle/>
                    <a:p>
                      <a:pPr fontAlgn="b"/>
                      <a:r>
                        <a:rPr lang="en-US" sz="1300" dirty="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tc>
                  <a:txBody>
                    <a:bodyPr/>
                    <a:lstStyle/>
                    <a:p>
                      <a:pPr fontAlgn="b"/>
                      <a:r>
                        <a:rPr lang="en-US" sz="1300">
                          <a:effectLst/>
                          <a:latin typeface="+mj-lt"/>
                        </a:rPr>
                        <a:t> </a:t>
                      </a:r>
                    </a:p>
                  </a:txBody>
                  <a:tcPr marL="9525" marR="9525" marT="9525" marB="95250" anchor="b">
                    <a:lnL>
                      <a:noFill/>
                    </a:lnL>
                    <a:lnR>
                      <a:noFill/>
                    </a:lnR>
                    <a:lnT>
                      <a:noFill/>
                    </a:lnT>
                    <a:lnB>
                      <a:noFill/>
                    </a:lnB>
                  </a:tcPr>
                </a:tc>
                <a:extLst>
                  <a:ext uri="{0D108BD9-81ED-4DB2-BD59-A6C34878D82A}">
                    <a16:rowId xmlns:a16="http://schemas.microsoft.com/office/drawing/2014/main" val="436115529"/>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Deep Learning model-CNN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212121"/>
                          </a:solidFill>
                          <a:effectLst/>
                          <a:latin typeface="+mj-lt"/>
                        </a:rPr>
                        <a:t>0.88</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000000"/>
                          </a:solidFill>
                          <a:effectLst/>
                          <a:latin typeface="+mj-lt"/>
                        </a:rPr>
                        <a:t>0.898</a:t>
                      </a:r>
                      <a:endParaRPr lang="en-US" sz="130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a:solidFill>
                            <a:srgbClr val="212121"/>
                          </a:solidFill>
                          <a:effectLst/>
                          <a:latin typeface="+mj-lt"/>
                        </a:rPr>
                        <a:t>0.858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212121"/>
                          </a:solidFill>
                          <a:effectLst/>
                          <a:latin typeface="+mj-lt"/>
                        </a:rPr>
                        <a:t>0.878</a:t>
                      </a:r>
                      <a:endParaRPr lang="en-US" sz="130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a:solidFill>
                            <a:srgbClr val="000000"/>
                          </a:solidFill>
                          <a:effectLst/>
                          <a:latin typeface="+mj-lt"/>
                        </a:rPr>
                        <a:t>0.88</a:t>
                      </a:r>
                      <a:endParaRPr lang="en-US" sz="1300">
                        <a:effectLst/>
                        <a:latin typeface="+mj-lt"/>
                      </a:endParaRPr>
                    </a:p>
                  </a:txBody>
                  <a:tcPr marL="9525" marR="9525" marT="9525" marB="95250" anchor="b">
                    <a:lnL>
                      <a:noFill/>
                    </a:lnL>
                    <a:lnR>
                      <a:noFill/>
                    </a:lnR>
                    <a:lnT>
                      <a:noFill/>
                    </a:lnT>
                    <a:lnB>
                      <a:noFill/>
                    </a:lnB>
                    <a:solidFill>
                      <a:srgbClr val="ED7D31"/>
                    </a:solidFill>
                  </a:tcPr>
                </a:tc>
                <a:extLst>
                  <a:ext uri="{0D108BD9-81ED-4DB2-BD59-A6C34878D82A}">
                    <a16:rowId xmlns:a16="http://schemas.microsoft.com/office/drawing/2014/main" val="2723093563"/>
                  </a:ext>
                </a:extLst>
              </a:tr>
              <a:tr h="392166">
                <a:tc>
                  <a:txBody>
                    <a:bodyPr/>
                    <a:lstStyle/>
                    <a:p>
                      <a:pPr rtl="0" fontAlgn="b">
                        <a:spcBef>
                          <a:spcPts val="0"/>
                        </a:spcBef>
                        <a:spcAft>
                          <a:spcPts val="0"/>
                        </a:spcAft>
                      </a:pPr>
                      <a:r>
                        <a:rPr lang="en-US" sz="1400" b="1" i="0" u="none" strike="noStrike" dirty="0">
                          <a:solidFill>
                            <a:srgbClr val="000000"/>
                          </a:solidFill>
                          <a:effectLst/>
                          <a:latin typeface="+mj-lt"/>
                        </a:rPr>
                        <a:t>Deep Learning model-ANN</a:t>
                      </a:r>
                      <a:endParaRPr lang="en-US" sz="3200" dirty="0">
                        <a:effectLst/>
                        <a:latin typeface="+mj-lt"/>
                      </a:endParaRPr>
                    </a:p>
                  </a:txBody>
                  <a:tcPr marL="9525" marR="9525" marT="9525" marB="95250" anchor="b">
                    <a:lnL>
                      <a:noFill/>
                    </a:lnL>
                    <a:lnR>
                      <a:noFill/>
                    </a:lnR>
                    <a:lnT>
                      <a:noFill/>
                    </a:lnT>
                    <a:lnB>
                      <a:noFill/>
                    </a:lnB>
                  </a:tcPr>
                </a:tc>
                <a:tc>
                  <a:txBody>
                    <a:bodyPr/>
                    <a:lstStyle/>
                    <a:p>
                      <a:pPr algn="r" rtl="0" fontAlgn="b">
                        <a:spcBef>
                          <a:spcPts val="0"/>
                        </a:spcBef>
                        <a:spcAft>
                          <a:spcPts val="0"/>
                        </a:spcAft>
                      </a:pPr>
                      <a:r>
                        <a:rPr lang="en-US" sz="1300" b="0" i="0" u="none" strike="noStrike" dirty="0">
                          <a:solidFill>
                            <a:srgbClr val="212121"/>
                          </a:solidFill>
                          <a:effectLst/>
                          <a:latin typeface="+mj-lt"/>
                        </a:rPr>
                        <a:t>0.874</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0.8575</a:t>
                      </a:r>
                      <a:endParaRPr lang="en-US" sz="1300" dirty="0">
                        <a:effectLst/>
                        <a:latin typeface="+mj-lt"/>
                      </a:endParaRPr>
                    </a:p>
                  </a:txBody>
                  <a:tcPr marL="9525" marR="9525" marT="9525" marB="95250" anchor="b">
                    <a:lnL>
                      <a:noFill/>
                    </a:lnL>
                    <a:lnR>
                      <a:noFill/>
                    </a:lnR>
                    <a:lnT>
                      <a:noFill/>
                    </a:lnT>
                    <a:lnB>
                      <a:noFill/>
                    </a:lnB>
                    <a:solidFill>
                      <a:srgbClr val="FFE699"/>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0.877</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dirty="0">
                          <a:solidFill>
                            <a:srgbClr val="212121"/>
                          </a:solidFill>
                          <a:effectLst/>
                          <a:latin typeface="+mj-lt"/>
                        </a:rPr>
                        <a:t>0.899</a:t>
                      </a:r>
                      <a:endParaRPr lang="en-US" sz="1300" dirty="0">
                        <a:effectLst/>
                        <a:latin typeface="+mj-lt"/>
                      </a:endParaRPr>
                    </a:p>
                  </a:txBody>
                  <a:tcPr marL="9525" marR="9525" marT="9525" marB="95250" anchor="b">
                    <a:lnL>
                      <a:noFill/>
                    </a:lnL>
                    <a:lnR>
                      <a:noFill/>
                    </a:lnR>
                    <a:lnT>
                      <a:noFill/>
                    </a:lnT>
                    <a:lnB>
                      <a:noFill/>
                    </a:lnB>
                    <a:solidFill>
                      <a:srgbClr val="ED7D31"/>
                    </a:solidFill>
                  </a:tcPr>
                </a:tc>
                <a:tc>
                  <a:txBody>
                    <a:bodyPr/>
                    <a:lstStyle/>
                    <a:p>
                      <a:pPr algn="r" rtl="0" fontAlgn="b">
                        <a:spcBef>
                          <a:spcPts val="0"/>
                        </a:spcBef>
                        <a:spcAft>
                          <a:spcPts val="0"/>
                        </a:spcAft>
                      </a:pPr>
                      <a:r>
                        <a:rPr lang="en-US" sz="1300" b="0" i="0" u="none" strike="noStrike" dirty="0">
                          <a:solidFill>
                            <a:srgbClr val="000000"/>
                          </a:solidFill>
                          <a:effectLst/>
                          <a:latin typeface="+mj-lt"/>
                        </a:rPr>
                        <a:t>0.8748</a:t>
                      </a:r>
                      <a:endParaRPr lang="en-US" sz="1300" dirty="0">
                        <a:effectLst/>
                        <a:latin typeface="+mj-lt"/>
                      </a:endParaRPr>
                    </a:p>
                  </a:txBody>
                  <a:tcPr marL="9525" marR="9525" marT="9525" marB="95250" anchor="b">
                    <a:lnL>
                      <a:noFill/>
                    </a:lnL>
                    <a:lnR>
                      <a:noFill/>
                    </a:lnR>
                    <a:lnT>
                      <a:noFill/>
                    </a:lnT>
                    <a:lnB>
                      <a:noFill/>
                    </a:lnB>
                    <a:solidFill>
                      <a:srgbClr val="FFE699"/>
                    </a:solidFill>
                  </a:tcPr>
                </a:tc>
                <a:extLst>
                  <a:ext uri="{0D108BD9-81ED-4DB2-BD59-A6C34878D82A}">
                    <a16:rowId xmlns:a16="http://schemas.microsoft.com/office/drawing/2014/main" val="1686989408"/>
                  </a:ext>
                </a:extLst>
              </a:tr>
            </a:tbl>
          </a:graphicData>
        </a:graphic>
      </p:graphicFrame>
      <p:sp>
        <p:nvSpPr>
          <p:cNvPr id="5" name="Rectangle 1">
            <a:extLst>
              <a:ext uri="{FF2B5EF4-FFF2-40B4-BE49-F238E27FC236}">
                <a16:creationId xmlns:a16="http://schemas.microsoft.com/office/drawing/2014/main" id="{EB29624E-E672-278F-FDE2-CDEA3FC41244}"/>
              </a:ext>
            </a:extLst>
          </p:cNvPr>
          <p:cNvSpPr>
            <a:spLocks noChangeArrowheads="1"/>
          </p:cNvSpPr>
          <p:nvPr/>
        </p:nvSpPr>
        <p:spPr bwMode="auto">
          <a:xfrm>
            <a:off x="1757363" y="11292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0FB6023-91C3-0786-A7EE-038ED7A71C57}"/>
              </a:ext>
            </a:extLst>
          </p:cNvPr>
          <p:cNvSpPr/>
          <p:nvPr/>
        </p:nvSpPr>
        <p:spPr>
          <a:xfrm>
            <a:off x="1185565" y="3290906"/>
            <a:ext cx="4910435" cy="2006065"/>
          </a:xfrm>
          <a:prstGeom prst="rect">
            <a:avLst/>
          </a:prstGeom>
          <a:noFill/>
          <a:ln>
            <a:solidFill>
              <a:srgbClr val="233893"/>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233893"/>
                </a:solidFill>
                <a:latin typeface="+mj-lt"/>
              </a:rPr>
              <a:t>Key Takeaway:</a:t>
            </a:r>
          </a:p>
          <a:p>
            <a:endParaRPr lang="en-US" sz="1600" dirty="0">
              <a:latin typeface="+mj-lt"/>
            </a:endParaRPr>
          </a:p>
          <a:p>
            <a:endParaRPr lang="en-US" sz="1600" dirty="0">
              <a:latin typeface="+mj-lt"/>
            </a:endParaRPr>
          </a:p>
          <a:p>
            <a:pPr marL="342900" indent="-342900">
              <a:buFont typeface="Arial" panose="020B0604020202020204" pitchFamily="34" charset="0"/>
              <a:buChar char="•"/>
            </a:pPr>
            <a:r>
              <a:rPr lang="en-US" sz="1600" dirty="0">
                <a:latin typeface="+mj-lt"/>
              </a:rPr>
              <a:t>Ensemble models like </a:t>
            </a:r>
            <a:r>
              <a:rPr lang="en-US" sz="1600" dirty="0" err="1">
                <a:latin typeface="+mj-lt"/>
              </a:rPr>
              <a:t>XGBoost</a:t>
            </a:r>
            <a:r>
              <a:rPr lang="en-US" sz="1600" dirty="0">
                <a:latin typeface="+mj-lt"/>
              </a:rPr>
              <a:t> and Random Forest perform the best with higher AUC and recall as compared to other models </a:t>
            </a:r>
          </a:p>
        </p:txBody>
      </p:sp>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Best model post the comparison</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028" name="Picture 4" descr="Crown - Free fashion icons">
            <a:extLst>
              <a:ext uri="{FF2B5EF4-FFF2-40B4-BE49-F238E27FC236}">
                <a16:creationId xmlns:a16="http://schemas.microsoft.com/office/drawing/2014/main" id="{89679163-3F31-5138-FF4A-D4728D672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7" y="1087298"/>
            <a:ext cx="1177636" cy="117763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9055FD60-CD6B-7103-6795-0A8FA215D737}"/>
              </a:ext>
            </a:extLst>
          </p:cNvPr>
          <p:cNvGrpSpPr/>
          <p:nvPr/>
        </p:nvGrpSpPr>
        <p:grpSpPr>
          <a:xfrm>
            <a:off x="824377" y="2113270"/>
            <a:ext cx="2168204" cy="720080"/>
            <a:chOff x="7308304" y="1614505"/>
            <a:chExt cx="2168204" cy="720080"/>
          </a:xfrm>
        </p:grpSpPr>
        <p:grpSp>
          <p:nvGrpSpPr>
            <p:cNvPr id="11" name="Group 10">
              <a:extLst>
                <a:ext uri="{FF2B5EF4-FFF2-40B4-BE49-F238E27FC236}">
                  <a16:creationId xmlns:a16="http://schemas.microsoft.com/office/drawing/2014/main" id="{13C9B3F7-13EB-4347-74B3-1AFEB4198E1B}"/>
                </a:ext>
              </a:extLst>
            </p:cNvPr>
            <p:cNvGrpSpPr/>
            <p:nvPr/>
          </p:nvGrpSpPr>
          <p:grpSpPr>
            <a:xfrm>
              <a:off x="7308304" y="1614505"/>
              <a:ext cx="741911" cy="720080"/>
              <a:chOff x="6516216" y="2463242"/>
              <a:chExt cx="741911" cy="720080"/>
            </a:xfrm>
          </p:grpSpPr>
          <p:sp>
            <p:nvSpPr>
              <p:cNvPr id="12" name="Oval 11">
                <a:extLst>
                  <a:ext uri="{FF2B5EF4-FFF2-40B4-BE49-F238E27FC236}">
                    <a16:creationId xmlns:a16="http://schemas.microsoft.com/office/drawing/2014/main" id="{AA33ECED-25AD-D2DC-C938-A7BF3D376243}"/>
                  </a:ext>
                </a:extLst>
              </p:cNvPr>
              <p:cNvSpPr/>
              <p:nvPr/>
            </p:nvSpPr>
            <p:spPr>
              <a:xfrm>
                <a:off x="6516216" y="2463242"/>
                <a:ext cx="722376" cy="720080"/>
              </a:xfrm>
              <a:prstGeom prst="ellipse">
                <a:avLst/>
              </a:prstGeom>
              <a:solidFill>
                <a:schemeClr val="accent2">
                  <a:lumMod val="40000"/>
                  <a:lumOff val="60000"/>
                  <a:alpha val="50196"/>
                </a:schemeClr>
              </a:solidFill>
              <a:ln w="9525" cap="flat" cmpd="sng" algn="ctr">
                <a:solidFill>
                  <a:srgbClr val="494C4F">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94C4F"/>
                  </a:solidFill>
                  <a:effectLst/>
                  <a:uLnTx/>
                  <a:uFillTx/>
                  <a:latin typeface="Calibri"/>
                  <a:ea typeface="+mn-ea"/>
                  <a:cs typeface="+mn-cs"/>
                </a:endParaRPr>
              </a:p>
            </p:txBody>
          </p:sp>
          <p:pic>
            <p:nvPicPr>
              <p:cNvPr id="13" name="Picture 10" descr="combination Icon - Free PNG &amp; SVG 249393 - Noun Project">
                <a:extLst>
                  <a:ext uri="{FF2B5EF4-FFF2-40B4-BE49-F238E27FC236}">
                    <a16:creationId xmlns:a16="http://schemas.microsoft.com/office/drawing/2014/main" id="{0937CEB0-190A-204E-4009-2ED7FDD369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6491" y="2491135"/>
                <a:ext cx="671636" cy="67163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AF0B5495-B5CC-9B6D-9912-E489FA3E4847}"/>
                </a:ext>
              </a:extLst>
            </p:cNvPr>
            <p:cNvSpPr txBox="1"/>
            <p:nvPr/>
          </p:nvSpPr>
          <p:spPr>
            <a:xfrm>
              <a:off x="8063645" y="1805871"/>
              <a:ext cx="1412863" cy="400110"/>
            </a:xfrm>
            <a:prstGeom prst="rect">
              <a:avLst/>
            </a:prstGeom>
            <a:noFill/>
          </p:spPr>
          <p:txBody>
            <a:bodyPr wrap="square" rtlCol="0">
              <a:spAutoFit/>
            </a:bodyPr>
            <a:lstStyle/>
            <a:p>
              <a:r>
                <a:rPr lang="en-US" sz="2000" dirty="0">
                  <a:solidFill>
                    <a:srgbClr val="494C4F"/>
                  </a:solidFill>
                  <a:latin typeface="+mj-lt"/>
                </a:rPr>
                <a:t>Ensemble</a:t>
              </a:r>
            </a:p>
          </p:txBody>
        </p:sp>
      </p:grpSp>
      <p:graphicFrame>
        <p:nvGraphicFramePr>
          <p:cNvPr id="20" name="Chart 19">
            <a:extLst>
              <a:ext uri="{FF2B5EF4-FFF2-40B4-BE49-F238E27FC236}">
                <a16:creationId xmlns:a16="http://schemas.microsoft.com/office/drawing/2014/main" id="{F03BDE6A-76D8-7E6B-E484-C115713C0985}"/>
              </a:ext>
            </a:extLst>
          </p:cNvPr>
          <p:cNvGraphicFramePr/>
          <p:nvPr/>
        </p:nvGraphicFramePr>
        <p:xfrm>
          <a:off x="6872234" y="849718"/>
          <a:ext cx="3740048" cy="28297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92048A70-4937-46B7-233C-FA157E843862}"/>
              </a:ext>
            </a:extLst>
          </p:cNvPr>
          <p:cNvGraphicFramePr/>
          <p:nvPr/>
        </p:nvGraphicFramePr>
        <p:xfrm>
          <a:off x="6872234" y="3428999"/>
          <a:ext cx="3740048" cy="2676267"/>
        </p:xfrm>
        <a:graphic>
          <a:graphicData uri="http://schemas.openxmlformats.org/drawingml/2006/chart">
            <c:chart xmlns:c="http://schemas.openxmlformats.org/drawingml/2006/chart" xmlns:r="http://schemas.openxmlformats.org/officeDocument/2006/relationships" r:id="rId6"/>
          </a:graphicData>
        </a:graphic>
      </p:graphicFrame>
      <p:sp>
        <p:nvSpPr>
          <p:cNvPr id="23" name="Rectangle 22">
            <a:extLst>
              <a:ext uri="{FF2B5EF4-FFF2-40B4-BE49-F238E27FC236}">
                <a16:creationId xmlns:a16="http://schemas.microsoft.com/office/drawing/2014/main" id="{9774D1D4-23FF-B9BC-5683-F6E564F23347}"/>
              </a:ext>
            </a:extLst>
          </p:cNvPr>
          <p:cNvSpPr/>
          <p:nvPr/>
        </p:nvSpPr>
        <p:spPr>
          <a:xfrm>
            <a:off x="6872234" y="1019277"/>
            <a:ext cx="3865039" cy="5017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195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b="1"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38</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4040372"/>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83D1BBE-8473-F0C3-7004-32A036FFA575}"/>
              </a:ext>
            </a:extLst>
          </p:cNvPr>
          <p:cNvGrpSpPr/>
          <p:nvPr/>
        </p:nvGrpSpPr>
        <p:grpSpPr>
          <a:xfrm>
            <a:off x="9537409" y="115260"/>
            <a:ext cx="2654591" cy="2333949"/>
            <a:chOff x="9537409" y="115260"/>
            <a:chExt cx="2654591" cy="2333949"/>
          </a:xfrm>
        </p:grpSpPr>
        <p:grpSp>
          <p:nvGrpSpPr>
            <p:cNvPr id="3" name="Group 2">
              <a:extLst>
                <a:ext uri="{FF2B5EF4-FFF2-40B4-BE49-F238E27FC236}">
                  <a16:creationId xmlns:a16="http://schemas.microsoft.com/office/drawing/2014/main" id="{38F01812-AD3E-74DC-0253-E89D4F936B01}"/>
                </a:ext>
              </a:extLst>
            </p:cNvPr>
            <p:cNvGrpSpPr/>
            <p:nvPr/>
          </p:nvGrpSpPr>
          <p:grpSpPr>
            <a:xfrm>
              <a:off x="9537409" y="115260"/>
              <a:ext cx="2654591" cy="2056578"/>
              <a:chOff x="3219164" y="1360967"/>
              <a:chExt cx="5733450" cy="4441845"/>
            </a:xfrm>
          </p:grpSpPr>
          <p:pic>
            <p:nvPicPr>
              <p:cNvPr id="10" name="Picture 9" descr="Data Mining using CRISP-DM methodology | Engineering Education (EngEd)  Program | Section">
                <a:extLst>
                  <a:ext uri="{FF2B5EF4-FFF2-40B4-BE49-F238E27FC236}">
                    <a16:creationId xmlns:a16="http://schemas.microsoft.com/office/drawing/2014/main" id="{D8789899-708C-98B3-F14A-E2C59BE50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22F2516-5B31-6435-6D65-851CECCD21A6}"/>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4" name="Freeform: Shape 3">
              <a:extLst>
                <a:ext uri="{FF2B5EF4-FFF2-40B4-BE49-F238E27FC236}">
                  <a16:creationId xmlns:a16="http://schemas.microsoft.com/office/drawing/2014/main" id="{6F9708C7-2385-FF02-2BD8-E92653F42C96}"/>
                </a:ext>
              </a:extLst>
            </p:cNvPr>
            <p:cNvSpPr/>
            <p:nvPr/>
          </p:nvSpPr>
          <p:spPr>
            <a:xfrm>
              <a:off x="10351567" y="160546"/>
              <a:ext cx="1786846" cy="2288663"/>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530492 w 1720123"/>
                <a:gd name="connsiteY0" fmla="*/ 6002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530492 w 1720123"/>
                <a:gd name="connsiteY5" fmla="*/ 600293 h 914400"/>
                <a:gd name="connsiteX0" fmla="*/ 606692 w 1720123"/>
                <a:gd name="connsiteY0" fmla="*/ 587593 h 914400"/>
                <a:gd name="connsiteX1" fmla="*/ 1720123 w 1720123"/>
                <a:gd name="connsiteY1" fmla="*/ 31701 h 914400"/>
                <a:gd name="connsiteX2" fmla="*/ 342028 w 1720123"/>
                <a:gd name="connsiteY2" fmla="*/ 0 h 914400"/>
                <a:gd name="connsiteX3" fmla="*/ 0 w 1720123"/>
                <a:gd name="connsiteY3" fmla="*/ 746876 h 914400"/>
                <a:gd name="connsiteX4" fmla="*/ 369949 w 1720123"/>
                <a:gd name="connsiteY4" fmla="*/ 914400 h 914400"/>
                <a:gd name="connsiteX5" fmla="*/ 606692 w 1720123"/>
                <a:gd name="connsiteY5" fmla="*/ 587593 h 914400"/>
                <a:gd name="connsiteX0" fmla="*/ 606692 w 1843997"/>
                <a:gd name="connsiteY0" fmla="*/ 587593 h 914400"/>
                <a:gd name="connsiteX1" fmla="*/ 1662634 w 1843997"/>
                <a:gd name="connsiteY1" fmla="*/ 474456 h 914400"/>
                <a:gd name="connsiteX2" fmla="*/ 1720123 w 1843997"/>
                <a:gd name="connsiteY2" fmla="*/ 31701 h 914400"/>
                <a:gd name="connsiteX3" fmla="*/ 342028 w 1843997"/>
                <a:gd name="connsiteY3" fmla="*/ 0 h 914400"/>
                <a:gd name="connsiteX4" fmla="*/ 0 w 1843997"/>
                <a:gd name="connsiteY4" fmla="*/ 746876 h 914400"/>
                <a:gd name="connsiteX5" fmla="*/ 369949 w 1843997"/>
                <a:gd name="connsiteY5" fmla="*/ 914400 h 914400"/>
                <a:gd name="connsiteX6" fmla="*/ 606692 w 1843997"/>
                <a:gd name="connsiteY6" fmla="*/ 587593 h 914400"/>
                <a:gd name="connsiteX0" fmla="*/ 606692 w 1930529"/>
                <a:gd name="connsiteY0" fmla="*/ 5875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606692 w 1930529"/>
                <a:gd name="connsiteY6" fmla="*/ 587593 h 914400"/>
                <a:gd name="connsiteX0" fmla="*/ 593992 w 1930529"/>
                <a:gd name="connsiteY0" fmla="*/ 651093 h 914400"/>
                <a:gd name="connsiteX1" fmla="*/ 1827734 w 1930529"/>
                <a:gd name="connsiteY1" fmla="*/ 576056 h 914400"/>
                <a:gd name="connsiteX2" fmla="*/ 1720123 w 1930529"/>
                <a:gd name="connsiteY2" fmla="*/ 31701 h 914400"/>
                <a:gd name="connsiteX3" fmla="*/ 342028 w 1930529"/>
                <a:gd name="connsiteY3" fmla="*/ 0 h 914400"/>
                <a:gd name="connsiteX4" fmla="*/ 0 w 1930529"/>
                <a:gd name="connsiteY4" fmla="*/ 746876 h 914400"/>
                <a:gd name="connsiteX5" fmla="*/ 369949 w 1930529"/>
                <a:gd name="connsiteY5" fmla="*/ 914400 h 914400"/>
                <a:gd name="connsiteX6" fmla="*/ 593992 w 1930529"/>
                <a:gd name="connsiteY6" fmla="*/ 651093 h 914400"/>
                <a:gd name="connsiteX0" fmla="*/ 593992 w 1779395"/>
                <a:gd name="connsiteY0" fmla="*/ 651093 h 2065807"/>
                <a:gd name="connsiteX1" fmla="*/ 1345134 w 1779395"/>
                <a:gd name="connsiteY1" fmla="*/ 2061956 h 2065807"/>
                <a:gd name="connsiteX2" fmla="*/ 1720123 w 1779395"/>
                <a:gd name="connsiteY2" fmla="*/ 31701 h 2065807"/>
                <a:gd name="connsiteX3" fmla="*/ 342028 w 1779395"/>
                <a:gd name="connsiteY3" fmla="*/ 0 h 2065807"/>
                <a:gd name="connsiteX4" fmla="*/ 0 w 1779395"/>
                <a:gd name="connsiteY4" fmla="*/ 746876 h 2065807"/>
                <a:gd name="connsiteX5" fmla="*/ 369949 w 1779395"/>
                <a:gd name="connsiteY5" fmla="*/ 914400 h 2065807"/>
                <a:gd name="connsiteX6" fmla="*/ 593992 w 1779395"/>
                <a:gd name="connsiteY6" fmla="*/ 651093 h 2065807"/>
                <a:gd name="connsiteX0" fmla="*/ 847992 w 1779395"/>
                <a:gd name="connsiteY0" fmla="*/ 701893 h 2065928"/>
                <a:gd name="connsiteX1" fmla="*/ 1345134 w 1779395"/>
                <a:gd name="connsiteY1" fmla="*/ 2061956 h 2065928"/>
                <a:gd name="connsiteX2" fmla="*/ 1720123 w 1779395"/>
                <a:gd name="connsiteY2" fmla="*/ 31701 h 2065928"/>
                <a:gd name="connsiteX3" fmla="*/ 342028 w 1779395"/>
                <a:gd name="connsiteY3" fmla="*/ 0 h 2065928"/>
                <a:gd name="connsiteX4" fmla="*/ 0 w 1779395"/>
                <a:gd name="connsiteY4" fmla="*/ 746876 h 2065928"/>
                <a:gd name="connsiteX5" fmla="*/ 369949 w 1779395"/>
                <a:gd name="connsiteY5" fmla="*/ 914400 h 2065928"/>
                <a:gd name="connsiteX6" fmla="*/ 847992 w 1779395"/>
                <a:gd name="connsiteY6" fmla="*/ 701893 h 2065928"/>
                <a:gd name="connsiteX0" fmla="*/ 847992 w 1772342"/>
                <a:gd name="connsiteY0" fmla="*/ 701893 h 2134651"/>
                <a:gd name="connsiteX1" fmla="*/ 951434 w 1772342"/>
                <a:gd name="connsiteY1" fmla="*/ 1680955 h 2134651"/>
                <a:gd name="connsiteX2" fmla="*/ 1345134 w 1772342"/>
                <a:gd name="connsiteY2" fmla="*/ 2061956 h 2134651"/>
                <a:gd name="connsiteX3" fmla="*/ 1720123 w 1772342"/>
                <a:gd name="connsiteY3" fmla="*/ 31701 h 2134651"/>
                <a:gd name="connsiteX4" fmla="*/ 342028 w 1772342"/>
                <a:gd name="connsiteY4" fmla="*/ 0 h 2134651"/>
                <a:gd name="connsiteX5" fmla="*/ 0 w 1772342"/>
                <a:gd name="connsiteY5" fmla="*/ 746876 h 2134651"/>
                <a:gd name="connsiteX6" fmla="*/ 369949 w 1772342"/>
                <a:gd name="connsiteY6" fmla="*/ 914400 h 2134651"/>
                <a:gd name="connsiteX7" fmla="*/ 847992 w 1772342"/>
                <a:gd name="connsiteY7" fmla="*/ 701893 h 2134651"/>
                <a:gd name="connsiteX0" fmla="*/ 847992 w 1772342"/>
                <a:gd name="connsiteY0" fmla="*/ 701893 h 2164397"/>
                <a:gd name="connsiteX1" fmla="*/ 951434 w 1772342"/>
                <a:gd name="connsiteY1" fmla="*/ 1680955 h 2164397"/>
                <a:gd name="connsiteX2" fmla="*/ 1345134 w 1772342"/>
                <a:gd name="connsiteY2" fmla="*/ 2061956 h 2164397"/>
                <a:gd name="connsiteX3" fmla="*/ 1720123 w 1772342"/>
                <a:gd name="connsiteY3" fmla="*/ 31701 h 2164397"/>
                <a:gd name="connsiteX4" fmla="*/ 342028 w 1772342"/>
                <a:gd name="connsiteY4" fmla="*/ 0 h 2164397"/>
                <a:gd name="connsiteX5" fmla="*/ 0 w 1772342"/>
                <a:gd name="connsiteY5" fmla="*/ 746876 h 2164397"/>
                <a:gd name="connsiteX6" fmla="*/ 369949 w 1772342"/>
                <a:gd name="connsiteY6" fmla="*/ 914400 h 2164397"/>
                <a:gd name="connsiteX7" fmla="*/ 847992 w 1772342"/>
                <a:gd name="connsiteY7" fmla="*/ 701893 h 2164397"/>
                <a:gd name="connsiteX0" fmla="*/ 847992 w 1772342"/>
                <a:gd name="connsiteY0" fmla="*/ 701893 h 2121703"/>
                <a:gd name="connsiteX1" fmla="*/ 926034 w 1772342"/>
                <a:gd name="connsiteY1" fmla="*/ 1363455 h 2121703"/>
                <a:gd name="connsiteX2" fmla="*/ 1345134 w 1772342"/>
                <a:gd name="connsiteY2" fmla="*/ 2061956 h 2121703"/>
                <a:gd name="connsiteX3" fmla="*/ 1720123 w 1772342"/>
                <a:gd name="connsiteY3" fmla="*/ 31701 h 2121703"/>
                <a:gd name="connsiteX4" fmla="*/ 342028 w 1772342"/>
                <a:gd name="connsiteY4" fmla="*/ 0 h 2121703"/>
                <a:gd name="connsiteX5" fmla="*/ 0 w 1772342"/>
                <a:gd name="connsiteY5" fmla="*/ 746876 h 2121703"/>
                <a:gd name="connsiteX6" fmla="*/ 369949 w 1772342"/>
                <a:gd name="connsiteY6" fmla="*/ 914400 h 2121703"/>
                <a:gd name="connsiteX7" fmla="*/ 847992 w 1772342"/>
                <a:gd name="connsiteY7" fmla="*/ 701893 h 2121703"/>
                <a:gd name="connsiteX0" fmla="*/ 847992 w 1772342"/>
                <a:gd name="connsiteY0" fmla="*/ 701893 h 2143029"/>
                <a:gd name="connsiteX1" fmla="*/ 926034 w 1772342"/>
                <a:gd name="connsiteY1" fmla="*/ 1363455 h 2143029"/>
                <a:gd name="connsiteX2" fmla="*/ 1345134 w 1772342"/>
                <a:gd name="connsiteY2" fmla="*/ 2061956 h 2143029"/>
                <a:gd name="connsiteX3" fmla="*/ 1720123 w 1772342"/>
                <a:gd name="connsiteY3" fmla="*/ 31701 h 2143029"/>
                <a:gd name="connsiteX4" fmla="*/ 342028 w 1772342"/>
                <a:gd name="connsiteY4" fmla="*/ 0 h 2143029"/>
                <a:gd name="connsiteX5" fmla="*/ 0 w 1772342"/>
                <a:gd name="connsiteY5" fmla="*/ 746876 h 2143029"/>
                <a:gd name="connsiteX6" fmla="*/ 369949 w 1772342"/>
                <a:gd name="connsiteY6" fmla="*/ 914400 h 2143029"/>
                <a:gd name="connsiteX7" fmla="*/ 847992 w 1772342"/>
                <a:gd name="connsiteY7" fmla="*/ 701893 h 2143029"/>
                <a:gd name="connsiteX0" fmla="*/ 847992 w 1782131"/>
                <a:gd name="connsiteY0" fmla="*/ 701893 h 2209780"/>
                <a:gd name="connsiteX1" fmla="*/ 926034 w 1782131"/>
                <a:gd name="connsiteY1" fmla="*/ 1363455 h 2209780"/>
                <a:gd name="connsiteX2" fmla="*/ 1446734 w 1782131"/>
                <a:gd name="connsiteY2" fmla="*/ 2138156 h 2209780"/>
                <a:gd name="connsiteX3" fmla="*/ 1720123 w 1782131"/>
                <a:gd name="connsiteY3" fmla="*/ 31701 h 2209780"/>
                <a:gd name="connsiteX4" fmla="*/ 342028 w 1782131"/>
                <a:gd name="connsiteY4" fmla="*/ 0 h 2209780"/>
                <a:gd name="connsiteX5" fmla="*/ 0 w 1782131"/>
                <a:gd name="connsiteY5" fmla="*/ 746876 h 2209780"/>
                <a:gd name="connsiteX6" fmla="*/ 369949 w 1782131"/>
                <a:gd name="connsiteY6" fmla="*/ 914400 h 2209780"/>
                <a:gd name="connsiteX7" fmla="*/ 847992 w 1782131"/>
                <a:gd name="connsiteY7" fmla="*/ 701893 h 2209780"/>
                <a:gd name="connsiteX0" fmla="*/ 847992 w 1786846"/>
                <a:gd name="connsiteY0" fmla="*/ 701893 h 2295155"/>
                <a:gd name="connsiteX1" fmla="*/ 926034 w 1786846"/>
                <a:gd name="connsiteY1" fmla="*/ 1363455 h 2295155"/>
                <a:gd name="connsiteX2" fmla="*/ 329134 w 1786846"/>
                <a:gd name="connsiteY2" fmla="*/ 2049254 h 2295155"/>
                <a:gd name="connsiteX3" fmla="*/ 1446734 w 1786846"/>
                <a:gd name="connsiteY3" fmla="*/ 2138156 h 2295155"/>
                <a:gd name="connsiteX4" fmla="*/ 1720123 w 1786846"/>
                <a:gd name="connsiteY4" fmla="*/ 31701 h 2295155"/>
                <a:gd name="connsiteX5" fmla="*/ 342028 w 1786846"/>
                <a:gd name="connsiteY5" fmla="*/ 0 h 2295155"/>
                <a:gd name="connsiteX6" fmla="*/ 0 w 1786846"/>
                <a:gd name="connsiteY6" fmla="*/ 746876 h 2295155"/>
                <a:gd name="connsiteX7" fmla="*/ 369949 w 1786846"/>
                <a:gd name="connsiteY7" fmla="*/ 914400 h 2295155"/>
                <a:gd name="connsiteX8" fmla="*/ 847992 w 1786846"/>
                <a:gd name="connsiteY8" fmla="*/ 701893 h 2295155"/>
                <a:gd name="connsiteX0" fmla="*/ 847992 w 1786846"/>
                <a:gd name="connsiteY0" fmla="*/ 701893 h 2295155"/>
                <a:gd name="connsiteX1" fmla="*/ 1014934 w 1786846"/>
                <a:gd name="connsiteY1" fmla="*/ 1084055 h 2295155"/>
                <a:gd name="connsiteX2" fmla="*/ 329134 w 1786846"/>
                <a:gd name="connsiteY2" fmla="*/ 2049254 h 2295155"/>
                <a:gd name="connsiteX3" fmla="*/ 1446734 w 1786846"/>
                <a:gd name="connsiteY3" fmla="*/ 2138156 h 2295155"/>
                <a:gd name="connsiteX4" fmla="*/ 1720123 w 1786846"/>
                <a:gd name="connsiteY4" fmla="*/ 31701 h 2295155"/>
                <a:gd name="connsiteX5" fmla="*/ 342028 w 1786846"/>
                <a:gd name="connsiteY5" fmla="*/ 0 h 2295155"/>
                <a:gd name="connsiteX6" fmla="*/ 0 w 1786846"/>
                <a:gd name="connsiteY6" fmla="*/ 746876 h 2295155"/>
                <a:gd name="connsiteX7" fmla="*/ 369949 w 1786846"/>
                <a:gd name="connsiteY7" fmla="*/ 914400 h 2295155"/>
                <a:gd name="connsiteX8" fmla="*/ 847992 w 1786846"/>
                <a:gd name="connsiteY8" fmla="*/ 701893 h 2295155"/>
                <a:gd name="connsiteX0" fmla="*/ 847992 w 1786846"/>
                <a:gd name="connsiteY0" fmla="*/ 701893 h 2288663"/>
                <a:gd name="connsiteX1" fmla="*/ 1014934 w 1786846"/>
                <a:gd name="connsiteY1" fmla="*/ 1084055 h 2288663"/>
                <a:gd name="connsiteX2" fmla="*/ 291034 w 1786846"/>
                <a:gd name="connsiteY2" fmla="*/ 2023854 h 2288663"/>
                <a:gd name="connsiteX3" fmla="*/ 1446734 w 1786846"/>
                <a:gd name="connsiteY3" fmla="*/ 2138156 h 2288663"/>
                <a:gd name="connsiteX4" fmla="*/ 1720123 w 1786846"/>
                <a:gd name="connsiteY4" fmla="*/ 31701 h 2288663"/>
                <a:gd name="connsiteX5" fmla="*/ 342028 w 1786846"/>
                <a:gd name="connsiteY5" fmla="*/ 0 h 2288663"/>
                <a:gd name="connsiteX6" fmla="*/ 0 w 1786846"/>
                <a:gd name="connsiteY6" fmla="*/ 746876 h 2288663"/>
                <a:gd name="connsiteX7" fmla="*/ 369949 w 1786846"/>
                <a:gd name="connsiteY7" fmla="*/ 914400 h 2288663"/>
                <a:gd name="connsiteX8" fmla="*/ 847992 w 1786846"/>
                <a:gd name="connsiteY8" fmla="*/ 701893 h 228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846" h="2288663">
                  <a:moveTo>
                    <a:pt x="847992" y="701893"/>
                  </a:moveTo>
                  <a:cubicBezTo>
                    <a:pt x="970306" y="789435"/>
                    <a:pt x="932077" y="857378"/>
                    <a:pt x="1014934" y="1084055"/>
                  </a:cubicBezTo>
                  <a:cubicBezTo>
                    <a:pt x="1015241" y="1312848"/>
                    <a:pt x="204251" y="1894737"/>
                    <a:pt x="291034" y="2023854"/>
                  </a:cubicBezTo>
                  <a:cubicBezTo>
                    <a:pt x="377817" y="2152971"/>
                    <a:pt x="1301686" y="2478648"/>
                    <a:pt x="1446734" y="2138156"/>
                  </a:cubicBezTo>
                  <a:cubicBezTo>
                    <a:pt x="1591782" y="1797664"/>
                    <a:pt x="1929641" y="76910"/>
                    <a:pt x="1720123" y="31701"/>
                  </a:cubicBezTo>
                  <a:lnTo>
                    <a:pt x="342028" y="0"/>
                  </a:lnTo>
                  <a:lnTo>
                    <a:pt x="0" y="746876"/>
                  </a:lnTo>
                  <a:lnTo>
                    <a:pt x="369949" y="914400"/>
                  </a:lnTo>
                  <a:lnTo>
                    <a:pt x="847992" y="7018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5948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US" dirty="0"/>
              <a:t>deployment</a:t>
            </a:r>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3" name="Content Placeholder 2">
            <a:extLst>
              <a:ext uri="{FF2B5EF4-FFF2-40B4-BE49-F238E27FC236}">
                <a16:creationId xmlns:a16="http://schemas.microsoft.com/office/drawing/2014/main" id="{A485B5E0-A493-A134-00BE-B0BBB3AC8C10}"/>
              </a:ext>
            </a:extLst>
          </p:cNvPr>
          <p:cNvPicPr>
            <a:picLocks noGrp="1" noChangeAspect="1"/>
          </p:cNvPicPr>
          <p:nvPr>
            <p:ph idx="1"/>
          </p:nvPr>
        </p:nvPicPr>
        <p:blipFill>
          <a:blip r:embed="rId3"/>
          <a:stretch>
            <a:fillRect/>
          </a:stretch>
        </p:blipFill>
        <p:spPr>
          <a:xfrm>
            <a:off x="2141403" y="1276350"/>
            <a:ext cx="8109219" cy="4548188"/>
          </a:xfrm>
          <a:prstGeom prst="rect">
            <a:avLst/>
          </a:prstGeom>
        </p:spPr>
      </p:pic>
    </p:spTree>
    <p:extLst>
      <p:ext uri="{BB962C8B-B14F-4D97-AF65-F5344CB8AC3E}">
        <p14:creationId xmlns:p14="http://schemas.microsoft.com/office/powerpoint/2010/main" val="120936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ac88ee9b59_0_8"/>
          <p:cNvSpPr txBox="1">
            <a:spLocks noGrp="1"/>
          </p:cNvSpPr>
          <p:nvPr>
            <p:ph type="title"/>
          </p:nvPr>
        </p:nvSpPr>
        <p:spPr>
          <a:xfrm>
            <a:off x="546258" y="224998"/>
            <a:ext cx="10691700" cy="66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Literature Survey</a:t>
            </a:r>
            <a:endParaRPr dirty="0">
              <a:latin typeface="+mj-lt"/>
            </a:endParaRPr>
          </a:p>
        </p:txBody>
      </p:sp>
      <p:sp>
        <p:nvSpPr>
          <p:cNvPr id="186" name="Google Shape;186;g1ac88ee9b59_0_8"/>
          <p:cNvSpPr txBox="1">
            <a:spLocks noGrp="1"/>
          </p:cNvSpPr>
          <p:nvPr>
            <p:ph type="sldNum" idx="12"/>
          </p:nvPr>
        </p:nvSpPr>
        <p:spPr>
          <a:xfrm>
            <a:off x="10919012" y="6356350"/>
            <a:ext cx="67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graphicFrame>
        <p:nvGraphicFramePr>
          <p:cNvPr id="187" name="Google Shape;187;g1ac88ee9b59_0_8"/>
          <p:cNvGraphicFramePr/>
          <p:nvPr>
            <p:extLst>
              <p:ext uri="{D42A27DB-BD31-4B8C-83A1-F6EECF244321}">
                <p14:modId xmlns:p14="http://schemas.microsoft.com/office/powerpoint/2010/main" val="871211862"/>
              </p:ext>
            </p:extLst>
          </p:nvPr>
        </p:nvGraphicFramePr>
        <p:xfrm>
          <a:off x="715383" y="961467"/>
          <a:ext cx="11067645" cy="5170162"/>
        </p:xfrm>
        <a:graphic>
          <a:graphicData uri="http://schemas.openxmlformats.org/drawingml/2006/table">
            <a:tbl>
              <a:tblPr>
                <a:noFill/>
              </a:tblPr>
              <a:tblGrid>
                <a:gridCol w="2344254">
                  <a:extLst>
                    <a:ext uri="{9D8B030D-6E8A-4147-A177-3AD203B41FA5}">
                      <a16:colId xmlns:a16="http://schemas.microsoft.com/office/drawing/2014/main" val="20000"/>
                    </a:ext>
                  </a:extLst>
                </a:gridCol>
                <a:gridCol w="5170808">
                  <a:extLst>
                    <a:ext uri="{9D8B030D-6E8A-4147-A177-3AD203B41FA5}">
                      <a16:colId xmlns:a16="http://schemas.microsoft.com/office/drawing/2014/main" val="20001"/>
                    </a:ext>
                  </a:extLst>
                </a:gridCol>
                <a:gridCol w="1913405">
                  <a:extLst>
                    <a:ext uri="{9D8B030D-6E8A-4147-A177-3AD203B41FA5}">
                      <a16:colId xmlns:a16="http://schemas.microsoft.com/office/drawing/2014/main" val="20002"/>
                    </a:ext>
                  </a:extLst>
                </a:gridCol>
                <a:gridCol w="1639178">
                  <a:extLst>
                    <a:ext uri="{9D8B030D-6E8A-4147-A177-3AD203B41FA5}">
                      <a16:colId xmlns:a16="http://schemas.microsoft.com/office/drawing/2014/main" val="20003"/>
                    </a:ext>
                  </a:extLst>
                </a:gridCol>
              </a:tblGrid>
              <a:tr h="705002">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Research Paper</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Business Objective</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Models Used</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400" b="1" u="none" strike="noStrike" cap="none" dirty="0">
                          <a:latin typeface="+mj-lt"/>
                          <a:ea typeface="Open Sans"/>
                          <a:cs typeface="Open Sans"/>
                          <a:sym typeface="Open Sans"/>
                        </a:rPr>
                        <a:t>Performance Evaluation </a:t>
                      </a:r>
                      <a:endParaRPr sz="14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98768">
                <a:tc>
                  <a:txBody>
                    <a:bodyPr/>
                    <a:lstStyle/>
                    <a:p>
                      <a:pPr marL="0" marR="0" lvl="0" indent="0" algn="l" rtl="0">
                        <a:lnSpc>
                          <a:spcPct val="100000"/>
                        </a:lnSpc>
                        <a:spcBef>
                          <a:spcPts val="0"/>
                        </a:spcBef>
                        <a:spcAft>
                          <a:spcPts val="0"/>
                        </a:spcAft>
                        <a:buClr>
                          <a:srgbClr val="000000"/>
                        </a:buClr>
                        <a:buSzPts val="1100"/>
                        <a:buFont typeface="Arial"/>
                        <a:buNone/>
                      </a:pPr>
                      <a:r>
                        <a:rPr lang="en-US" sz="1200" b="1" u="none" strike="noStrike" cap="none" dirty="0">
                          <a:solidFill>
                            <a:srgbClr val="000000"/>
                          </a:solidFill>
                          <a:latin typeface="+mj-lt"/>
                          <a:ea typeface="Open Sans"/>
                          <a:cs typeface="Open Sans"/>
                          <a:sym typeface="Open Sans"/>
                        </a:rPr>
                        <a:t>Model for Credit Card Fraud Detection using Machine Learning Algorithm</a:t>
                      </a:r>
                      <a:endParaRPr sz="1200" b="1" u="none" strike="noStrike" cap="none" dirty="0">
                        <a:solidFill>
                          <a:srgbClr val="000000"/>
                        </a:solidFill>
                        <a:latin typeface="+mj-lt"/>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2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latin typeface="+mj-lt"/>
                          <a:ea typeface="Open Sans Medium"/>
                          <a:cs typeface="Open Sans Medium"/>
                          <a:sym typeface="Open Sans Medium"/>
                        </a:rPr>
                        <a:t>Incorporated previous transactions details and identified the fraud transactions by analyzing inconsistent location calculations for every transaction </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a:solidFill>
                            <a:srgbClr val="000000"/>
                          </a:solidFill>
                          <a:latin typeface="+mj-lt"/>
                          <a:ea typeface="Open Sans Medium"/>
                          <a:cs typeface="Open Sans Medium"/>
                          <a:sym typeface="Open Sans Medium"/>
                        </a:rPr>
                        <a:t>SVM, Logistic regression, KNN, and</a:t>
                      </a:r>
                      <a:r>
                        <a:rPr lang="en-US" sz="1300">
                          <a:latin typeface="+mj-lt"/>
                          <a:ea typeface="Open Sans Medium"/>
                          <a:cs typeface="Open Sans Medium"/>
                          <a:sym typeface="Open Sans Medium"/>
                        </a:rPr>
                        <a:t> </a:t>
                      </a:r>
                      <a:r>
                        <a:rPr lang="en-US" sz="1300" u="none" strike="noStrike" cap="none">
                          <a:solidFill>
                            <a:srgbClr val="000000"/>
                          </a:solidFill>
                          <a:latin typeface="+mj-lt"/>
                          <a:ea typeface="Open Sans Medium"/>
                          <a:cs typeface="Open Sans Medium"/>
                          <a:sym typeface="Open Sans Medium"/>
                        </a:rPr>
                        <a:t>Random Forest. </a:t>
                      </a:r>
                      <a:endParaRPr sz="1300" u="none" strike="noStrike" cap="none">
                        <a:solidFill>
                          <a:srgbClr val="000000"/>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400"/>
                        <a:buFont typeface="Arial"/>
                        <a:buNone/>
                      </a:pPr>
                      <a:endParaRPr sz="1300" u="none" strike="noStrike" cap="none">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solidFill>
                            <a:srgbClr val="000000"/>
                          </a:solidFill>
                          <a:latin typeface="+mj-lt"/>
                          <a:ea typeface="Open Sans Medium"/>
                          <a:cs typeface="Open Sans Medium"/>
                          <a:sym typeface="Open Sans Medium"/>
                        </a:rPr>
                        <a:t>Accuracy score</a:t>
                      </a:r>
                      <a:endParaRPr sz="1300" u="none" strike="noStrike" cap="none" dirty="0">
                        <a:solidFill>
                          <a:srgbClr val="000000"/>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u="none" strike="noStrike" cap="none" dirty="0">
                          <a:solidFill>
                            <a:srgbClr val="000000"/>
                          </a:solidFill>
                          <a:latin typeface="+mj-lt"/>
                          <a:ea typeface="Open Sans Medium"/>
                          <a:cs typeface="Open Sans Medium"/>
                          <a:sym typeface="Open Sans Medium"/>
                        </a:rPr>
                        <a:t>F1 score </a:t>
                      </a:r>
                      <a:endParaRPr sz="1300" dirty="0">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latin typeface="+mj-lt"/>
                          <a:ea typeface="Open Sans Medium"/>
                          <a:cs typeface="Open Sans Medium"/>
                          <a:sym typeface="Open Sans Medium"/>
                        </a:rPr>
                        <a:t>C</a:t>
                      </a:r>
                      <a:r>
                        <a:rPr lang="en-US" sz="1300" u="none" strike="noStrike" cap="none" dirty="0">
                          <a:solidFill>
                            <a:srgbClr val="000000"/>
                          </a:solidFill>
                          <a:latin typeface="+mj-lt"/>
                          <a:ea typeface="Open Sans Medium"/>
                          <a:cs typeface="Open Sans Medium"/>
                          <a:sym typeface="Open Sans Medium"/>
                        </a:rPr>
                        <a:t>onfusion</a:t>
                      </a:r>
                      <a:r>
                        <a:rPr lang="en-US" sz="1300" dirty="0">
                          <a:latin typeface="+mj-lt"/>
                          <a:ea typeface="Open Sans Medium"/>
                          <a:cs typeface="Open Sans Medium"/>
                          <a:sym typeface="Open Sans Medium"/>
                        </a:rPr>
                        <a:t> </a:t>
                      </a:r>
                      <a:r>
                        <a:rPr lang="en-US" sz="1300" u="none" strike="noStrike" cap="none" dirty="0">
                          <a:solidFill>
                            <a:srgbClr val="000000"/>
                          </a:solidFill>
                          <a:latin typeface="+mj-lt"/>
                          <a:ea typeface="Open Sans Medium"/>
                          <a:cs typeface="Open Sans Medium"/>
                          <a:sym typeface="Open Sans Medium"/>
                        </a:rPr>
                        <a:t>matrix </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89717">
                <a:tc>
                  <a:txBody>
                    <a:bodyPr/>
                    <a:lstStyle/>
                    <a:p>
                      <a:pPr marL="0" lvl="0" indent="0" algn="l" rtl="0">
                        <a:lnSpc>
                          <a:spcPct val="100000"/>
                        </a:lnSpc>
                        <a:spcBef>
                          <a:spcPts val="0"/>
                        </a:spcBef>
                        <a:spcAft>
                          <a:spcPts val="0"/>
                        </a:spcAft>
                        <a:buClr>
                          <a:schemeClr val="dk1"/>
                        </a:buClr>
                        <a:buSzPts val="1100"/>
                        <a:buFont typeface="Arial"/>
                        <a:buNone/>
                      </a:pPr>
                      <a:r>
                        <a:rPr lang="en-US" sz="1200" b="1" dirty="0">
                          <a:solidFill>
                            <a:schemeClr val="dk1"/>
                          </a:solidFill>
                          <a:latin typeface="+mj-lt"/>
                          <a:ea typeface="Open Sans"/>
                          <a:cs typeface="Open Sans"/>
                          <a:sym typeface="Open Sans"/>
                        </a:rPr>
                        <a:t>Machine Learning Algorithms for Credit Card Fraudulent Transaction Detection: A Comparative Study</a:t>
                      </a:r>
                      <a:endParaRPr sz="1200" b="1" dirty="0">
                        <a:latin typeface="+mj-lt"/>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200" b="1" u="none" strike="noStrike" cap="none" dirty="0">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Calibri"/>
                          <a:cs typeface="Calibri"/>
                          <a:sym typeface="Calibri"/>
                        </a:rPr>
                        <a:t>Implemented super classifier using ensemble methodology to detect credit card frauds</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mj-lt"/>
                          <a:ea typeface="Open Sans Medium"/>
                          <a:cs typeface="Open Sans Medium"/>
                          <a:sym typeface="Open Sans Medium"/>
                        </a:rPr>
                        <a:t>Logistic regression,  Decision tree, Naïve bayes, KNN,  SVM,  Gradient boost and  XGboost classifier</a:t>
                      </a:r>
                      <a:endParaRPr sz="1300" u="none" strike="noStrike" cap="none">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Accuracy</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Clr>
                          <a:srgbClr val="000000"/>
                        </a:buClr>
                        <a:buSzPts val="1200"/>
                        <a:buFont typeface="Arial"/>
                        <a:buNone/>
                      </a:pPr>
                      <a:r>
                        <a:rPr lang="en-US" sz="1300" dirty="0">
                          <a:solidFill>
                            <a:schemeClr val="dk1"/>
                          </a:solidFill>
                          <a:latin typeface="+mj-lt"/>
                          <a:ea typeface="Open Sans Medium"/>
                          <a:cs typeface="Open Sans Medium"/>
                          <a:sym typeface="Open Sans Medium"/>
                        </a:rPr>
                        <a:t>Recall</a:t>
                      </a:r>
                      <a:endParaRPr sz="1300" u="none" strike="noStrike" cap="none" dirty="0">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98768">
                <a:tc>
                  <a:txBody>
                    <a:bodyPr/>
                    <a:lstStyle/>
                    <a:p>
                      <a:pPr marL="0" lvl="0" indent="0" algn="l" rtl="0">
                        <a:lnSpc>
                          <a:spcPct val="100000"/>
                        </a:lnSpc>
                        <a:spcBef>
                          <a:spcPts val="0"/>
                        </a:spcBef>
                        <a:spcAft>
                          <a:spcPts val="0"/>
                        </a:spcAft>
                        <a:buNone/>
                      </a:pPr>
                      <a:r>
                        <a:rPr lang="en-US" sz="1200" b="1" dirty="0">
                          <a:solidFill>
                            <a:schemeClr val="dk1"/>
                          </a:solidFill>
                          <a:latin typeface="+mj-lt"/>
                          <a:ea typeface="Open Sans"/>
                          <a:cs typeface="Open Sans"/>
                          <a:sym typeface="Open Sans"/>
                        </a:rPr>
                        <a:t>Credit Card Fraud Detection Using Machine Learning</a:t>
                      </a: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None/>
                      </a:pPr>
                      <a:endParaRPr sz="1200" b="1" dirty="0">
                        <a:solidFill>
                          <a:schemeClr val="dk1"/>
                        </a:solidFill>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chemeClr val="dk1"/>
                          </a:solidFill>
                          <a:latin typeface="+mj-lt"/>
                          <a:ea typeface="Calibri"/>
                          <a:cs typeface="Calibri"/>
                          <a:sym typeface="Calibri"/>
                        </a:rPr>
                        <a:t>Performed under sampling of the dataset to make it balanced and used outlier data mining technique to avoid bias and outliers from the dataset to achieve better accuracy</a:t>
                      </a:r>
                      <a:endParaRPr sz="1300" u="none" strike="noStrike" cap="none" dirty="0">
                        <a:solidFill>
                          <a:srgbClr val="000000"/>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a:solidFill>
                            <a:schemeClr val="dk1"/>
                          </a:solidFill>
                          <a:latin typeface="+mj-lt"/>
                          <a:ea typeface="Open Sans Medium"/>
                          <a:cs typeface="Open Sans Medium"/>
                          <a:sym typeface="Open Sans Medium"/>
                        </a:rPr>
                        <a:t>Logistic regression, Naive bayes, and Random Forest</a:t>
                      </a:r>
                      <a:endParaRPr sz="130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Accuracy</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lvl="0" indent="0" algn="l" rtl="0">
                        <a:lnSpc>
                          <a:spcPct val="100000"/>
                        </a:lnSpc>
                        <a:spcBef>
                          <a:spcPts val="0"/>
                        </a:spcBef>
                        <a:spcAft>
                          <a:spcPts val="0"/>
                        </a:spcAft>
                        <a:buClr>
                          <a:schemeClr val="dk1"/>
                        </a:buClr>
                        <a:buSzPts val="1200"/>
                        <a:buFont typeface="Arial"/>
                        <a:buNone/>
                      </a:pPr>
                      <a:r>
                        <a:rPr lang="en-US" sz="1300" dirty="0">
                          <a:solidFill>
                            <a:schemeClr val="dk1"/>
                          </a:solidFill>
                          <a:latin typeface="+mj-lt"/>
                          <a:ea typeface="Open Sans Medium"/>
                          <a:cs typeface="Open Sans Medium"/>
                          <a:sym typeface="Open Sans Medium"/>
                        </a:rPr>
                        <a:t>Recall</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7586">
                <a:tc>
                  <a:txBody>
                    <a:bodyPr/>
                    <a:lstStyle/>
                    <a:p>
                      <a:pPr marL="0" lvl="0" indent="0" algn="l" rtl="0">
                        <a:lnSpc>
                          <a:spcPct val="100000"/>
                        </a:lnSpc>
                        <a:spcBef>
                          <a:spcPts val="0"/>
                        </a:spcBef>
                        <a:spcAft>
                          <a:spcPts val="0"/>
                        </a:spcAft>
                        <a:buNone/>
                      </a:pPr>
                      <a:r>
                        <a:rPr lang="en-US" sz="1200" b="1" dirty="0">
                          <a:solidFill>
                            <a:schemeClr val="dk1"/>
                          </a:solidFill>
                          <a:latin typeface="+mj-lt"/>
                          <a:ea typeface="Open Sans"/>
                          <a:cs typeface="Open Sans"/>
                          <a:sym typeface="Open Sans"/>
                        </a:rPr>
                        <a:t>Credit Card Fraud Detection Using State-of-the-Art Machine Learning and Deep Learning Algorithms</a:t>
                      </a:r>
                      <a:endParaRPr sz="1200" b="1" dirty="0">
                        <a:solidFill>
                          <a:schemeClr val="dk1"/>
                        </a:solidFill>
                        <a:latin typeface="+mj-lt"/>
                        <a:ea typeface="Open Sans"/>
                        <a:cs typeface="Open Sans"/>
                        <a:sym typeface="Open Sans"/>
                      </a:endParaRPr>
                    </a:p>
                    <a:p>
                      <a:pPr marL="0" lvl="0" indent="0" algn="l" rtl="0">
                        <a:lnSpc>
                          <a:spcPct val="100000"/>
                        </a:lnSpc>
                        <a:spcBef>
                          <a:spcPts val="0"/>
                        </a:spcBef>
                        <a:spcAft>
                          <a:spcPts val="0"/>
                        </a:spcAft>
                        <a:buNone/>
                      </a:pPr>
                      <a:endParaRPr sz="1200" b="1" dirty="0">
                        <a:solidFill>
                          <a:schemeClr val="dk1"/>
                        </a:solidFill>
                        <a:latin typeface="+mj-lt"/>
                        <a:ea typeface="Open Sans"/>
                        <a:cs typeface="Open Sans"/>
                        <a:sym typeface="Open Sans"/>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rgbClr val="333333"/>
                          </a:solidFill>
                          <a:highlight>
                            <a:srgbClr val="FFFFFF"/>
                          </a:highlight>
                          <a:latin typeface="+mj-lt"/>
                        </a:rPr>
                        <a:t>Implemented DL models to improve fraud detection performance and added layers to  further increase the accuracy of detection. Variations in the number of hidden layers, epochs have been tested.</a:t>
                      </a:r>
                      <a:endParaRPr sz="1300" u="none" strike="noStrike" cap="none" dirty="0">
                        <a:solidFill>
                          <a:srgbClr val="000000"/>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Decision tree, Random Forest, SVM,  Logistic regression, </a:t>
                      </a:r>
                      <a:r>
                        <a:rPr lang="en-US" sz="1300" dirty="0" err="1">
                          <a:solidFill>
                            <a:schemeClr val="dk1"/>
                          </a:solidFill>
                          <a:latin typeface="+mj-lt"/>
                          <a:ea typeface="Open Sans Medium"/>
                          <a:cs typeface="Open Sans Medium"/>
                          <a:sym typeface="Open Sans Medium"/>
                        </a:rPr>
                        <a:t>XGBoost</a:t>
                      </a:r>
                      <a:r>
                        <a:rPr lang="en-US" sz="1300" dirty="0">
                          <a:solidFill>
                            <a:schemeClr val="dk1"/>
                          </a:solidFill>
                          <a:latin typeface="+mj-lt"/>
                          <a:ea typeface="Open Sans Medium"/>
                          <a:cs typeface="Open Sans Medium"/>
                          <a:sym typeface="Open Sans Medium"/>
                        </a:rPr>
                        <a:t>,  CNN, LSTM and RNN</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Sensitivity</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F1 score</a:t>
                      </a:r>
                      <a:endParaRPr sz="1300" dirty="0">
                        <a:solidFill>
                          <a:schemeClr val="dk1"/>
                        </a:solidFill>
                        <a:latin typeface="+mj-lt"/>
                        <a:ea typeface="Open Sans Medium"/>
                        <a:cs typeface="Open Sans Medium"/>
                        <a:sym typeface="Open Sans Medium"/>
                      </a:endParaRPr>
                    </a:p>
                    <a:p>
                      <a:pPr marL="0" marR="0" lvl="0" indent="0" algn="l" rtl="0">
                        <a:lnSpc>
                          <a:spcPct val="100000"/>
                        </a:lnSpc>
                        <a:spcBef>
                          <a:spcPts val="0"/>
                        </a:spcBef>
                        <a:spcAft>
                          <a:spcPts val="0"/>
                        </a:spcAft>
                        <a:buNone/>
                      </a:pPr>
                      <a:r>
                        <a:rPr lang="en-US" sz="1300" dirty="0">
                          <a:solidFill>
                            <a:schemeClr val="dk1"/>
                          </a:solidFill>
                          <a:latin typeface="+mj-lt"/>
                          <a:ea typeface="Open Sans Medium"/>
                          <a:cs typeface="Open Sans Medium"/>
                          <a:sym typeface="Open Sans Medium"/>
                        </a:rPr>
                        <a:t>Precision</a:t>
                      </a:r>
                      <a:endParaRPr sz="1300" dirty="0">
                        <a:solidFill>
                          <a:schemeClr val="dk1"/>
                        </a:solidFill>
                        <a:latin typeface="+mj-lt"/>
                        <a:ea typeface="Open Sans Medium"/>
                        <a:cs typeface="Open Sans Medium"/>
                        <a:sym typeface="Open Sans Medium"/>
                      </a:endParaRPr>
                    </a:p>
                  </a:txBody>
                  <a:tcPr marL="121900" marR="121900" marT="121900" marB="1219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8" name="Google Shape;188;g1ac88ee9b59_0_8"/>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dirty="0">
                <a:solidFill>
                  <a:srgbClr val="000000"/>
                </a:solidFill>
                <a:latin typeface="Open Sans"/>
                <a:ea typeface="Open Sans"/>
                <a:cs typeface="Open Sans"/>
                <a:sym typeface="Open Sans"/>
              </a:rPr>
              <a:t>RESEARCH REPORT PRESENTATION: GROUP 4</a:t>
            </a:r>
            <a:endParaRPr dirty="0"/>
          </a:p>
        </p:txBody>
      </p:sp>
      <p:sp>
        <p:nvSpPr>
          <p:cNvPr id="189" name="Google Shape;189;g1ac88ee9b59_0_8"/>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4</a:t>
            </a:fld>
            <a:endParaRPr sz="1800" b="0" i="0" u="none" strike="noStrike" cap="none">
              <a:solidFill>
                <a:srgbClr val="000000"/>
              </a:solidFill>
              <a:latin typeface="Lustria"/>
              <a:ea typeface="Lustria"/>
              <a:cs typeface="Lustria"/>
              <a:sym typeface="Lustria"/>
            </a:endParaRPr>
          </a:p>
        </p:txBody>
      </p:sp>
      <p:sp>
        <p:nvSpPr>
          <p:cNvPr id="190" name="Google Shape;190;g1ac88ee9b59_0_8"/>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dirty="0">
                <a:latin typeface="+mj-lt"/>
              </a:rPr>
              <a:t>Data Understanding</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b="1"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40</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4465673"/>
            <a:ext cx="5650408" cy="43200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79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Conclusion and Future work</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15" name="Content Placeholder 14">
            <a:extLst>
              <a:ext uri="{FF2B5EF4-FFF2-40B4-BE49-F238E27FC236}">
                <a16:creationId xmlns:a16="http://schemas.microsoft.com/office/drawing/2014/main" id="{9540C626-8649-495E-C92F-AD7236A7C119}"/>
              </a:ext>
            </a:extLst>
          </p:cNvPr>
          <p:cNvSpPr>
            <a:spLocks noGrp="1"/>
          </p:cNvSpPr>
          <p:nvPr>
            <p:ph idx="1"/>
          </p:nvPr>
        </p:nvSpPr>
        <p:spPr>
          <a:xfrm>
            <a:off x="800099" y="1275907"/>
            <a:ext cx="10791267" cy="4549248"/>
          </a:xfrm>
        </p:spPr>
        <p:txBody>
          <a:bodyPr/>
          <a:lstStyle/>
          <a:p>
            <a:pPr marL="0" indent="0">
              <a:buNone/>
            </a:pPr>
            <a:r>
              <a:rPr lang="en-US" sz="3200" dirty="0">
                <a:solidFill>
                  <a:srgbClr val="233893"/>
                </a:solidFill>
                <a:latin typeface="+mj-lt"/>
              </a:rPr>
              <a:t>Conclusion &amp; Learnings</a:t>
            </a:r>
          </a:p>
          <a:p>
            <a:r>
              <a:rPr lang="en-US" dirty="0">
                <a:latin typeface="+mj-lt"/>
              </a:rPr>
              <a:t> Explored and decided various methodologies of feature transformation and hyper parameter tuning for modelling</a:t>
            </a:r>
          </a:p>
          <a:p>
            <a:r>
              <a:rPr lang="en-US" dirty="0">
                <a:latin typeface="+mj-lt"/>
              </a:rPr>
              <a:t>Conclude the best model for the credit card fraud detection problem</a:t>
            </a:r>
          </a:p>
          <a:p>
            <a:endParaRPr lang="en-US" dirty="0">
              <a:latin typeface="+mj-lt"/>
            </a:endParaRPr>
          </a:p>
          <a:p>
            <a:endParaRPr lang="en-US" dirty="0">
              <a:latin typeface="+mj-lt"/>
            </a:endParaRPr>
          </a:p>
          <a:p>
            <a:pPr marL="0" indent="0">
              <a:buNone/>
            </a:pPr>
            <a:r>
              <a:rPr lang="en-US" sz="3200" dirty="0">
                <a:solidFill>
                  <a:srgbClr val="233893"/>
                </a:solidFill>
                <a:latin typeface="+mj-lt"/>
              </a:rPr>
              <a:t>Future Scope</a:t>
            </a:r>
          </a:p>
          <a:p>
            <a:r>
              <a:rPr lang="en-US" dirty="0">
                <a:latin typeface="+mj-lt"/>
              </a:rPr>
              <a:t>Enhancing the number of features and making the model robust</a:t>
            </a:r>
          </a:p>
          <a:p>
            <a:r>
              <a:rPr lang="en-US" dirty="0">
                <a:latin typeface="+mj-lt"/>
              </a:rPr>
              <a:t>Make the model scalable</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159810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IM vs iSIM">
            <a:extLst>
              <a:ext uri="{FF2B5EF4-FFF2-40B4-BE49-F238E27FC236}">
                <a16:creationId xmlns:a16="http://schemas.microsoft.com/office/drawing/2014/main" id="{1BEA4E54-DD37-EEBA-71D5-12AD3B1DBD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27" b="1773"/>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1AD677D-F4BF-9DC7-1E0F-9E427DFCF814}"/>
              </a:ext>
            </a:extLst>
          </p:cNvPr>
          <p:cNvSpPr/>
          <p:nvPr/>
        </p:nvSpPr>
        <p:spPr>
          <a:xfrm>
            <a:off x="0" y="0"/>
            <a:ext cx="12192000"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Title 6">
            <a:extLst>
              <a:ext uri="{FF2B5EF4-FFF2-40B4-BE49-F238E27FC236}">
                <a16:creationId xmlns:a16="http://schemas.microsoft.com/office/drawing/2014/main" id="{95D8AFBB-E8C9-22A0-D351-00ED636DB5F4}"/>
              </a:ext>
            </a:extLst>
          </p:cNvPr>
          <p:cNvSpPr>
            <a:spLocks noGrp="1"/>
          </p:cNvSpPr>
          <p:nvPr>
            <p:ph type="title"/>
          </p:nvPr>
        </p:nvSpPr>
        <p:spPr>
          <a:xfrm>
            <a:off x="715383" y="224998"/>
            <a:ext cx="10691813" cy="668378"/>
          </a:xfrm>
        </p:spPr>
        <p:txBody>
          <a:bodyPr/>
          <a:lstStyle/>
          <a:p>
            <a:pPr algn="l"/>
            <a:r>
              <a:rPr lang="en-IN" dirty="0"/>
              <a:t>References</a:t>
            </a:r>
            <a:endParaRPr lang="en-US" dirty="0"/>
          </a:p>
        </p:txBody>
      </p:sp>
      <p:sp>
        <p:nvSpPr>
          <p:cNvPr id="2" name="TextBox 1">
            <a:extLst>
              <a:ext uri="{FF2B5EF4-FFF2-40B4-BE49-F238E27FC236}">
                <a16:creationId xmlns:a16="http://schemas.microsoft.com/office/drawing/2014/main" id="{0FB07A08-6999-9F28-2C56-1242E6A4E98B}"/>
              </a:ext>
            </a:extLst>
          </p:cNvPr>
          <p:cNvSpPr txBox="1"/>
          <p:nvPr/>
        </p:nvSpPr>
        <p:spPr>
          <a:xfrm>
            <a:off x="784805" y="1177638"/>
            <a:ext cx="11407196" cy="6740307"/>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https://www.analyticsvidhya.com/blog/2021/09/guide-for-building-an-end-to-end-logistic-regression-model/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https://machinelearningmastery.com/roc-curves-and-precision-recall-curves-for-classification-in-python/</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https://scikit-learn.org/stable/modules/generated/sklearn.linear_model.LogisticRegression.html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https://medium.com/codex/do-i-need-to-tune-logistic-regression-hyperparameters-1cb2b81fca69</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https://scikit-learn.org/stable/modules/generated/sklearn.metrics.get_scorer_names.html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https://machinelearningmastery.com/hyperparameter-optimization-with-random-search-and-grid-search/</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i="0" u="sng" strike="noStrike" dirty="0">
                <a:solidFill>
                  <a:schemeClr val="bg1"/>
                </a:solidFill>
                <a:effectLst/>
                <a:latin typeface="+mj-lt"/>
                <a:cs typeface="Times New Roman" panose="02020603050405020304" pitchFamily="18" charset="0"/>
                <a:hlinkClick r:id="rId4">
                  <a:extLst>
                    <a:ext uri="{A12FA001-AC4F-418D-AE19-62706E023703}">
                      <ahyp:hlinkClr xmlns:ahyp="http://schemas.microsoft.com/office/drawing/2018/hyperlinkcolor" val="tx"/>
                    </a:ext>
                  </a:extLst>
                </a:hlinkClick>
              </a:rPr>
              <a:t>https://www.geeksforgeeks.org/svm-hyperparameter-tuning-using-gridsearchcv-ml/</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u="sng" dirty="0">
                <a:solidFill>
                  <a:schemeClr val="bg1"/>
                </a:solidFill>
                <a:latin typeface="+mj-lt"/>
                <a:cs typeface="Times New Roman" panose="02020603050405020304" pitchFamily="18" charset="0"/>
                <a:hlinkClick r:id="rId5">
                  <a:extLst>
                    <a:ext uri="{A12FA001-AC4F-418D-AE19-62706E023703}">
                      <ahyp:hlinkClr xmlns:ahyp="http://schemas.microsoft.com/office/drawing/2018/hyperlinkcolor" val="tx"/>
                    </a:ext>
                  </a:extLst>
                </a:hlinkClick>
              </a:rPr>
              <a:t>https://www.analyticsvidhya.com/blog/2017/09/understaing-support-vector-machine-example-code/</a:t>
            </a:r>
            <a:endParaRPr lang="en-IN" sz="1600" u="sng" dirty="0">
              <a:solidFill>
                <a:schemeClr val="bg1"/>
              </a:solidFill>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6">
                  <a:extLst>
                    <a:ext uri="{A12FA001-AC4F-418D-AE19-62706E023703}">
                      <ahyp:hlinkClr xmlns:ahyp="http://schemas.microsoft.com/office/drawing/2018/hyperlinkcolor" val="tx"/>
                    </a:ext>
                  </a:extLst>
                </a:hlinkClick>
              </a:rPr>
              <a:t>https://ieeexplore.ieee.org/document/9673381</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7">
                  <a:extLst>
                    <a:ext uri="{A12FA001-AC4F-418D-AE19-62706E023703}">
                      <ahyp:hlinkClr xmlns:ahyp="http://schemas.microsoft.com/office/drawing/2018/hyperlinkcolor" val="tx"/>
                    </a:ext>
                  </a:extLst>
                </a:hlinkClick>
              </a:rPr>
              <a:t>https://ieeexplore.ieee.org/document/8424696</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https://ieeexplore.ieee.org/document/9432308?signout=success</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https://ieeexplore.ieee.org/document/9755930</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0">
                  <a:extLst>
                    <a:ext uri="{A12FA001-AC4F-418D-AE19-62706E023703}">
                      <ahyp:hlinkClr xmlns:ahyp="http://schemas.microsoft.com/office/drawing/2018/hyperlinkcolor" val="tx"/>
                    </a:ext>
                  </a:extLst>
                </a:hlinkClick>
              </a:rPr>
              <a:t>https://machinelearningmastery.com/naive-bayes-for-machine-learning/</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1">
                  <a:extLst>
                    <a:ext uri="{A12FA001-AC4F-418D-AE19-62706E023703}">
                      <ahyp:hlinkClr xmlns:ahyp="http://schemas.microsoft.com/office/drawing/2018/hyperlinkcolor" val="tx"/>
                    </a:ext>
                  </a:extLst>
                </a:hlinkClick>
              </a:rPr>
              <a:t>https://towardsdatascience.com/having-an-imbalanced-dataset-here-is-how-you-can-solve-it-1640568947ebhttps://towardsdatascience.com/having-an-imbalanced-dataset-here-is-how-you-can-solve-it-1640568947eb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2">
                  <a:extLst>
                    <a:ext uri="{A12FA001-AC4F-418D-AE19-62706E023703}">
                      <ahyp:hlinkClr xmlns:ahyp="http://schemas.microsoft.com/office/drawing/2018/hyperlinkcolor" val="tx"/>
                    </a:ext>
                  </a:extLst>
                </a:hlinkClick>
              </a:rPr>
              <a:t>https://rikunert.com/SMOTE_explained</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3">
                  <a:extLst>
                    <a:ext uri="{A12FA001-AC4F-418D-AE19-62706E023703}">
                      <ahyp:hlinkClr xmlns:ahyp="http://schemas.microsoft.com/office/drawing/2018/hyperlinkcolor" val="tx"/>
                    </a:ext>
                  </a:extLst>
                </a:hlinkClick>
              </a:rPr>
              <a:t>https://towardsdatascience.com/having-an-imbalanced-dataset-here-is-how-you-can-solve-it-1640568947eb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4">
                  <a:extLst>
                    <a:ext uri="{A12FA001-AC4F-418D-AE19-62706E023703}">
                      <ahyp:hlinkClr xmlns:ahyp="http://schemas.microsoft.com/office/drawing/2018/hyperlinkcolor" val="tx"/>
                    </a:ext>
                  </a:extLst>
                </a:hlinkClick>
              </a:rPr>
              <a:t>https://github.com/HusseinAzeez/fraud-detection-model-using-deep-learning</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IN" sz="1600" dirty="0">
                <a:solidFill>
                  <a:schemeClr val="bg1"/>
                </a:solidFill>
                <a:effectLst/>
                <a:latin typeface="+mj-lt"/>
                <a:cs typeface="Times New Roman" panose="02020603050405020304" pitchFamily="18" charset="0"/>
                <a:hlinkClick r:id="rId15">
                  <a:extLst>
                    <a:ext uri="{A12FA001-AC4F-418D-AE19-62706E023703}">
                      <ahyp:hlinkClr xmlns:ahyp="http://schemas.microsoft.com/office/drawing/2018/hyperlinkcolor" val="tx"/>
                    </a:ext>
                  </a:extLst>
                </a:hlinkClick>
              </a:rPr>
              <a:t>https://github.com/sambit-0007/Credit-Card-Fraud-Detection-using-ANN/blob/main/Credit%20Card%20Fraud%20Detection%20ANN.ipynb</a:t>
            </a: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pPr rtl="0">
              <a:spcBef>
                <a:spcPts val="0"/>
              </a:spcBef>
              <a:spcAft>
                <a:spcPts val="0"/>
              </a:spcAft>
            </a:pPr>
            <a:endParaRPr lang="en-IN" sz="1600" dirty="0">
              <a:solidFill>
                <a:schemeClr val="bg1"/>
              </a:solidFill>
              <a:effectLst/>
              <a:latin typeface="+mj-lt"/>
              <a:cs typeface="Times New Roman" panose="02020603050405020304" pitchFamily="18" charset="0"/>
            </a:endParaRPr>
          </a:p>
          <a:p>
            <a:pPr rtl="0">
              <a:spcBef>
                <a:spcPts val="0"/>
              </a:spcBef>
              <a:spcAft>
                <a:spcPts val="0"/>
              </a:spcAft>
            </a:pPr>
            <a:endParaRPr lang="en-IN" sz="1600" dirty="0">
              <a:solidFill>
                <a:schemeClr val="bg1"/>
              </a:solidFill>
              <a:effectLst/>
              <a:latin typeface="+mj-lt"/>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IN" sz="1600" dirty="0">
              <a:solidFill>
                <a:schemeClr val="bg1"/>
              </a:solidFill>
              <a:effectLst/>
              <a:latin typeface="+mj-lt"/>
              <a:cs typeface="Times New Roman" panose="02020603050405020304" pitchFamily="18" charset="0"/>
            </a:endParaRPr>
          </a:p>
          <a:p>
            <a:endParaRPr lang="en-US" sz="1600" dirty="0">
              <a:solidFill>
                <a:schemeClr val="bg1"/>
              </a:solidFill>
              <a:latin typeface="+mj-lt"/>
            </a:endParaRPr>
          </a:p>
        </p:txBody>
      </p:sp>
    </p:spTree>
    <p:extLst>
      <p:ext uri="{BB962C8B-B14F-4D97-AF65-F5344CB8AC3E}">
        <p14:creationId xmlns:p14="http://schemas.microsoft.com/office/powerpoint/2010/main" val="2300361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704850" y="4658326"/>
            <a:ext cx="10782299" cy="1100621"/>
          </a:xfrm>
        </p:spPr>
        <p:txBody>
          <a:bodyPr/>
          <a:lstStyle/>
          <a:p>
            <a:r>
              <a:rPr lang="en-US" dirty="0"/>
              <a:t>Thank you</a:t>
            </a:r>
          </a:p>
        </p:txBody>
      </p:sp>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RESEARCH REPORT PRESENTATION: GROUP 4</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12/02/2022</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43</a:t>
            </a:fld>
            <a:endParaRPr lang="en-US" dirty="0"/>
          </a:p>
        </p:txBody>
      </p:sp>
      <p:pic>
        <p:nvPicPr>
          <p:cNvPr id="3076" name="Picture 4" descr="3,773 Bank Fraud Illustrations &amp; Clip Art - iStock">
            <a:extLst>
              <a:ext uri="{FF2B5EF4-FFF2-40B4-BE49-F238E27FC236}">
                <a16:creationId xmlns:a16="http://schemas.microsoft.com/office/drawing/2014/main" id="{3E3416C6-C227-1CA1-2EF5-11A8F823E0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52" t="2122"/>
          <a:stretch/>
        </p:blipFill>
        <p:spPr bwMode="auto">
          <a:xfrm>
            <a:off x="6146799" y="217799"/>
            <a:ext cx="5412163" cy="37651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redit Card Wallpapers - Wallpaper Cave">
            <a:extLst>
              <a:ext uri="{FF2B5EF4-FFF2-40B4-BE49-F238E27FC236}">
                <a16:creationId xmlns:a16="http://schemas.microsoft.com/office/drawing/2014/main" id="{C5BC481B-EE6B-8BF8-ECA2-0AA65702F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217799"/>
            <a:ext cx="5272088" cy="376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22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CRISP-DM FRAMEWORK</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2290" name="Picture 2" descr="Data Mining using CRISP-DM methodology | Engineering Education (EngEd)  Program | Section">
            <a:extLst>
              <a:ext uri="{FF2B5EF4-FFF2-40B4-BE49-F238E27FC236}">
                <a16:creationId xmlns:a16="http://schemas.microsoft.com/office/drawing/2014/main" id="{EDDB478D-24F3-8126-F461-E482BB6CF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844" y="1360967"/>
            <a:ext cx="7896613" cy="44418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B3E66D-44D4-E85D-B0DE-AA2EE2445F37}"/>
              </a:ext>
            </a:extLst>
          </p:cNvPr>
          <p:cNvSpPr/>
          <p:nvPr/>
        </p:nvSpPr>
        <p:spPr>
          <a:xfrm>
            <a:off x="2995880" y="3359888"/>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accent3">
                    <a:lumMod val="75000"/>
                  </a:schemeClr>
                </a:solidFill>
              </a:rPr>
              <a:t>CRISP-DM</a:t>
            </a:r>
            <a:endParaRPr lang="en-US" sz="2800" b="1" dirty="0">
              <a:solidFill>
                <a:schemeClr val="accent3">
                  <a:lumMod val="75000"/>
                </a:schemeClr>
              </a:solidFill>
            </a:endParaRPr>
          </a:p>
        </p:txBody>
      </p:sp>
    </p:spTree>
    <p:extLst>
      <p:ext uri="{BB962C8B-B14F-4D97-AF65-F5344CB8AC3E}">
        <p14:creationId xmlns:p14="http://schemas.microsoft.com/office/powerpoint/2010/main" val="244773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ac88ee9b59_0_35"/>
          <p:cNvSpPr txBox="1">
            <a:spLocks noGrp="1"/>
          </p:cNvSpPr>
          <p:nvPr>
            <p:ph type="title"/>
          </p:nvPr>
        </p:nvSpPr>
        <p:spPr>
          <a:xfrm>
            <a:off x="715383" y="224998"/>
            <a:ext cx="10691700" cy="66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Architecture</a:t>
            </a:r>
            <a:endParaRPr dirty="0">
              <a:latin typeface="+mj-lt"/>
            </a:endParaRPr>
          </a:p>
        </p:txBody>
      </p:sp>
      <p:sp>
        <p:nvSpPr>
          <p:cNvPr id="197" name="Google Shape;197;g1ac88ee9b59_0_35"/>
          <p:cNvSpPr txBox="1">
            <a:spLocks noGrp="1"/>
          </p:cNvSpPr>
          <p:nvPr>
            <p:ph type="sldNum" idx="12"/>
          </p:nvPr>
        </p:nvSpPr>
        <p:spPr>
          <a:xfrm>
            <a:off x="10919012" y="6356350"/>
            <a:ext cx="67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98" name="Google Shape;198;g1ac88ee9b59_0_35"/>
          <p:cNvPicPr preferRelativeResize="0"/>
          <p:nvPr/>
        </p:nvPicPr>
        <p:blipFill rotWithShape="1">
          <a:blip r:embed="rId3">
            <a:alphaModFix/>
          </a:blip>
          <a:srcRect/>
          <a:stretch/>
        </p:blipFill>
        <p:spPr>
          <a:xfrm>
            <a:off x="750150" y="1274425"/>
            <a:ext cx="10691700" cy="4700898"/>
          </a:xfrm>
          <a:prstGeom prst="rect">
            <a:avLst/>
          </a:prstGeom>
          <a:noFill/>
          <a:ln>
            <a:noFill/>
          </a:ln>
        </p:spPr>
      </p:pic>
      <p:sp>
        <p:nvSpPr>
          <p:cNvPr id="199" name="Google Shape;199;g1ac88ee9b59_0_35"/>
          <p:cNvSpPr txBox="1">
            <a:spLocks noGrp="1"/>
          </p:cNvSpPr>
          <p:nvPr>
            <p:ph type="ftr" idx="11"/>
          </p:nvPr>
        </p:nvSpPr>
        <p:spPr>
          <a:xfrm>
            <a:off x="715383" y="6356350"/>
            <a:ext cx="45396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Open Sans"/>
              <a:buNone/>
            </a:pPr>
            <a:r>
              <a:rPr lang="en-US" sz="1050" b="0" i="0" u="none" strike="noStrike" cap="none">
                <a:solidFill>
                  <a:srgbClr val="000000"/>
                </a:solidFill>
                <a:latin typeface="Open Sans"/>
                <a:ea typeface="Open Sans"/>
                <a:cs typeface="Open Sans"/>
                <a:sym typeface="Open Sans"/>
              </a:rPr>
              <a:t>RESEARCH REPORT PRESENTATION: GROUP 4</a:t>
            </a:r>
            <a:endParaRPr/>
          </a:p>
        </p:txBody>
      </p:sp>
      <p:sp>
        <p:nvSpPr>
          <p:cNvPr id="200" name="Google Shape;200;g1ac88ee9b59_0_35"/>
          <p:cNvSpPr txBox="1">
            <a:spLocks noGrp="1"/>
          </p:cNvSpPr>
          <p:nvPr>
            <p:ph type="sldNum" idx="12"/>
          </p:nvPr>
        </p:nvSpPr>
        <p:spPr>
          <a:xfrm>
            <a:off x="10919012" y="6356350"/>
            <a:ext cx="6723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Lustria"/>
              <a:buNone/>
            </a:pPr>
            <a:fld id="{00000000-1234-1234-1234-123412341234}" type="slidenum">
              <a:rPr lang="en-US" sz="1800" b="0" i="0" u="none" strike="noStrike" cap="none">
                <a:solidFill>
                  <a:srgbClr val="000000"/>
                </a:solidFill>
                <a:latin typeface="Lustria"/>
                <a:ea typeface="Lustria"/>
                <a:cs typeface="Lustria"/>
                <a:sym typeface="Lustria"/>
              </a:rPr>
              <a:t>6</a:t>
            </a:fld>
            <a:endParaRPr sz="1800" b="0" i="0" u="none" strike="noStrike" cap="none">
              <a:solidFill>
                <a:srgbClr val="000000"/>
              </a:solidFill>
              <a:latin typeface="Lustria"/>
              <a:ea typeface="Lustria"/>
              <a:cs typeface="Lustria"/>
              <a:sym typeface="Lustria"/>
            </a:endParaRPr>
          </a:p>
        </p:txBody>
      </p:sp>
      <p:sp>
        <p:nvSpPr>
          <p:cNvPr id="201" name="Google Shape;201;g1ac88ee9b59_0_35"/>
          <p:cNvSpPr txBox="1">
            <a:spLocks noGrp="1"/>
          </p:cNvSpPr>
          <p:nvPr>
            <p:ph type="dt" idx="10"/>
          </p:nvPr>
        </p:nvSpPr>
        <p:spPr>
          <a:xfrm>
            <a:off x="8369448" y="6356350"/>
            <a:ext cx="2592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12/02/2022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277055-6787-048D-2857-767CDF86DF24}"/>
              </a:ext>
            </a:extLst>
          </p:cNvPr>
          <p:cNvSpPr/>
          <p:nvPr/>
        </p:nvSpPr>
        <p:spPr>
          <a:xfrm>
            <a:off x="0" y="0"/>
            <a:ext cx="52631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969FB3E-C22F-6939-1890-799282A0662E}"/>
              </a:ext>
            </a:extLst>
          </p:cNvPr>
          <p:cNvSpPr>
            <a:spLocks noGrp="1"/>
          </p:cNvSpPr>
          <p:nvPr>
            <p:ph type="title"/>
          </p:nvPr>
        </p:nvSpPr>
        <p:spPr>
          <a:xfrm>
            <a:off x="5870660" y="810997"/>
            <a:ext cx="5922279" cy="1272986"/>
          </a:xfrm>
        </p:spPr>
        <p:txBody>
          <a:bodyPr/>
          <a:lstStyle/>
          <a:p>
            <a:r>
              <a:rPr lang="en-IN" dirty="0"/>
              <a:t>AGENDA</a:t>
            </a:r>
            <a:endParaRPr lang="en-US" dirty="0"/>
          </a:p>
        </p:txBody>
      </p:sp>
      <p:sp>
        <p:nvSpPr>
          <p:cNvPr id="9" name="Content Placeholder 8">
            <a:extLst>
              <a:ext uri="{FF2B5EF4-FFF2-40B4-BE49-F238E27FC236}">
                <a16:creationId xmlns:a16="http://schemas.microsoft.com/office/drawing/2014/main" id="{D7CBAE78-17CC-B605-DF67-BABAB6368C0E}"/>
              </a:ext>
            </a:extLst>
          </p:cNvPr>
          <p:cNvSpPr>
            <a:spLocks noGrp="1"/>
          </p:cNvSpPr>
          <p:nvPr>
            <p:ph idx="1"/>
          </p:nvPr>
        </p:nvSpPr>
        <p:spPr>
          <a:xfrm>
            <a:off x="5832757" y="2083982"/>
            <a:ext cx="6005933" cy="3774464"/>
          </a:xfrm>
        </p:spPr>
        <p:txBody>
          <a:bodyPr/>
          <a:lstStyle/>
          <a:p>
            <a:pPr marL="571500" indent="-571500" algn="l">
              <a:buFont typeface="+mj-lt"/>
              <a:buAutoNum type="romanUcPeriod"/>
            </a:pPr>
            <a:r>
              <a:rPr lang="en-US" sz="1800" dirty="0">
                <a:latin typeface="+mj-lt"/>
              </a:rPr>
              <a:t>Business Understanding</a:t>
            </a:r>
          </a:p>
          <a:p>
            <a:pPr marL="571500" indent="-571500" algn="l">
              <a:buFont typeface="+mj-lt"/>
              <a:buAutoNum type="romanUcPeriod"/>
            </a:pPr>
            <a:r>
              <a:rPr lang="en-US" sz="1800" b="1" dirty="0">
                <a:latin typeface="+mj-lt"/>
              </a:rPr>
              <a:t>Data Understanding</a:t>
            </a:r>
          </a:p>
          <a:p>
            <a:pPr marL="1257300" lvl="1" indent="-571500">
              <a:spcBef>
                <a:spcPts val="0"/>
              </a:spcBef>
              <a:buFont typeface="+mj-lt"/>
              <a:buAutoNum type="alphaLcParenR"/>
            </a:pPr>
            <a:r>
              <a:rPr lang="en-US" sz="1600" dirty="0">
                <a:latin typeface="+mj-lt"/>
              </a:rPr>
              <a:t>Data Collection</a:t>
            </a:r>
          </a:p>
          <a:p>
            <a:pPr marL="1257300" lvl="1" indent="-571500">
              <a:spcBef>
                <a:spcPts val="0"/>
              </a:spcBef>
              <a:buFont typeface="+mj-lt"/>
              <a:buAutoNum type="alphaLcParenR"/>
            </a:pPr>
            <a:r>
              <a:rPr lang="en-US" sz="1600" dirty="0">
                <a:latin typeface="+mj-lt"/>
              </a:rPr>
              <a:t>Exploratory Data Analysis (EDA)</a:t>
            </a:r>
          </a:p>
          <a:p>
            <a:pPr marL="571500" indent="-571500" algn="l">
              <a:buFont typeface="+mj-lt"/>
              <a:buAutoNum type="romanUcPeriod"/>
            </a:pPr>
            <a:r>
              <a:rPr lang="en-US" sz="1800" dirty="0">
                <a:latin typeface="+mj-lt"/>
              </a:rPr>
              <a:t>Data Preparation</a:t>
            </a:r>
          </a:p>
          <a:p>
            <a:pPr marL="571500" indent="-571500" algn="l">
              <a:buFont typeface="+mj-lt"/>
              <a:buAutoNum type="romanUcPeriod"/>
            </a:pPr>
            <a:r>
              <a:rPr lang="en-US" sz="1800" dirty="0">
                <a:latin typeface="+mj-lt"/>
              </a:rPr>
              <a:t>Modeling</a:t>
            </a:r>
          </a:p>
          <a:p>
            <a:pPr marL="571500" indent="-571500" algn="l">
              <a:buFont typeface="+mj-lt"/>
              <a:buAutoNum type="romanUcPeriod"/>
            </a:pPr>
            <a:r>
              <a:rPr lang="en-US" sz="1800" dirty="0">
                <a:latin typeface="+mj-lt"/>
              </a:rPr>
              <a:t>Evaluation</a:t>
            </a:r>
          </a:p>
          <a:p>
            <a:pPr marL="571500" indent="-571500" algn="l">
              <a:buFont typeface="+mj-lt"/>
              <a:buAutoNum type="romanUcPeriod"/>
            </a:pPr>
            <a:r>
              <a:rPr lang="en-US" sz="1800" dirty="0">
                <a:latin typeface="+mj-lt"/>
              </a:rPr>
              <a:t>Deployment</a:t>
            </a:r>
          </a:p>
          <a:p>
            <a:pPr marL="571500" indent="-571500" algn="l">
              <a:buFont typeface="+mj-lt"/>
              <a:buAutoNum type="romanUcPeriod"/>
            </a:pPr>
            <a:r>
              <a:rPr lang="en-US" sz="1800" dirty="0">
                <a:latin typeface="+mj-lt"/>
              </a:rPr>
              <a:t>Conclusion &amp; Future Work</a:t>
            </a:r>
          </a:p>
          <a:p>
            <a:endParaRPr lang="en-US" dirty="0">
              <a:latin typeface="+mj-lt"/>
            </a:endParaRPr>
          </a:p>
        </p:txBody>
      </p:sp>
      <p:sp>
        <p:nvSpPr>
          <p:cNvPr id="6" name="Date Placeholder 5">
            <a:extLst>
              <a:ext uri="{FF2B5EF4-FFF2-40B4-BE49-F238E27FC236}">
                <a16:creationId xmlns:a16="http://schemas.microsoft.com/office/drawing/2014/main" id="{78BE3A9A-555C-EB7F-EFC1-B3918D5DFBC4}"/>
              </a:ext>
            </a:extLst>
          </p:cNvPr>
          <p:cNvSpPr>
            <a:spLocks noGrp="1"/>
          </p:cNvSpPr>
          <p:nvPr>
            <p:ph type="dt" sz="half" idx="10"/>
          </p:nvPr>
        </p:nvSpPr>
        <p:spPr/>
        <p:txBody>
          <a:bodyPr/>
          <a:lstStyle/>
          <a:p>
            <a:r>
              <a:rPr lang="en-US" dirty="0"/>
              <a:t>12/02/2022</a:t>
            </a:r>
          </a:p>
        </p:txBody>
      </p:sp>
      <p:sp>
        <p:nvSpPr>
          <p:cNvPr id="7" name="Slide Number Placeholder 6">
            <a:extLst>
              <a:ext uri="{FF2B5EF4-FFF2-40B4-BE49-F238E27FC236}">
                <a16:creationId xmlns:a16="http://schemas.microsoft.com/office/drawing/2014/main" id="{6462921C-5284-1FEB-6B60-140ED8F6D988}"/>
              </a:ext>
            </a:extLst>
          </p:cNvPr>
          <p:cNvSpPr>
            <a:spLocks noGrp="1"/>
          </p:cNvSpPr>
          <p:nvPr>
            <p:ph type="sldNum" sz="quarter" idx="12"/>
          </p:nvPr>
        </p:nvSpPr>
        <p:spPr/>
        <p:txBody>
          <a:bodyPr/>
          <a:lstStyle/>
          <a:p>
            <a:fld id="{A2AE2B76-F97F-4BE2-8670-72276A5F21A5}" type="slidenum">
              <a:rPr lang="en-US" smtClean="0"/>
              <a:pPr/>
              <a:t>7</a:t>
            </a:fld>
            <a:endParaRPr lang="en-US"/>
          </a:p>
        </p:txBody>
      </p:sp>
      <p:pic>
        <p:nvPicPr>
          <p:cNvPr id="13" name="Picture 2" descr="eSIM vs iSIM">
            <a:extLst>
              <a:ext uri="{FF2B5EF4-FFF2-40B4-BE49-F238E27FC236}">
                <a16:creationId xmlns:a16="http://schemas.microsoft.com/office/drawing/2014/main" id="{84C823D6-71EC-5567-295E-5EFF0E11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1" t="8227" r="14360" b="1773"/>
          <a:stretch/>
        </p:blipFill>
        <p:spPr bwMode="auto">
          <a:xfrm>
            <a:off x="0" y="0"/>
            <a:ext cx="5337545"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6885CA8-E266-AE59-800D-F5F0040903A9}"/>
              </a:ext>
            </a:extLst>
          </p:cNvPr>
          <p:cNvSpPr/>
          <p:nvPr/>
        </p:nvSpPr>
        <p:spPr>
          <a:xfrm>
            <a:off x="4" y="0"/>
            <a:ext cx="5337542" cy="6857999"/>
          </a:xfrm>
          <a:prstGeom prst="rect">
            <a:avLst/>
          </a:prstGeom>
          <a:solidFill>
            <a:srgbClr val="00206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0D98ED-98F6-6E43-E982-A5FA2102F29E}"/>
              </a:ext>
            </a:extLst>
          </p:cNvPr>
          <p:cNvSpPr/>
          <p:nvPr/>
        </p:nvSpPr>
        <p:spPr>
          <a:xfrm>
            <a:off x="5758327" y="2488019"/>
            <a:ext cx="5650408" cy="940980"/>
          </a:xfrm>
          <a:prstGeom prst="rect">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5FFF2C86-B486-358E-C965-E9AD265068F9}"/>
              </a:ext>
            </a:extLst>
          </p:cNvPr>
          <p:cNvGrpSpPr/>
          <p:nvPr/>
        </p:nvGrpSpPr>
        <p:grpSpPr>
          <a:xfrm>
            <a:off x="9537409" y="115260"/>
            <a:ext cx="2654591" cy="2153291"/>
            <a:chOff x="9537409" y="115260"/>
            <a:chExt cx="2654591" cy="2153291"/>
          </a:xfrm>
        </p:grpSpPr>
        <p:grpSp>
          <p:nvGrpSpPr>
            <p:cNvPr id="15" name="Group 14">
              <a:extLst>
                <a:ext uri="{FF2B5EF4-FFF2-40B4-BE49-F238E27FC236}">
                  <a16:creationId xmlns:a16="http://schemas.microsoft.com/office/drawing/2014/main" id="{7EE7419D-1026-1E59-0142-AE476BEB18B5}"/>
                </a:ext>
              </a:extLst>
            </p:cNvPr>
            <p:cNvGrpSpPr/>
            <p:nvPr/>
          </p:nvGrpSpPr>
          <p:grpSpPr>
            <a:xfrm>
              <a:off x="9537409" y="115260"/>
              <a:ext cx="2654591" cy="2056578"/>
              <a:chOff x="3219164" y="1360967"/>
              <a:chExt cx="5733450" cy="4441845"/>
            </a:xfrm>
          </p:grpSpPr>
          <p:pic>
            <p:nvPicPr>
              <p:cNvPr id="18" name="Picture 17" descr="Data Mining using CRISP-DM methodology | Engineering Education (EngEd)  Program | Section">
                <a:extLst>
                  <a:ext uri="{FF2B5EF4-FFF2-40B4-BE49-F238E27FC236}">
                    <a16:creationId xmlns:a16="http://schemas.microsoft.com/office/drawing/2014/main" id="{5125A4A8-D886-6D68-DEB5-B2ED13256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35" r="15599"/>
              <a:stretch/>
            </p:blipFill>
            <p:spPr bwMode="auto">
              <a:xfrm>
                <a:off x="3656680" y="1360967"/>
                <a:ext cx="5295934" cy="44418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3FBAAF8-A606-7949-3D7E-64CB0148F737}"/>
                  </a:ext>
                </a:extLst>
              </p:cNvPr>
              <p:cNvSpPr/>
              <p:nvPr/>
            </p:nvSpPr>
            <p:spPr>
              <a:xfrm>
                <a:off x="3219164" y="3429000"/>
                <a:ext cx="2658140" cy="829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200" b="1" dirty="0">
                    <a:solidFill>
                      <a:schemeClr val="accent3">
                        <a:lumMod val="75000"/>
                      </a:schemeClr>
                    </a:solidFill>
                  </a:rPr>
                  <a:t>CRISP-DM</a:t>
                </a:r>
                <a:endParaRPr lang="en-US" sz="1200" b="1" dirty="0">
                  <a:solidFill>
                    <a:schemeClr val="accent3">
                      <a:lumMod val="75000"/>
                    </a:schemeClr>
                  </a:solidFill>
                </a:endParaRPr>
              </a:p>
            </p:txBody>
          </p:sp>
        </p:grpSp>
        <p:sp>
          <p:nvSpPr>
            <p:cNvPr id="20" name="Freeform: Shape 19">
              <a:extLst>
                <a:ext uri="{FF2B5EF4-FFF2-40B4-BE49-F238E27FC236}">
                  <a16:creationId xmlns:a16="http://schemas.microsoft.com/office/drawing/2014/main" id="{ACF95B05-C66E-8010-43CE-A74E2F7C7A55}"/>
                </a:ext>
              </a:extLst>
            </p:cNvPr>
            <p:cNvSpPr/>
            <p:nvPr/>
          </p:nvSpPr>
          <p:spPr>
            <a:xfrm>
              <a:off x="10351566" y="160544"/>
              <a:ext cx="1047023" cy="914400"/>
            </a:xfrm>
            <a:custGeom>
              <a:avLst/>
              <a:gdLst>
                <a:gd name="connsiteX0" fmla="*/ 530492 w 1047023"/>
                <a:gd name="connsiteY0" fmla="*/ 600293 h 914400"/>
                <a:gd name="connsiteX1" fmla="*/ 1047023 w 1047023"/>
                <a:gd name="connsiteY1" fmla="*/ 69801 h 914400"/>
                <a:gd name="connsiteX2" fmla="*/ 342028 w 1047023"/>
                <a:gd name="connsiteY2" fmla="*/ 0 h 914400"/>
                <a:gd name="connsiteX3" fmla="*/ 0 w 1047023"/>
                <a:gd name="connsiteY3" fmla="*/ 746876 h 914400"/>
                <a:gd name="connsiteX4" fmla="*/ 369949 w 1047023"/>
                <a:gd name="connsiteY4" fmla="*/ 914400 h 914400"/>
                <a:gd name="connsiteX5" fmla="*/ 530492 w 1047023"/>
                <a:gd name="connsiteY5" fmla="*/ 60029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023" h="914400">
                  <a:moveTo>
                    <a:pt x="530492" y="600293"/>
                  </a:moveTo>
                  <a:lnTo>
                    <a:pt x="1047023" y="69801"/>
                  </a:lnTo>
                  <a:lnTo>
                    <a:pt x="342028" y="0"/>
                  </a:lnTo>
                  <a:lnTo>
                    <a:pt x="0" y="746876"/>
                  </a:lnTo>
                  <a:lnTo>
                    <a:pt x="369949" y="914400"/>
                  </a:lnTo>
                  <a:lnTo>
                    <a:pt x="530492" y="60029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10B714-309A-2197-9FD3-9D86E8E95F3E}"/>
                </a:ext>
              </a:extLst>
            </p:cNvPr>
            <p:cNvSpPr/>
            <p:nvPr/>
          </p:nvSpPr>
          <p:spPr>
            <a:xfrm>
              <a:off x="9918798" y="760903"/>
              <a:ext cx="2076711" cy="1507648"/>
            </a:xfrm>
            <a:custGeom>
              <a:avLst/>
              <a:gdLst>
                <a:gd name="connsiteX0" fmla="*/ 1249447 w 2087066"/>
                <a:gd name="connsiteY0" fmla="*/ 0 h 1500733"/>
                <a:gd name="connsiteX1" fmla="*/ 2087066 w 2087066"/>
                <a:gd name="connsiteY1" fmla="*/ 13960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49447 w 2087066"/>
                <a:gd name="connsiteY0" fmla="*/ 0 h 1500733"/>
                <a:gd name="connsiteX1" fmla="*/ 2080051 w 2087066"/>
                <a:gd name="connsiteY1" fmla="*/ 65 h 1500733"/>
                <a:gd name="connsiteX2" fmla="*/ 2087066 w 2087066"/>
                <a:gd name="connsiteY2" fmla="*/ 1123804 h 1500733"/>
                <a:gd name="connsiteX3" fmla="*/ 1298308 w 2087066"/>
                <a:gd name="connsiteY3" fmla="*/ 1500733 h 1500733"/>
                <a:gd name="connsiteX4" fmla="*/ 593313 w 2087066"/>
                <a:gd name="connsiteY4" fmla="*/ 1472812 h 1500733"/>
                <a:gd name="connsiteX5" fmla="*/ 20940 w 2087066"/>
                <a:gd name="connsiteY5" fmla="*/ 1060983 h 1500733"/>
                <a:gd name="connsiteX6" fmla="*/ 0 w 2087066"/>
                <a:gd name="connsiteY6" fmla="*/ 614253 h 1500733"/>
                <a:gd name="connsiteX7" fmla="*/ 900440 w 2087066"/>
                <a:gd name="connsiteY7" fmla="*/ 670094 h 1500733"/>
                <a:gd name="connsiteX8" fmla="*/ 1186626 w 2087066"/>
                <a:gd name="connsiteY8" fmla="*/ 649154 h 1500733"/>
                <a:gd name="connsiteX9" fmla="*/ 1361130 w 2087066"/>
                <a:gd name="connsiteY9" fmla="*/ 481630 h 1500733"/>
                <a:gd name="connsiteX10" fmla="*/ 1403011 w 2087066"/>
                <a:gd name="connsiteY10" fmla="*/ 181484 h 1500733"/>
                <a:gd name="connsiteX11" fmla="*/ 1249447 w 2087066"/>
                <a:gd name="connsiteY11" fmla="*/ 0 h 1500733"/>
                <a:gd name="connsiteX0" fmla="*/ 1228403 w 2087066"/>
                <a:gd name="connsiteY0" fmla="*/ 6883 h 1500668"/>
                <a:gd name="connsiteX1" fmla="*/ 2080051 w 2087066"/>
                <a:gd name="connsiteY1" fmla="*/ 0 h 1500668"/>
                <a:gd name="connsiteX2" fmla="*/ 2087066 w 2087066"/>
                <a:gd name="connsiteY2" fmla="*/ 1123739 h 1500668"/>
                <a:gd name="connsiteX3" fmla="*/ 1298308 w 2087066"/>
                <a:gd name="connsiteY3" fmla="*/ 1500668 h 1500668"/>
                <a:gd name="connsiteX4" fmla="*/ 593313 w 2087066"/>
                <a:gd name="connsiteY4" fmla="*/ 1472747 h 1500668"/>
                <a:gd name="connsiteX5" fmla="*/ 20940 w 2087066"/>
                <a:gd name="connsiteY5" fmla="*/ 1060918 h 1500668"/>
                <a:gd name="connsiteX6" fmla="*/ 0 w 2087066"/>
                <a:gd name="connsiteY6" fmla="*/ 614188 h 1500668"/>
                <a:gd name="connsiteX7" fmla="*/ 900440 w 2087066"/>
                <a:gd name="connsiteY7" fmla="*/ 670029 h 1500668"/>
                <a:gd name="connsiteX8" fmla="*/ 1186626 w 2087066"/>
                <a:gd name="connsiteY8" fmla="*/ 649089 h 1500668"/>
                <a:gd name="connsiteX9" fmla="*/ 1361130 w 2087066"/>
                <a:gd name="connsiteY9" fmla="*/ 481565 h 1500668"/>
                <a:gd name="connsiteX10" fmla="*/ 1403011 w 2087066"/>
                <a:gd name="connsiteY10" fmla="*/ 181419 h 1500668"/>
                <a:gd name="connsiteX11" fmla="*/ 1228403 w 2087066"/>
                <a:gd name="connsiteY11" fmla="*/ 6883 h 150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7066" h="1500668">
                  <a:moveTo>
                    <a:pt x="1228403" y="6883"/>
                  </a:moveTo>
                  <a:lnTo>
                    <a:pt x="2080051" y="0"/>
                  </a:lnTo>
                  <a:cubicBezTo>
                    <a:pt x="2082389" y="374580"/>
                    <a:pt x="2084728" y="749159"/>
                    <a:pt x="2087066" y="1123739"/>
                  </a:cubicBezTo>
                  <a:lnTo>
                    <a:pt x="1298308" y="1500668"/>
                  </a:lnTo>
                  <a:lnTo>
                    <a:pt x="593313" y="1472747"/>
                  </a:lnTo>
                  <a:lnTo>
                    <a:pt x="20940" y="1060918"/>
                  </a:lnTo>
                  <a:lnTo>
                    <a:pt x="0" y="614188"/>
                  </a:lnTo>
                  <a:lnTo>
                    <a:pt x="900440" y="670029"/>
                  </a:lnTo>
                  <a:lnTo>
                    <a:pt x="1186626" y="649089"/>
                  </a:lnTo>
                  <a:lnTo>
                    <a:pt x="1361130" y="481565"/>
                  </a:lnTo>
                  <a:lnTo>
                    <a:pt x="1403011" y="181419"/>
                  </a:lnTo>
                  <a:lnTo>
                    <a:pt x="1228403" y="6883"/>
                  </a:lnTo>
                  <a:close/>
                </a:path>
              </a:pathLst>
            </a:cu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660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DATA UNDERSTANDING</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sp>
        <p:nvSpPr>
          <p:cNvPr id="3" name="Google Shape;449;p2">
            <a:extLst>
              <a:ext uri="{FF2B5EF4-FFF2-40B4-BE49-F238E27FC236}">
                <a16:creationId xmlns:a16="http://schemas.microsoft.com/office/drawing/2014/main" id="{795145F1-56D1-E9DD-650C-70B10F37FAE4}"/>
              </a:ext>
            </a:extLst>
          </p:cNvPr>
          <p:cNvSpPr txBox="1">
            <a:spLocks/>
          </p:cNvSpPr>
          <p:nvPr/>
        </p:nvSpPr>
        <p:spPr>
          <a:xfrm>
            <a:off x="1431183" y="2975905"/>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sz="2000" b="1" dirty="0">
                <a:solidFill>
                  <a:srgbClr val="34B2E4"/>
                </a:solidFill>
                <a:latin typeface="Times New Roman" panose="02020603050405020304" pitchFamily="18" charset="0"/>
                <a:cs typeface="Times New Roman" panose="02020603050405020304" pitchFamily="18" charset="0"/>
              </a:rPr>
              <a:t>Data Collection</a:t>
            </a:r>
          </a:p>
        </p:txBody>
      </p:sp>
      <p:sp>
        <p:nvSpPr>
          <p:cNvPr id="5" name="Google Shape;450;p2">
            <a:extLst>
              <a:ext uri="{FF2B5EF4-FFF2-40B4-BE49-F238E27FC236}">
                <a16:creationId xmlns:a16="http://schemas.microsoft.com/office/drawing/2014/main" id="{C952B62B-A3EF-56DC-38EF-30FEABA583C7}"/>
              </a:ext>
            </a:extLst>
          </p:cNvPr>
          <p:cNvSpPr txBox="1">
            <a:spLocks/>
          </p:cNvSpPr>
          <p:nvPr/>
        </p:nvSpPr>
        <p:spPr>
          <a:xfrm>
            <a:off x="1136201" y="3486760"/>
            <a:ext cx="3036477" cy="2885011"/>
          </a:xfrm>
          <a:prstGeom prst="rect">
            <a:avLst/>
          </a:prstGeom>
          <a:noFill/>
          <a:ln>
            <a:noFill/>
          </a:ln>
        </p:spPr>
        <p:txBody>
          <a:bodyPr spcFirstLastPara="1" wrap="square" lIns="0" tIns="0" rIns="0" bIns="0" anchor="t" anchorCtr="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00000"/>
            </a:pPr>
            <a:r>
              <a:rPr lang="en-US" sz="1800" dirty="0"/>
              <a:t>Synthetic data for credit card transactions for 1,000 customers using  </a:t>
            </a:r>
            <a:r>
              <a:rPr lang="en-US" sz="1800" dirty="0" err="1"/>
              <a:t>Sparkov_Data_Generation</a:t>
            </a:r>
            <a:r>
              <a:rPr lang="en-US" sz="1800" dirty="0"/>
              <a:t>-master</a:t>
            </a:r>
          </a:p>
          <a:p>
            <a:pPr>
              <a:buSzPct val="100000"/>
            </a:pPr>
            <a:r>
              <a:rPr lang="en-US" sz="1800" dirty="0"/>
              <a:t>Transaction duration: January 1, 2020, to December 31, 2021</a:t>
            </a:r>
          </a:p>
          <a:p>
            <a:pPr>
              <a:buSzPct val="100000"/>
            </a:pPr>
            <a:r>
              <a:rPr lang="en-US" sz="1800" dirty="0"/>
              <a:t>Csv file for each customer will all transactions for the given customer</a:t>
            </a:r>
          </a:p>
        </p:txBody>
      </p:sp>
      <p:sp>
        <p:nvSpPr>
          <p:cNvPr id="8" name="Google Shape;451;p2">
            <a:extLst>
              <a:ext uri="{FF2B5EF4-FFF2-40B4-BE49-F238E27FC236}">
                <a16:creationId xmlns:a16="http://schemas.microsoft.com/office/drawing/2014/main" id="{6C453EC7-FC21-2C21-0F45-CE396E470008}"/>
              </a:ext>
            </a:extLst>
          </p:cNvPr>
          <p:cNvSpPr txBox="1">
            <a:spLocks/>
          </p:cNvSpPr>
          <p:nvPr/>
        </p:nvSpPr>
        <p:spPr>
          <a:xfrm>
            <a:off x="4726751" y="2961648"/>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b="1" dirty="0">
                <a:solidFill>
                  <a:srgbClr val="7ABC32"/>
                </a:solidFill>
                <a:latin typeface="Times New Roman" panose="02020603050405020304" pitchFamily="18" charset="0"/>
                <a:cs typeface="Times New Roman" panose="02020603050405020304" pitchFamily="18" charset="0"/>
              </a:rPr>
              <a:t>Data Import and ABT </a:t>
            </a:r>
          </a:p>
        </p:txBody>
      </p:sp>
      <p:sp>
        <p:nvSpPr>
          <p:cNvPr id="9" name="Google Shape;452;p2">
            <a:extLst>
              <a:ext uri="{FF2B5EF4-FFF2-40B4-BE49-F238E27FC236}">
                <a16:creationId xmlns:a16="http://schemas.microsoft.com/office/drawing/2014/main" id="{730CC93A-3397-2C91-0CD6-DA02B1B7454A}"/>
              </a:ext>
            </a:extLst>
          </p:cNvPr>
          <p:cNvSpPr txBox="1">
            <a:spLocks/>
          </p:cNvSpPr>
          <p:nvPr/>
        </p:nvSpPr>
        <p:spPr>
          <a:xfrm>
            <a:off x="4753074" y="3486760"/>
            <a:ext cx="3050628" cy="2589283"/>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00000"/>
            </a:pPr>
            <a:r>
              <a:rPr lang="en-US" sz="1500" dirty="0"/>
              <a:t>Union of all the transactions in the csv files and load in the </a:t>
            </a:r>
            <a:r>
              <a:rPr lang="en-US" sz="1500" dirty="0" err="1"/>
              <a:t>dataframe</a:t>
            </a:r>
            <a:r>
              <a:rPr lang="en-US" sz="1500" dirty="0"/>
              <a:t> for analysis</a:t>
            </a:r>
          </a:p>
          <a:p>
            <a:pPr>
              <a:buSzPct val="100000"/>
            </a:pPr>
            <a:r>
              <a:rPr lang="en-US" sz="1500" dirty="0"/>
              <a:t>Features:</a:t>
            </a:r>
          </a:p>
          <a:p>
            <a:pPr marL="685800" lvl="2">
              <a:spcBef>
                <a:spcPts val="600"/>
              </a:spcBef>
              <a:buSzPct val="100000"/>
            </a:pPr>
            <a:r>
              <a:rPr lang="en-US" sz="1300" dirty="0"/>
              <a:t>Raw Features (25)</a:t>
            </a:r>
          </a:p>
          <a:p>
            <a:pPr marL="685800" lvl="2">
              <a:spcBef>
                <a:spcPts val="600"/>
              </a:spcBef>
              <a:buSzPct val="100000"/>
            </a:pPr>
            <a:r>
              <a:rPr lang="en-US" sz="1300" dirty="0"/>
              <a:t>Derived Features (10)</a:t>
            </a:r>
          </a:p>
          <a:p>
            <a:pPr>
              <a:buSzPct val="100000"/>
            </a:pPr>
            <a:r>
              <a:rPr lang="en-US" sz="1500" dirty="0"/>
              <a:t>Data Exploration</a:t>
            </a:r>
          </a:p>
        </p:txBody>
      </p:sp>
      <p:sp>
        <p:nvSpPr>
          <p:cNvPr id="11" name="Google Shape;453;p2">
            <a:extLst>
              <a:ext uri="{FF2B5EF4-FFF2-40B4-BE49-F238E27FC236}">
                <a16:creationId xmlns:a16="http://schemas.microsoft.com/office/drawing/2014/main" id="{41D1E42D-FF53-0F8A-1595-DC41B345099F}"/>
              </a:ext>
            </a:extLst>
          </p:cNvPr>
          <p:cNvSpPr txBox="1">
            <a:spLocks/>
          </p:cNvSpPr>
          <p:nvPr/>
        </p:nvSpPr>
        <p:spPr>
          <a:xfrm>
            <a:off x="8370719" y="2961648"/>
            <a:ext cx="3036477" cy="404216"/>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0097A7"/>
              </a:buClr>
              <a:buSzPts val="1300"/>
              <a:buNone/>
            </a:pPr>
            <a:r>
              <a:rPr lang="en-US" b="1" dirty="0">
                <a:solidFill>
                  <a:srgbClr val="FE7F00"/>
                </a:solidFill>
                <a:latin typeface="Times New Roman" panose="02020603050405020304" pitchFamily="18" charset="0"/>
                <a:cs typeface="Times New Roman" panose="02020603050405020304" pitchFamily="18" charset="0"/>
              </a:rPr>
              <a:t>Exploratory Data Analysis</a:t>
            </a:r>
          </a:p>
        </p:txBody>
      </p:sp>
      <p:sp>
        <p:nvSpPr>
          <p:cNvPr id="12" name="Google Shape;454;p2">
            <a:extLst>
              <a:ext uri="{FF2B5EF4-FFF2-40B4-BE49-F238E27FC236}">
                <a16:creationId xmlns:a16="http://schemas.microsoft.com/office/drawing/2014/main" id="{2E2EDA04-1618-F500-59F8-40C8A98530F6}"/>
              </a:ext>
            </a:extLst>
          </p:cNvPr>
          <p:cNvSpPr txBox="1">
            <a:spLocks/>
          </p:cNvSpPr>
          <p:nvPr/>
        </p:nvSpPr>
        <p:spPr>
          <a:xfrm>
            <a:off x="8370719" y="3486760"/>
            <a:ext cx="3220647" cy="1942139"/>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SzPct val="100000"/>
            </a:pPr>
            <a:r>
              <a:rPr lang="en-US" sz="1500" dirty="0"/>
              <a:t>Generate Data Quality Report for Categorical and Continuous features</a:t>
            </a:r>
          </a:p>
          <a:p>
            <a:pPr>
              <a:lnSpc>
                <a:spcPct val="140000"/>
              </a:lnSpc>
              <a:buSzPct val="100000"/>
            </a:pPr>
            <a:r>
              <a:rPr lang="en-US" sz="1500" dirty="0"/>
              <a:t>Histogram/ Bar plot for the feature distribution</a:t>
            </a:r>
          </a:p>
          <a:p>
            <a:pPr>
              <a:lnSpc>
                <a:spcPct val="140000"/>
              </a:lnSpc>
              <a:buSzPct val="100000"/>
            </a:pPr>
            <a:r>
              <a:rPr lang="en-US" sz="1500" dirty="0"/>
              <a:t>Correlation between continuous features</a:t>
            </a:r>
          </a:p>
          <a:p>
            <a:pPr marL="285744" indent="-184146">
              <a:buFont typeface="Arial" panose="020B0604020202020204" pitchFamily="34" charset="0"/>
              <a:buNone/>
            </a:pPr>
            <a:endParaRPr lang="en-US" sz="1500" dirty="0">
              <a:latin typeface="Times New Roman" panose="02020603050405020304" pitchFamily="18" charset="0"/>
              <a:cs typeface="Times New Roman" panose="02020603050405020304" pitchFamily="18" charset="0"/>
            </a:endParaRPr>
          </a:p>
        </p:txBody>
      </p:sp>
      <p:pic>
        <p:nvPicPr>
          <p:cNvPr id="13314" name="Picture 2" descr="Data visualization Computer Icons Big data Data analysis, others, text,  cloud, logo png | PNGWing">
            <a:extLst>
              <a:ext uri="{FF2B5EF4-FFF2-40B4-BE49-F238E27FC236}">
                <a16:creationId xmlns:a16="http://schemas.microsoft.com/office/drawing/2014/main" id="{C28B86F7-25DB-B29D-EB45-BEC1D0F2404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r="69422" b="19908"/>
          <a:stretch/>
        </p:blipFill>
        <p:spPr bwMode="auto">
          <a:xfrm>
            <a:off x="1431183" y="1103742"/>
            <a:ext cx="1748283" cy="17655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ata visualization Computer Icons Big data Data analysis, others, text,  cloud, logo png | PNGWing">
            <a:extLst>
              <a:ext uri="{FF2B5EF4-FFF2-40B4-BE49-F238E27FC236}">
                <a16:creationId xmlns:a16="http://schemas.microsoft.com/office/drawing/2014/main" id="{33939706-7F6A-9DE9-F12E-ED62E448733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l="32703" r="32646"/>
          <a:stretch/>
        </p:blipFill>
        <p:spPr bwMode="auto">
          <a:xfrm>
            <a:off x="4912209" y="1160983"/>
            <a:ext cx="1880437" cy="21471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ata visualization Computer Icons Big data Data analysis, others, text,  cloud, logo png | PNGWing">
            <a:extLst>
              <a:ext uri="{FF2B5EF4-FFF2-40B4-BE49-F238E27FC236}">
                <a16:creationId xmlns:a16="http://schemas.microsoft.com/office/drawing/2014/main" id="{0FF22ADE-7033-0491-BC78-E4A790473FB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473" b="89286" l="2935" r="98152">
                        <a14:foregroundMark x1="9565" y1="11264" x2="4130" y2="39560"/>
                        <a14:foregroundMark x1="4130" y1="39560" x2="6957" y2="57692"/>
                        <a14:foregroundMark x1="6957" y1="57692" x2="11957" y2="64835"/>
                        <a14:foregroundMark x1="11957" y1="64835" x2="15543" y2="66758"/>
                        <a14:foregroundMark x1="22500" y1="61813" x2="25543" y2="30220"/>
                        <a14:foregroundMark x1="25543" y1="30220" x2="21957" y2="18407"/>
                        <a14:foregroundMark x1="21957" y1="18407" x2="12283" y2="18407"/>
                        <a14:foregroundMark x1="12283" y1="18407" x2="10326" y2="42033"/>
                        <a14:foregroundMark x1="10326" y1="42033" x2="17391" y2="45879"/>
                        <a14:foregroundMark x1="17391" y1="45879" x2="16739" y2="28022"/>
                        <a14:foregroundMark x1="16739" y1="28022" x2="15543" y2="40110"/>
                        <a14:foregroundMark x1="12935" y1="2473" x2="15109" y2="2473"/>
                        <a14:foregroundMark x1="2935" y1="30220" x2="3043" y2="48077"/>
                        <a14:foregroundMark x1="47717" y1="2747" x2="50652" y2="3571"/>
                        <a14:foregroundMark x1="76413" y1="50000" x2="76087" y2="31319"/>
                        <a14:foregroundMark x1="76087" y1="31319" x2="83370" y2="20604"/>
                        <a14:foregroundMark x1="83370" y1="20604" x2="88261" y2="47802"/>
                        <a14:foregroundMark x1="88261" y1="47802" x2="80543" y2="56593"/>
                        <a14:foregroundMark x1="80543" y1="56593" x2="87935" y2="28022"/>
                        <a14:foregroundMark x1="87935" y1="28022" x2="93261" y2="35714"/>
                        <a14:foregroundMark x1="93261" y1="35714" x2="93478" y2="42582"/>
                        <a14:foregroundMark x1="92826" y1="52198" x2="94348" y2="38736"/>
                        <a14:foregroundMark x1="94348" y1="38736" x2="90435" y2="13462"/>
                        <a14:foregroundMark x1="90435" y1="13462" x2="83261" y2="9341"/>
                        <a14:foregroundMark x1="83261" y1="9341" x2="82174" y2="11538"/>
                        <a14:foregroundMark x1="98152" y1="37637" x2="98152" y2="37637"/>
                      </a14:backgroundRemoval>
                    </a14:imgEffect>
                  </a14:imgLayer>
                </a14:imgProps>
              </a:ext>
              <a:ext uri="{28A0092B-C50C-407E-A947-70E740481C1C}">
                <a14:useLocalDpi xmlns:a14="http://schemas.microsoft.com/office/drawing/2010/main" val="0"/>
              </a:ext>
            </a:extLst>
          </a:blip>
          <a:srcRect l="67389"/>
          <a:stretch/>
        </p:blipFill>
        <p:spPr bwMode="auto">
          <a:xfrm>
            <a:off x="8687845" y="1182404"/>
            <a:ext cx="1880438" cy="224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64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RESEARCH REPORT PRESENTATION: GROUP 4</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0AF5A0-43BB-4336-8627-9123B9144D80}" type="slidenum">
              <a:rPr kumimoji="0" lang="en-US" sz="1800" b="0" i="0" u="none" strike="noStrike" kern="1200" cap="none" spc="0" normalizeH="0" baseline="0" noProof="0" smtClean="0">
                <a:ln>
                  <a:noFill/>
                </a:ln>
                <a:solidFill>
                  <a:srgbClr val="000000"/>
                </a:solidFill>
                <a:effectLst/>
                <a:uLnTx/>
                <a:uFillTx/>
                <a:latin typeface="Calisto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000000"/>
              </a:solidFill>
              <a:effectLst/>
              <a:uLnTx/>
              <a:uFillTx/>
              <a:latin typeface="Calisto MT"/>
              <a:ea typeface="+mn-ea"/>
              <a:cs typeface="+mn-cs"/>
            </a:endParaRPr>
          </a:p>
        </p:txBody>
      </p:sp>
      <p:pic>
        <p:nvPicPr>
          <p:cNvPr id="2" name="Picture 2" descr="University Marks | Strategic Communications and Marketing">
            <a:extLst>
              <a:ext uri="{FF2B5EF4-FFF2-40B4-BE49-F238E27FC236}">
                <a16:creationId xmlns:a16="http://schemas.microsoft.com/office/drawing/2014/main" id="{7B712854-5EE9-9ACB-71DE-E7EE98465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24" b="26292"/>
          <a:stretch/>
        </p:blipFill>
        <p:spPr bwMode="auto">
          <a:xfrm>
            <a:off x="9360698" y="43677"/>
            <a:ext cx="2046498" cy="7506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9E2A46C-D7B6-4B4D-7362-1E9317798D0B}"/>
              </a:ext>
            </a:extLst>
          </p:cNvPr>
          <p:cNvSpPr>
            <a:spLocks noGrp="1"/>
          </p:cNvSpPr>
          <p:nvPr>
            <p:ph type="title"/>
          </p:nvPr>
        </p:nvSpPr>
        <p:spPr/>
        <p:txBody>
          <a:bodyPr/>
          <a:lstStyle/>
          <a:p>
            <a:r>
              <a:rPr lang="en-IN" dirty="0"/>
              <a:t>DOMAIN CONCEPTS</a:t>
            </a:r>
            <a:endParaRPr lang="en-US" dirty="0"/>
          </a:p>
        </p:txBody>
      </p:sp>
      <p:sp>
        <p:nvSpPr>
          <p:cNvPr id="10" name="Date Placeholder 6">
            <a:extLst>
              <a:ext uri="{FF2B5EF4-FFF2-40B4-BE49-F238E27FC236}">
                <a16:creationId xmlns:a16="http://schemas.microsoft.com/office/drawing/2014/main" id="{5C2E226E-0A22-2285-0F1C-A8DFEE3CAFAE}"/>
              </a:ext>
            </a:extLst>
          </p:cNvPr>
          <p:cNvSpPr>
            <a:spLocks noGrp="1"/>
          </p:cNvSpPr>
          <p:nvPr>
            <p:ph type="dt" sz="half" idx="10"/>
          </p:nvPr>
        </p:nvSpPr>
        <p:spPr>
          <a:xfrm>
            <a:off x="8369448" y="6356350"/>
            <a:ext cx="2592594" cy="365125"/>
          </a:xfrm>
        </p:spPr>
        <p:txBody>
          <a:bodyPr/>
          <a:lstStyle/>
          <a:p>
            <a:r>
              <a:rPr lang="en-US" dirty="0"/>
              <a:t>12/02/2022</a:t>
            </a:r>
          </a:p>
        </p:txBody>
      </p:sp>
      <p:pic>
        <p:nvPicPr>
          <p:cNvPr id="15" name="Picture 14">
            <a:extLst>
              <a:ext uri="{FF2B5EF4-FFF2-40B4-BE49-F238E27FC236}">
                <a16:creationId xmlns:a16="http://schemas.microsoft.com/office/drawing/2014/main" id="{60C202DA-371B-1EC8-FAA0-F33CBF77D61D}"/>
              </a:ext>
            </a:extLst>
          </p:cNvPr>
          <p:cNvPicPr>
            <a:picLocks noChangeAspect="1"/>
          </p:cNvPicPr>
          <p:nvPr/>
        </p:nvPicPr>
        <p:blipFill>
          <a:blip r:embed="rId3"/>
          <a:stretch>
            <a:fillRect/>
          </a:stretch>
        </p:blipFill>
        <p:spPr>
          <a:xfrm>
            <a:off x="407939" y="1224344"/>
            <a:ext cx="11376122" cy="4602879"/>
          </a:xfrm>
          <a:prstGeom prst="rect">
            <a:avLst/>
          </a:prstGeom>
        </p:spPr>
      </p:pic>
    </p:spTree>
    <p:extLst>
      <p:ext uri="{BB962C8B-B14F-4D97-AF65-F5344CB8AC3E}">
        <p14:creationId xmlns:p14="http://schemas.microsoft.com/office/powerpoint/2010/main" val="168817179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9187C1-630C-405A-830B-EED062A4969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tf67498733_win32</Template>
  <TotalTime>4331</TotalTime>
  <Words>2556</Words>
  <Application>Microsoft Office PowerPoint</Application>
  <PresentationFormat>Widescreen</PresentationFormat>
  <Paragraphs>635</Paragraphs>
  <Slides>43</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vt:lpstr>
      <vt:lpstr>Calibri</vt:lpstr>
      <vt:lpstr>Calisto MT</vt:lpstr>
      <vt:lpstr>Courier New</vt:lpstr>
      <vt:lpstr>Lustria</vt:lpstr>
      <vt:lpstr>Noto Sans Symbols</vt:lpstr>
      <vt:lpstr>Open Sans</vt:lpstr>
      <vt:lpstr>Open Sans Medium</vt:lpstr>
      <vt:lpstr>Open Sans SemiBold</vt:lpstr>
      <vt:lpstr>source-serif-pro</vt:lpstr>
      <vt:lpstr>Times New Roman</vt:lpstr>
      <vt:lpstr>Univers Condensed</vt:lpstr>
      <vt:lpstr>Wingdings</vt:lpstr>
      <vt:lpstr>ChronicleVTI</vt:lpstr>
      <vt:lpstr>PowerPoint Presentation</vt:lpstr>
      <vt:lpstr>AGENDA</vt:lpstr>
      <vt:lpstr>BUSINESS UNDERSTANDING</vt:lpstr>
      <vt:lpstr>Literature Survey</vt:lpstr>
      <vt:lpstr>CRISP-DM FRAMEWORK</vt:lpstr>
      <vt:lpstr>Architecture</vt:lpstr>
      <vt:lpstr>AGENDA</vt:lpstr>
      <vt:lpstr>DATA UNDERSTANDING</vt:lpstr>
      <vt:lpstr>DOMAIN CONCEPTS</vt:lpstr>
      <vt:lpstr>DOMAIN CONCEPTS</vt:lpstr>
      <vt:lpstr>DOMAIN CONCEPTS</vt:lpstr>
      <vt:lpstr>ANALYTICS BASE TABLE (ABT)</vt:lpstr>
      <vt:lpstr>3V’s OF DATA</vt:lpstr>
      <vt:lpstr>EDA – CONTINUOUS FIELDS</vt:lpstr>
      <vt:lpstr>EDA – CONTINUOUS FIELDS</vt:lpstr>
      <vt:lpstr>EDA – CATEGORICAL FIELDS</vt:lpstr>
      <vt:lpstr>AGENDA</vt:lpstr>
      <vt:lpstr>DATA CLEANING</vt:lpstr>
      <vt:lpstr>Feature engineering</vt:lpstr>
      <vt:lpstr>Feature engineering</vt:lpstr>
      <vt:lpstr>DATA SCaling</vt:lpstr>
      <vt:lpstr>SAMPLING: IMBALANCED DATASET</vt:lpstr>
      <vt:lpstr>SAMPLING METHODS</vt:lpstr>
      <vt:lpstr>SAMPLING: BALANCED DATASET</vt:lpstr>
      <vt:lpstr>DATA SPLITTING</vt:lpstr>
      <vt:lpstr>AGENDA</vt:lpstr>
      <vt:lpstr>MODEL SELECTION</vt:lpstr>
      <vt:lpstr>LOGISTIC REGRESSION</vt:lpstr>
      <vt:lpstr>Support vector MACHINES (SVM)</vt:lpstr>
      <vt:lpstr>Ensemble – Random Forest</vt:lpstr>
      <vt:lpstr>Ensemble – XGBoost</vt:lpstr>
      <vt:lpstr>K-Nearest Neighbors (KNN)</vt:lpstr>
      <vt:lpstr>Naive Bayes</vt:lpstr>
      <vt:lpstr>Deep Learning Model - CNN and ANN</vt:lpstr>
      <vt:lpstr>AGENDA</vt:lpstr>
      <vt:lpstr>MODEL COMPARISON</vt:lpstr>
      <vt:lpstr>Best model post the comparison</vt:lpstr>
      <vt:lpstr>AGENDA</vt:lpstr>
      <vt:lpstr>deployment</vt:lpstr>
      <vt:lpstr>AGENDA</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Nupur Pathak</dc:creator>
  <cp:lastModifiedBy>Nupur Pathak</cp:lastModifiedBy>
  <cp:revision>117</cp:revision>
  <dcterms:created xsi:type="dcterms:W3CDTF">2022-11-26T22:51:52Z</dcterms:created>
  <dcterms:modified xsi:type="dcterms:W3CDTF">2022-12-03T03:40:39Z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