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61" r:id="rId4"/>
    <p:sldId id="279" r:id="rId5"/>
    <p:sldId id="278" r:id="rId6"/>
    <p:sldId id="280" r:id="rId7"/>
    <p:sldId id="262" r:id="rId8"/>
    <p:sldId id="263" r:id="rId9"/>
    <p:sldId id="264" r:id="rId10"/>
    <p:sldId id="265" r:id="rId11"/>
    <p:sldId id="260" r:id="rId12"/>
    <p:sldId id="281" r:id="rId13"/>
    <p:sldId id="283" r:id="rId14"/>
    <p:sldId id="284" r:id="rId15"/>
    <p:sldId id="267" r:id="rId16"/>
    <p:sldId id="269" r:id="rId17"/>
    <p:sldId id="266" r:id="rId18"/>
    <p:sldId id="285" r:id="rId19"/>
    <p:sldId id="287" r:id="rId20"/>
    <p:sldId id="277" r:id="rId21"/>
    <p:sldId id="259" r:id="rId22"/>
    <p:sldId id="270" r:id="rId23"/>
    <p:sldId id="271" r:id="rId24"/>
    <p:sldId id="286" r:id="rId25"/>
    <p:sldId id="268" r:id="rId26"/>
    <p:sldId id="276" r:id="rId27"/>
    <p:sldId id="275" r:id="rId28"/>
    <p:sldId id="272" r:id="rId29"/>
    <p:sldId id="273" r:id="rId30"/>
    <p:sldId id="27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05F91-3DEE-4AA7-BCDF-73C25B504C81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31548-6AE5-42F2-A665-A807A4E91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16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includes water for ‘wild and scenic rivers’, required delta outflow, instream flows, managed wetlands. Ag includes water for crop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1548-6AE5-42F2-A665-A807A4E911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includes water for ‘wild and scenic rivers’, required delta outflow, instream flows, managed wetlands. Ag includes water for crop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1548-6AE5-42F2-A665-A807A4E911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0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includes water for ‘wild and scenic rivers’, required delta outflow, instream flows, managed wetlands. Ag includes water for crop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1548-6AE5-42F2-A665-A807A4E911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9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Environment includes water for ‘wild and scenic rivers’, required delta outflow, instream flows, managed wetlands. Ag includes water for crop production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31548-6AE5-42F2-A665-A807A4E911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72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5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1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5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7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9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1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3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4C925-60F1-4152-9274-BC0C40804BF2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BC7BE-AA07-4E7C-8851-C01E8AFBA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007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D61F-5D6E-6A99-E16A-001766B1D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7C58F-B9C2-BE95-348E-913C68264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2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00A14C-047B-EACC-0253-334318899FC6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F44158-D780-CB23-B06A-E6BAD6C6420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502448-4229-1805-6D67-8DDEEAAF6681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B08D77-74AE-1EE9-8A30-21A4A55CEE7C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B1FAF9-48C1-E34F-DF4F-70B8FD2AC4DD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164F15-DB16-C346-43A3-8CD012436476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" name="Picture 9" descr="A map of the state of california&#10;&#10;Description automatically generated with medium confidence">
            <a:extLst>
              <a:ext uri="{FF2B5EF4-FFF2-40B4-BE49-F238E27FC236}">
                <a16:creationId xmlns:a16="http://schemas.microsoft.com/office/drawing/2014/main" id="{832FCA64-8FA4-717E-3ED8-BA3040FE1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58" y="591133"/>
            <a:ext cx="4496262" cy="5620327"/>
          </a:xfrm>
          <a:prstGeom prst="rect">
            <a:avLst/>
          </a:prstGeom>
        </p:spPr>
      </p:pic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52F0308-1C5B-7623-ED2D-FDDF32474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" y="508578"/>
            <a:ext cx="6156181" cy="55201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D2D54E-310B-FF88-52C8-36133AA1154A}"/>
              </a:ext>
            </a:extLst>
          </p:cNvPr>
          <p:cNvSpPr/>
          <p:nvPr/>
        </p:nvSpPr>
        <p:spPr>
          <a:xfrm>
            <a:off x="4461164" y="1847273"/>
            <a:ext cx="1865745" cy="360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A66AF4-E732-B740-57B7-6E13E8FA1045}"/>
              </a:ext>
            </a:extLst>
          </p:cNvPr>
          <p:cNvSpPr/>
          <p:nvPr/>
        </p:nvSpPr>
        <p:spPr>
          <a:xfrm>
            <a:off x="1861128" y="1112983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2FF535-36DC-E6BF-04CA-30D86FDC3481}"/>
              </a:ext>
            </a:extLst>
          </p:cNvPr>
          <p:cNvSpPr/>
          <p:nvPr/>
        </p:nvSpPr>
        <p:spPr>
          <a:xfrm>
            <a:off x="2528456" y="2660071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2968C2-2CC1-501C-0021-A62377D557B5}"/>
              </a:ext>
            </a:extLst>
          </p:cNvPr>
          <p:cNvSpPr/>
          <p:nvPr/>
        </p:nvSpPr>
        <p:spPr>
          <a:xfrm>
            <a:off x="419192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8EB08-897D-0198-9656-BE84A3DE7A16}"/>
              </a:ext>
            </a:extLst>
          </p:cNvPr>
          <p:cNvSpPr/>
          <p:nvPr/>
        </p:nvSpPr>
        <p:spPr>
          <a:xfrm>
            <a:off x="7616454" y="829260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74510-1DAC-3405-8588-D09556008B63}"/>
              </a:ext>
            </a:extLst>
          </p:cNvPr>
          <p:cNvSpPr/>
          <p:nvPr/>
        </p:nvSpPr>
        <p:spPr>
          <a:xfrm>
            <a:off x="8450036" y="2724727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776F21-04D3-8CF0-6117-5A08E89BE116}"/>
              </a:ext>
            </a:extLst>
          </p:cNvPr>
          <p:cNvSpPr/>
          <p:nvPr/>
        </p:nvSpPr>
        <p:spPr>
          <a:xfrm>
            <a:off x="961889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62961879-24BA-EED3-67D6-7F6AAB222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18" y="11545"/>
            <a:ext cx="85725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E171CEF-7BEE-E358-567A-001A1F0CA2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9552BD6B-3F93-DF3D-64C8-4E26573B8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209" y="284023"/>
            <a:ext cx="7793182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57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66938B4-B74A-254C-893F-2D7B0F87780E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0C0560-A017-B1ED-1521-F59409D8A7E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CE3BB1-E8C4-B7AD-7E5E-98C29DA1335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1A9404-AE1F-7AF1-6D4F-4A29273A15F1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5F6667-A9F5-1CA9-F635-7DD454007328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966139-2F05-4A0A-845E-51E40B8E82C8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26" name="Picture 2" descr="What is Flood Irrigation?">
            <a:extLst>
              <a:ext uri="{FF2B5EF4-FFF2-40B4-BE49-F238E27FC236}">
                <a16:creationId xmlns:a16="http://schemas.microsoft.com/office/drawing/2014/main" id="{CF50C9CF-9F78-FBAC-C7A6-8EE6E8B9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29" y="254334"/>
            <a:ext cx="5021742" cy="33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58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66938B4-B74A-254C-893F-2D7B0F87780E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0C0560-A017-B1ED-1521-F59409D8A7E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CE3BB1-E8C4-B7AD-7E5E-98C29DA1335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1A9404-AE1F-7AF1-6D4F-4A29273A15F1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5F6667-A9F5-1CA9-F635-7DD454007328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966139-2F05-4A0A-845E-51E40B8E82C8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26" name="Picture 2" descr="What is Flood Irrigation?">
            <a:extLst>
              <a:ext uri="{FF2B5EF4-FFF2-40B4-BE49-F238E27FC236}">
                <a16:creationId xmlns:a16="http://schemas.microsoft.com/office/drawing/2014/main" id="{CF50C9CF-9F78-FBAC-C7A6-8EE6E8B9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29" y="254334"/>
            <a:ext cx="5021742" cy="33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F711AAC6-26D1-D455-C123-C2248F04D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6" y="3910429"/>
            <a:ext cx="2987386" cy="238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66938B4-B74A-254C-893F-2D7B0F87780E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0C0560-A017-B1ED-1521-F59409D8A7E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CE3BB1-E8C4-B7AD-7E5E-98C29DA1335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1A9404-AE1F-7AF1-6D4F-4A29273A15F1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5F6667-A9F5-1CA9-F635-7DD454007328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966139-2F05-4A0A-845E-51E40B8E82C8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26" name="Picture 2" descr="What is Flood Irrigation?">
            <a:extLst>
              <a:ext uri="{FF2B5EF4-FFF2-40B4-BE49-F238E27FC236}">
                <a16:creationId xmlns:a16="http://schemas.microsoft.com/office/drawing/2014/main" id="{CF50C9CF-9F78-FBAC-C7A6-8EE6E8B9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29" y="254334"/>
            <a:ext cx="5021742" cy="33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F711AAC6-26D1-D455-C123-C2248F04D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6" y="3910429"/>
            <a:ext cx="2987386" cy="2389909"/>
          </a:xfrm>
          <a:prstGeom prst="rect">
            <a:avLst/>
          </a:prstGeom>
        </p:spPr>
      </p:pic>
      <p:pic>
        <p:nvPicPr>
          <p:cNvPr id="10" name="Picture 9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343D4F4A-2C54-93CA-F84A-CD4C487DD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13" y="3910429"/>
            <a:ext cx="2987387" cy="2389909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A46A8FAA-A1F8-3B1C-2355-5155358C0817}"/>
              </a:ext>
            </a:extLst>
          </p:cNvPr>
          <p:cNvSpPr/>
          <p:nvPr/>
        </p:nvSpPr>
        <p:spPr>
          <a:xfrm>
            <a:off x="3585129" y="4793673"/>
            <a:ext cx="609600" cy="609600"/>
          </a:xfrm>
          <a:prstGeom prst="plus">
            <a:avLst>
              <a:gd name="adj" fmla="val 41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8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66938B4-B74A-254C-893F-2D7B0F87780E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0C0560-A017-B1ED-1521-F59409D8A7E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CE3BB1-E8C4-B7AD-7E5E-98C29DA1335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1A9404-AE1F-7AF1-6D4F-4A29273A15F1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5F6667-A9F5-1CA9-F635-7DD454007328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966139-2F05-4A0A-845E-51E40B8E82C8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26" name="Picture 2" descr="What is Flood Irrigation?">
            <a:extLst>
              <a:ext uri="{FF2B5EF4-FFF2-40B4-BE49-F238E27FC236}">
                <a16:creationId xmlns:a16="http://schemas.microsoft.com/office/drawing/2014/main" id="{CF50C9CF-9F78-FBAC-C7A6-8EE6E8B9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29" y="254334"/>
            <a:ext cx="5021742" cy="33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F711AAC6-26D1-D455-C123-C2248F04D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6" y="3910429"/>
            <a:ext cx="2987386" cy="2389909"/>
          </a:xfrm>
          <a:prstGeom prst="rect">
            <a:avLst/>
          </a:prstGeom>
        </p:spPr>
      </p:pic>
      <p:pic>
        <p:nvPicPr>
          <p:cNvPr id="10" name="Picture 9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343D4F4A-2C54-93CA-F84A-CD4C487DD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13" y="3910429"/>
            <a:ext cx="2987387" cy="2389909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A46A8FAA-A1F8-3B1C-2355-5155358C0817}"/>
              </a:ext>
            </a:extLst>
          </p:cNvPr>
          <p:cNvSpPr/>
          <p:nvPr/>
        </p:nvSpPr>
        <p:spPr>
          <a:xfrm>
            <a:off x="3585129" y="4793673"/>
            <a:ext cx="609600" cy="609600"/>
          </a:xfrm>
          <a:prstGeom prst="plus">
            <a:avLst>
              <a:gd name="adj" fmla="val 41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quals 12">
            <a:extLst>
              <a:ext uri="{FF2B5EF4-FFF2-40B4-BE49-F238E27FC236}">
                <a16:creationId xmlns:a16="http://schemas.microsoft.com/office/drawing/2014/main" id="{A7B60E61-9240-1B3B-08F1-B507B6D5D16C}"/>
              </a:ext>
            </a:extLst>
          </p:cNvPr>
          <p:cNvSpPr/>
          <p:nvPr/>
        </p:nvSpPr>
        <p:spPr>
          <a:xfrm>
            <a:off x="7794417" y="4682837"/>
            <a:ext cx="803564" cy="803564"/>
          </a:xfrm>
          <a:prstGeom prst="mathEqual">
            <a:avLst>
              <a:gd name="adj1" fmla="val 14325"/>
              <a:gd name="adj2" fmla="val 2785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03167-B07C-C5D3-7EBD-B812AD908D4E}"/>
              </a:ext>
            </a:extLst>
          </p:cNvPr>
          <p:cNvSpPr txBox="1"/>
          <p:nvPr/>
        </p:nvSpPr>
        <p:spPr>
          <a:xfrm>
            <a:off x="8779881" y="4655129"/>
            <a:ext cx="30750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Get rid of it. </a:t>
            </a:r>
          </a:p>
        </p:txBody>
      </p:sp>
    </p:spTree>
    <p:extLst>
      <p:ext uri="{BB962C8B-B14F-4D97-AF65-F5344CB8AC3E}">
        <p14:creationId xmlns:p14="http://schemas.microsoft.com/office/powerpoint/2010/main" val="274467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8567E6-7D8E-A1D6-E317-E123026A9B9F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F481D3-5DE2-B396-F400-CC4B65D72EA6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3FD359-FF2B-FEDA-126C-CCC76EC4524E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https://phys.org/news/2023-02-environmental-group-urges-california-limit.html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FD51B5-A56A-624F-C3DC-3DAC19BB3808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DF9997-F987-DD21-BD7B-F2B3C4D481D5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42B3B5-A6C8-82C2-CB91-2F0388FCE362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4947EE3-ADFE-A8C9-619F-2E5446B7A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428"/>
          <a:stretch/>
        </p:blipFill>
        <p:spPr>
          <a:xfrm>
            <a:off x="1287396" y="879743"/>
            <a:ext cx="10044151" cy="487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86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alifornia's Water Emergency: Satisfying The Thirst Of Almonds While The  Wells Of The People That Harvest Them Run Dry">
            <a:extLst>
              <a:ext uri="{FF2B5EF4-FFF2-40B4-BE49-F238E27FC236}">
                <a16:creationId xmlns:a16="http://schemas.microsoft.com/office/drawing/2014/main" id="{38CC272C-2BC5-5F27-0387-FB410415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975"/>
            <a:ext cx="12192000" cy="5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FDFD7EF-0637-5AC4-1CD9-76F3E7612528}"/>
              </a:ext>
            </a:extLst>
          </p:cNvPr>
          <p:cNvGrpSpPr/>
          <p:nvPr/>
        </p:nvGrpSpPr>
        <p:grpSpPr>
          <a:xfrm>
            <a:off x="0" y="-32247"/>
            <a:ext cx="12221164" cy="430887"/>
            <a:chOff x="0" y="-32247"/>
            <a:chExt cx="12221164" cy="4308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7CA0EB-6DE8-A151-BBE4-827C502FD3A6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328CE0-AFF3-C979-415E-DB0B364CE071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https://www.forbes.com/sites/chloesorvino/2022/09/22/california-farms-pump-water-to-feed-crops-amid-extreme-heat-and-drought-but-residents-wells-are-running-dry/?sh=6550a2cd6eac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DA6B8E-09AC-1817-63F4-419D9CFC2AE0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B4B362-F0E5-D8BB-C41F-617D5D1CA4F8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5F864E-926D-30FA-6A7E-9C1630C6D496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131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330E38-777E-2DCB-8C6B-53A3D7477365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99FDAE-0AE7-9954-0C81-282A494C854F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3281D7-60AA-7129-5943-0D6F787E1AAD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3EE428-CF1E-29F3-7F25-B677E0414A0B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F85C38-FF30-B86D-00D9-1CBB907DABCB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02343A-5AC8-FBA2-60F7-A7FFA90149F5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26" name="Picture 2" descr="What is Flood Irrigation?">
            <a:extLst>
              <a:ext uri="{FF2B5EF4-FFF2-40B4-BE49-F238E27FC236}">
                <a16:creationId xmlns:a16="http://schemas.microsoft.com/office/drawing/2014/main" id="{CF50C9CF-9F78-FBAC-C7A6-8EE6E8B9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29" y="254334"/>
            <a:ext cx="5021742" cy="33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ED7BA6-08BF-58D7-253D-3F30DFD558C4}"/>
              </a:ext>
            </a:extLst>
          </p:cNvPr>
          <p:cNvSpPr txBox="1"/>
          <p:nvPr/>
        </p:nvSpPr>
        <p:spPr>
          <a:xfrm>
            <a:off x="1659138" y="3783173"/>
            <a:ext cx="755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of the only wetland bird feeding areas left in California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A0398-3DB9-2633-8978-86B229C067F1}"/>
              </a:ext>
            </a:extLst>
          </p:cNvPr>
          <p:cNvSpPr txBox="1"/>
          <p:nvPr/>
        </p:nvSpPr>
        <p:spPr>
          <a:xfrm>
            <a:off x="4434892" y="5285489"/>
            <a:ext cx="5067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Provides years without soil disturbance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75D4C-11B6-92B3-E0F1-FB66A8D43D5F}"/>
              </a:ext>
            </a:extLst>
          </p:cNvPr>
          <p:cNvSpPr txBox="1"/>
          <p:nvPr/>
        </p:nvSpPr>
        <p:spPr>
          <a:xfrm>
            <a:off x="2977508" y="4534331"/>
            <a:ext cx="5732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Provides ‘free’ nitrogen to subsequent crop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E8B6F-F588-DEED-32B1-E5FB5DF15A52}"/>
              </a:ext>
            </a:extLst>
          </p:cNvPr>
          <p:cNvSpPr txBox="1"/>
          <p:nvPr/>
        </p:nvSpPr>
        <p:spPr>
          <a:xfrm>
            <a:off x="5146308" y="6036647"/>
            <a:ext cx="253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Flexible water user</a:t>
            </a:r>
          </a:p>
        </p:txBody>
      </p:sp>
      <p:pic>
        <p:nvPicPr>
          <p:cNvPr id="10" name="Picture 9" descr="A black silhouette of a state&#10;&#10;Description automatically generated with low confidence">
            <a:extLst>
              <a:ext uri="{FF2B5EF4-FFF2-40B4-BE49-F238E27FC236}">
                <a16:creationId xmlns:a16="http://schemas.microsoft.com/office/drawing/2014/main" id="{CEC6259D-47B6-4D01-5E97-8FCF7CF838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388" y="2716567"/>
            <a:ext cx="4257811" cy="425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330E38-777E-2DCB-8C6B-53A3D7477365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99FDAE-0AE7-9954-0C81-282A494C854F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3281D7-60AA-7129-5943-0D6F787E1AAD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3EE428-CF1E-29F3-7F25-B677E0414A0B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F85C38-FF30-B86D-00D9-1CBB907DABCB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02343A-5AC8-FBA2-60F7-A7FFA90149F5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26" name="Picture 2" descr="What is Flood Irrigation?">
            <a:extLst>
              <a:ext uri="{FF2B5EF4-FFF2-40B4-BE49-F238E27FC236}">
                <a16:creationId xmlns:a16="http://schemas.microsoft.com/office/drawing/2014/main" id="{CF50C9CF-9F78-FBAC-C7A6-8EE6E8B9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29" y="254334"/>
            <a:ext cx="5021742" cy="33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ED7BA6-08BF-58D7-253D-3F30DFD558C4}"/>
              </a:ext>
            </a:extLst>
          </p:cNvPr>
          <p:cNvSpPr txBox="1"/>
          <p:nvPr/>
        </p:nvSpPr>
        <p:spPr>
          <a:xfrm>
            <a:off x="6572769" y="6031556"/>
            <a:ext cx="5619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Yields are consistently twice the US average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A0398-3DB9-2633-8978-86B229C067F1}"/>
              </a:ext>
            </a:extLst>
          </p:cNvPr>
          <p:cNvSpPr txBox="1"/>
          <p:nvPr/>
        </p:nvSpPr>
        <p:spPr>
          <a:xfrm>
            <a:off x="5001617" y="5143757"/>
            <a:ext cx="6509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Lower yield variability compared to rainfed regions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75D4C-11B6-92B3-E0F1-FB66A8D43D5F}"/>
              </a:ext>
            </a:extLst>
          </p:cNvPr>
          <p:cNvSpPr txBox="1"/>
          <p:nvPr/>
        </p:nvSpPr>
        <p:spPr>
          <a:xfrm>
            <a:off x="3936296" y="4255958"/>
            <a:ext cx="7862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Close proximity to dairies lowers transportation requirements</a:t>
            </a:r>
          </a:p>
        </p:txBody>
      </p:sp>
      <p:pic>
        <p:nvPicPr>
          <p:cNvPr id="10" name="Picture 9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3956D37-B0A7-EB9B-5861-73EF9E5E4A5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3" y="3856527"/>
            <a:ext cx="3693111" cy="25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9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66938B4-B74A-254C-893F-2D7B0F87780E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0C0560-A017-B1ED-1521-F59409D8A7E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CE3BB1-E8C4-B7AD-7E5E-98C29DA1335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1A9404-AE1F-7AF1-6D4F-4A29273A15F1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5F6667-A9F5-1CA9-F635-7DD454007328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966139-2F05-4A0A-845E-51E40B8E82C8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26" name="Picture 2" descr="What is Flood Irrigation?">
            <a:extLst>
              <a:ext uri="{FF2B5EF4-FFF2-40B4-BE49-F238E27FC236}">
                <a16:creationId xmlns:a16="http://schemas.microsoft.com/office/drawing/2014/main" id="{CF50C9CF-9F78-FBAC-C7A6-8EE6E8B9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129" y="254334"/>
            <a:ext cx="5021742" cy="33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F711AAC6-26D1-D455-C123-C2248F04D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6" y="3910429"/>
            <a:ext cx="2987386" cy="2389909"/>
          </a:xfrm>
          <a:prstGeom prst="rect">
            <a:avLst/>
          </a:prstGeom>
        </p:spPr>
      </p:pic>
      <p:pic>
        <p:nvPicPr>
          <p:cNvPr id="10" name="Picture 9" descr="A picture containing text, screenshot, diagram, circle&#10;&#10;Description automatically generated">
            <a:extLst>
              <a:ext uri="{FF2B5EF4-FFF2-40B4-BE49-F238E27FC236}">
                <a16:creationId xmlns:a16="http://schemas.microsoft.com/office/drawing/2014/main" id="{343D4F4A-2C54-93CA-F84A-CD4C487DD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513" y="3910429"/>
            <a:ext cx="2987387" cy="2389909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A46A8FAA-A1F8-3B1C-2355-5155358C0817}"/>
              </a:ext>
            </a:extLst>
          </p:cNvPr>
          <p:cNvSpPr/>
          <p:nvPr/>
        </p:nvSpPr>
        <p:spPr>
          <a:xfrm>
            <a:off x="3585129" y="4793673"/>
            <a:ext cx="609600" cy="609600"/>
          </a:xfrm>
          <a:prstGeom prst="plus">
            <a:avLst>
              <a:gd name="adj" fmla="val 41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C03167-B07C-C5D3-7EBD-B812AD908D4E}"/>
              </a:ext>
            </a:extLst>
          </p:cNvPr>
          <p:cNvSpPr txBox="1"/>
          <p:nvPr/>
        </p:nvSpPr>
        <p:spPr>
          <a:xfrm>
            <a:off x="9427952" y="4313643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?</a:t>
            </a:r>
          </a:p>
        </p:txBody>
      </p:sp>
      <p:sp>
        <p:nvSpPr>
          <p:cNvPr id="2" name="Cross 1">
            <a:extLst>
              <a:ext uri="{FF2B5EF4-FFF2-40B4-BE49-F238E27FC236}">
                <a16:creationId xmlns:a16="http://schemas.microsoft.com/office/drawing/2014/main" id="{A11B4737-54CC-F66F-40BD-CFE7CF488154}"/>
              </a:ext>
            </a:extLst>
          </p:cNvPr>
          <p:cNvSpPr/>
          <p:nvPr/>
        </p:nvSpPr>
        <p:spPr>
          <a:xfrm>
            <a:off x="7988381" y="4793673"/>
            <a:ext cx="609600" cy="609600"/>
          </a:xfrm>
          <a:prstGeom prst="plus">
            <a:avLst>
              <a:gd name="adj" fmla="val 41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69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DEAB04-C420-A5CD-78B9-844BE5AA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633BE-6EB3-7F32-9D3F-36F201ADBA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Narrow lens: </a:t>
            </a:r>
          </a:p>
          <a:p>
            <a:pPr marL="0" indent="0">
              <a:buNone/>
            </a:pPr>
            <a:r>
              <a:rPr lang="en-US" dirty="0"/>
              <a:t>Not a great Californian crop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BEFE86-22AD-6DC9-670E-E59F895FDB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Broader lens: </a:t>
            </a:r>
          </a:p>
          <a:p>
            <a:pPr marL="0" indent="0">
              <a:buNone/>
            </a:pPr>
            <a:r>
              <a:rPr lang="en-US" dirty="0"/>
              <a:t>A great Californian crop?</a:t>
            </a:r>
          </a:p>
          <a:p>
            <a:endParaRPr lang="en-US" dirty="0"/>
          </a:p>
        </p:txBody>
      </p:sp>
      <p:pic>
        <p:nvPicPr>
          <p:cNvPr id="4" name="Picture 2" descr="What is Flood Irrigation?">
            <a:extLst>
              <a:ext uri="{FF2B5EF4-FFF2-40B4-BE49-F238E27FC236}">
                <a16:creationId xmlns:a16="http://schemas.microsoft.com/office/drawing/2014/main" id="{339528A2-E517-7BC8-5A39-5F251D13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348" y="604822"/>
            <a:ext cx="5021742" cy="33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693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D0E43A-D07E-132B-B837-F6C6F08C73E4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A6450D-0F82-8560-DF23-A8E4380A80DA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98CBFD-C3B0-4403-2A1D-A83DF8CF4D6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D15B34-B8AC-3FFC-0BDC-56A9F153758E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D8C09B-B8A3-1C28-A3FE-6909254AC20B}"/>
                </a:ext>
              </a:extLst>
            </p:cNvPr>
            <p:cNvSpPr txBox="1"/>
            <p:nvPr/>
          </p:nvSpPr>
          <p:spPr>
            <a:xfrm>
              <a:off x="1569875" y="47781"/>
              <a:ext cx="1188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Methodology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D8D7D1-D3F0-3A71-B307-742C40475EF0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EE210667-4ADB-1494-F964-BDE5835A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314"/>
            <a:ext cx="10515600" cy="1325563"/>
          </a:xfrm>
        </p:spPr>
        <p:txBody>
          <a:bodyPr/>
          <a:lstStyle/>
          <a:p>
            <a:r>
              <a:rPr lang="en-US" dirty="0"/>
              <a:t>Use Life Cycle Assessment methodologies to assess climate impacts of Californian alfalfa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92FB46A-93F1-819B-860B-34EDB4F1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981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Uncertainty versus variation (</a:t>
            </a:r>
            <a:r>
              <a:rPr lang="en-US" dirty="0" err="1"/>
              <a:t>Notarnicola</a:t>
            </a:r>
            <a:r>
              <a:rPr lang="en-US" dirty="0"/>
              <a:t> et al. 2017)</a:t>
            </a:r>
          </a:p>
          <a:p>
            <a:pPr marL="0" indent="0">
              <a:buNone/>
            </a:pPr>
            <a:r>
              <a:rPr lang="en-US" dirty="0"/>
              <a:t>Examine alfalfa production with regional nuance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Fully account for cropping system impacts (Costa et al. 2020)</a:t>
            </a:r>
          </a:p>
          <a:p>
            <a:pPr marL="0" indent="0">
              <a:buNone/>
            </a:pPr>
            <a:r>
              <a:rPr lang="en-US" dirty="0"/>
              <a:t>Account for stand life and fertilizer reductions for subsequent crop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and explore </a:t>
            </a:r>
            <a:r>
              <a:rPr lang="en-US"/>
              <a:t>meaningful counterfactuals???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8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map of the state of california&#10;&#10;Description automatically generated">
            <a:extLst>
              <a:ext uri="{FF2B5EF4-FFF2-40B4-BE49-F238E27FC236}">
                <a16:creationId xmlns:a16="http://schemas.microsoft.com/office/drawing/2014/main" id="{46B2917F-50AA-E5B8-4FFC-672B695E2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0" y="883717"/>
            <a:ext cx="4534215" cy="566776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3CC483-1AE8-6091-465A-56498AA284D7}"/>
              </a:ext>
            </a:extLst>
          </p:cNvPr>
          <p:cNvSpPr/>
          <p:nvPr/>
        </p:nvSpPr>
        <p:spPr>
          <a:xfrm>
            <a:off x="1482958" y="752320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1BFC23-D995-3E7A-3B34-3EBADEBC3F90}"/>
              </a:ext>
            </a:extLst>
          </p:cNvPr>
          <p:cNvSpPr/>
          <p:nvPr/>
        </p:nvSpPr>
        <p:spPr>
          <a:xfrm>
            <a:off x="2291470" y="2601436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E2D5C0-55CE-6130-008E-4DFC9D67F9BF}"/>
              </a:ext>
            </a:extLst>
          </p:cNvPr>
          <p:cNvSpPr/>
          <p:nvPr/>
        </p:nvSpPr>
        <p:spPr>
          <a:xfrm>
            <a:off x="3906463" y="5200444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40AE3-0652-C1FE-00A4-ADC6D4CE4FC4}"/>
              </a:ext>
            </a:extLst>
          </p:cNvPr>
          <p:cNvSpPr txBox="1"/>
          <p:nvPr/>
        </p:nvSpPr>
        <p:spPr>
          <a:xfrm>
            <a:off x="2972652" y="1170387"/>
            <a:ext cx="500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Low input, low yields, major crop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F578A-218D-4FFC-F806-C3853D91BEA4}"/>
              </a:ext>
            </a:extLst>
          </p:cNvPr>
          <p:cNvSpPr txBox="1"/>
          <p:nvPr/>
        </p:nvSpPr>
        <p:spPr>
          <a:xfrm>
            <a:off x="3756966" y="3033357"/>
            <a:ext cx="6312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Medium input, high yields, rotational crop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4D4DE-1C71-DF38-E64B-0F856BBE08B5}"/>
              </a:ext>
            </a:extLst>
          </p:cNvPr>
          <p:cNvSpPr txBox="1"/>
          <p:nvPr/>
        </p:nvSpPr>
        <p:spPr>
          <a:xfrm>
            <a:off x="5618250" y="5504561"/>
            <a:ext cx="5177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High input, high yields, major crop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4505976-0D6D-A7AD-E216-5757C077026C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0A7BEB-A192-8FFF-896E-FF3A5DF7721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60E577-A44D-727D-EDA9-E2053950E8A0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420A72-0801-D392-DF9A-81D22E0B413C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B84DF4-16AE-1FD3-FB32-A0AC204277D4}"/>
                </a:ext>
              </a:extLst>
            </p:cNvPr>
            <p:cNvSpPr txBox="1"/>
            <p:nvPr/>
          </p:nvSpPr>
          <p:spPr>
            <a:xfrm>
              <a:off x="1569875" y="47781"/>
              <a:ext cx="1188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Methodology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25E609-7BF5-5288-E3D1-11F7534E2895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365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CC9F03-EAED-EB3A-C6C2-799E07DE6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709612"/>
            <a:ext cx="100869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0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88B0-11CF-25AB-C4F4-C9085D43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536C5-1CE2-6BE1-A6DE-78FD0B1CD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Functional unit: </a:t>
            </a:r>
          </a:p>
          <a:p>
            <a:pPr marL="0" indent="0">
              <a:buNone/>
            </a:pPr>
            <a:r>
              <a:rPr lang="en-US" dirty="0"/>
              <a:t>	1 hectare of land (carbon emissions)</a:t>
            </a:r>
          </a:p>
          <a:p>
            <a:pPr marL="0" indent="0">
              <a:buNone/>
            </a:pPr>
            <a:r>
              <a:rPr lang="en-US" dirty="0"/>
              <a:t>	1 Mg of dry yield (carbon efficiency)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System boundaries: </a:t>
            </a:r>
          </a:p>
          <a:p>
            <a:pPr marL="0" indent="0">
              <a:buNone/>
            </a:pPr>
            <a:r>
              <a:rPr lang="en-US" dirty="0"/>
              <a:t>	Cradle to roadside (~80% of alfalfa is sold)</a:t>
            </a:r>
          </a:p>
        </p:txBody>
      </p:sp>
    </p:spTree>
    <p:extLst>
      <p:ext uri="{BB962C8B-B14F-4D97-AF65-F5344CB8AC3E}">
        <p14:creationId xmlns:p14="http://schemas.microsoft.com/office/powerpoint/2010/main" val="3198754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0307EB-8EC8-FCD3-067F-ADAB6FC29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77200"/>
              </p:ext>
            </p:extLst>
          </p:nvPr>
        </p:nvGraphicFramePr>
        <p:xfrm>
          <a:off x="1677880" y="719666"/>
          <a:ext cx="8482119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7373">
                  <a:extLst>
                    <a:ext uri="{9D8B030D-6E8A-4147-A177-3AD203B41FA5}">
                      <a16:colId xmlns:a16="http://schemas.microsoft.com/office/drawing/2014/main" val="706441838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3735538969"/>
                    </a:ext>
                  </a:extLst>
                </a:gridCol>
                <a:gridCol w="2827373">
                  <a:extLst>
                    <a:ext uri="{9D8B030D-6E8A-4147-A177-3AD203B41FA5}">
                      <a16:colId xmlns:a16="http://schemas.microsoft.com/office/drawing/2014/main" val="33555626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32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Applied fertility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4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Applied pesticide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056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Irrigation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Manufacturing fuel, running pumps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90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passes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Manufacturing fuel for tractor, running tractor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Growing 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529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Soil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Soil N2O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25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Soil carbon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Sequestration of CO2 as soil 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California Healthy Soils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9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Avoided fertilizer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Avoided manufacturing of fertility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4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Avoided soil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Avoided soil N2O emissions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IPCC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699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DFA - OEFI - Healthy Soils Program">
            <a:extLst>
              <a:ext uri="{FF2B5EF4-FFF2-40B4-BE49-F238E27FC236}">
                <a16:creationId xmlns:a16="http://schemas.microsoft.com/office/drawing/2014/main" id="{A0757F76-A8D4-1868-B874-726B0D92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7AD4D-FC74-3357-2C62-C02465D39139}"/>
              </a:ext>
            </a:extLst>
          </p:cNvPr>
          <p:cNvSpPr txBox="1"/>
          <p:nvPr/>
        </p:nvSpPr>
        <p:spPr>
          <a:xfrm>
            <a:off x="2489200" y="4161042"/>
            <a:ext cx="721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http://comet-planner-cdfahsp.com/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18112F4-64BE-F309-DD69-448734AC5104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1399BA-70BD-45C2-14FF-EC6B063E2872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4B5050-8000-FDE5-4EE7-8B20A1901108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F5136F-E3E0-E7BF-A7EC-F088583AC768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538CA9-DCD5-C36D-932D-73258BB7A2B6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11803A-08B2-E5F9-1AB6-80DF50D87A12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6883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DFA - OEFI - Healthy Soils Program">
            <a:extLst>
              <a:ext uri="{FF2B5EF4-FFF2-40B4-BE49-F238E27FC236}">
                <a16:creationId xmlns:a16="http://schemas.microsoft.com/office/drawing/2014/main" id="{A0757F76-A8D4-1868-B874-726B0D92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005A137-893E-E999-0A35-4A63CDEEBB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691" y="1638354"/>
            <a:ext cx="8963602" cy="476244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794A6D4-1A3B-AA84-4BFC-BFD5EB3DBCB3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868FA7-D7EC-3777-0AA4-887E92AB9897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4C87F1-3FDE-DC4D-E6C9-F75068BBB066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B7D430-E9E1-2E11-BF0F-7548B5D1F2F5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85C9F7-E530-2966-9210-A29E4B570445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0FA100-5681-23E9-33F0-FEA6A5AA2A06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7865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BB1301-AE85-B551-6F3E-D1376DFE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3429000"/>
            <a:ext cx="11715750" cy="1724025"/>
          </a:xfrm>
          <a:prstGeom prst="rect">
            <a:avLst/>
          </a:prstGeom>
        </p:spPr>
      </p:pic>
      <p:pic>
        <p:nvPicPr>
          <p:cNvPr id="3" name="Picture 2" descr="CDFA - OEFI - Healthy Soils Program">
            <a:extLst>
              <a:ext uri="{FF2B5EF4-FFF2-40B4-BE49-F238E27FC236}">
                <a16:creationId xmlns:a16="http://schemas.microsoft.com/office/drawing/2014/main" id="{360C4868-5531-A024-92B3-039FAE0F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2BE774D-80B5-14C5-AE42-993C6754A7DE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1D5737-3098-2313-8157-985EF0FA4CF4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BD08B7-08C8-4F67-0552-6A249DB20909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F41ED4-47C3-1BED-4C1D-FE1660A12409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D389CCB-E31B-4DD4-2165-590E25CD91BD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C1A7A7-3B5A-5125-362A-9FC5F0E2E167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7678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DFA - OEFI - Healthy Soils Program">
            <a:extLst>
              <a:ext uri="{FF2B5EF4-FFF2-40B4-BE49-F238E27FC236}">
                <a16:creationId xmlns:a16="http://schemas.microsoft.com/office/drawing/2014/main" id="{A0757F76-A8D4-1868-B874-726B0D92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6C961-926B-0FB5-72AF-59F2F31B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3429000"/>
            <a:ext cx="11715750" cy="1724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565D3A-CC4A-384C-46C7-A573120272C1}"/>
              </a:ext>
            </a:extLst>
          </p:cNvPr>
          <p:cNvSpPr txBox="1"/>
          <p:nvPr/>
        </p:nvSpPr>
        <p:spPr>
          <a:xfrm>
            <a:off x="468959" y="1400175"/>
            <a:ext cx="5482029" cy="255454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Decrease fallow frequency or add perennial crops to rotations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97F800-5385-404F-321A-A6F0D7764F6F}"/>
              </a:ext>
            </a:extLst>
          </p:cNvPr>
          <p:cNvSpPr/>
          <p:nvPr/>
        </p:nvSpPr>
        <p:spPr>
          <a:xfrm rot="5400000">
            <a:off x="4618182" y="3735406"/>
            <a:ext cx="942109" cy="734994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572538-B157-DC43-7C73-7ED3F51465B3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5B3B41-03E9-5B3A-2B3F-8AB8F6B2EB12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C3DF65-A9FC-6912-4197-D2E01C28FF3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13F23F-A539-EA1B-222D-0EF285A75F9B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EEF3BD-D690-E6C3-9B88-957493743AE5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7ADD80-B4C1-7516-3A6C-A374B36AE5FB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160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DFA - OEFI - Healthy Soils Program">
            <a:extLst>
              <a:ext uri="{FF2B5EF4-FFF2-40B4-BE49-F238E27FC236}">
                <a16:creationId xmlns:a16="http://schemas.microsoft.com/office/drawing/2014/main" id="{A0757F76-A8D4-1868-B874-726B0D92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6C961-926B-0FB5-72AF-59F2F31B6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3429000"/>
            <a:ext cx="11715750" cy="17240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2E40E6-676D-8F96-0BBF-3C87D7680576}"/>
              </a:ext>
            </a:extLst>
          </p:cNvPr>
          <p:cNvSpPr/>
          <p:nvPr/>
        </p:nvSpPr>
        <p:spPr>
          <a:xfrm>
            <a:off x="5652654" y="3122595"/>
            <a:ext cx="3140364" cy="22160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C4772-A6A5-729E-58A1-626CB8C5F401}"/>
              </a:ext>
            </a:extLst>
          </p:cNvPr>
          <p:cNvSpPr txBox="1"/>
          <p:nvPr/>
        </p:nvSpPr>
        <p:spPr>
          <a:xfrm>
            <a:off x="348886" y="1796414"/>
            <a:ext cx="5482029" cy="193899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Sequester carbon and reduce nitrous oxide emissions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C306C9E-A611-6AFB-28C1-6EAA9B928C3F}"/>
              </a:ext>
            </a:extLst>
          </p:cNvPr>
          <p:cNvSpPr/>
          <p:nvPr/>
        </p:nvSpPr>
        <p:spPr>
          <a:xfrm rot="1411321">
            <a:off x="5190203" y="3586461"/>
            <a:ext cx="942109" cy="734994"/>
          </a:xfrm>
          <a:prstGeom prst="right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47582C-1009-7BCE-10B6-4DCF3E8618DD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2FF4D9-C13D-2982-5291-AC0E3829973B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87EE13-4825-75F2-A772-95C7A554523F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2E523C-156D-C3B9-EEAC-D4B2A8A2D5A7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70D661-EFD1-1E5E-24E7-CF5A7ED427A3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F9FD9F-5AF0-5539-D3E0-2127E5853B07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5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B9C6A-F820-74F1-68F4-849035B8919C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AFC313-4547-1198-EDEB-FFE43A57D43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41D855-DF54-B1CD-B1D0-7095D273A57A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endParaRPr lang="en-US" sz="1100" i="1" dirty="0">
                <a:solidFill>
                  <a:schemeClr val="accent5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EE362-2F43-CEA9-688E-5AD38079E423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3BC34-3D96-BC8E-AF40-6E243DDC8A74}"/>
                </a:ext>
              </a:extLst>
            </p:cNvPr>
            <p:cNvSpPr txBox="1"/>
            <p:nvPr/>
          </p:nvSpPr>
          <p:spPr>
            <a:xfrm>
              <a:off x="1569875" y="47781"/>
              <a:ext cx="1188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Methodology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5B7D3-D572-4880-0DDA-9E2199461E69}"/>
                </a:ext>
              </a:extLst>
            </p:cNvPr>
            <p:cNvSpPr txBox="1"/>
            <p:nvPr/>
          </p:nvSpPr>
          <p:spPr>
            <a:xfrm>
              <a:off x="3274834" y="47781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7864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DFA - OEFI - Healthy Soils Program">
            <a:extLst>
              <a:ext uri="{FF2B5EF4-FFF2-40B4-BE49-F238E27FC236}">
                <a16:creationId xmlns:a16="http://schemas.microsoft.com/office/drawing/2014/main" id="{A0757F76-A8D4-1868-B874-726B0D920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38" y="817545"/>
            <a:ext cx="100584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6C961-926B-0FB5-72AF-59F2F31B64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238125" y="3429000"/>
            <a:ext cx="11715750" cy="172402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2E40E6-676D-8F96-0BBF-3C87D7680576}"/>
              </a:ext>
            </a:extLst>
          </p:cNvPr>
          <p:cNvSpPr/>
          <p:nvPr/>
        </p:nvSpPr>
        <p:spPr>
          <a:xfrm>
            <a:off x="5652654" y="3122595"/>
            <a:ext cx="3140364" cy="22160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4A01A7-ED6A-06C5-2911-F829472E98B9}"/>
              </a:ext>
            </a:extLst>
          </p:cNvPr>
          <p:cNvSpPr txBox="1"/>
          <p:nvPr/>
        </p:nvSpPr>
        <p:spPr>
          <a:xfrm>
            <a:off x="690632" y="1120913"/>
            <a:ext cx="5482029" cy="317009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If alfalfa is sequestering </a:t>
            </a:r>
            <a:r>
              <a:rPr lang="en-US" sz="4000" i="1" dirty="0">
                <a:solidFill>
                  <a:schemeClr val="bg1"/>
                </a:solidFill>
              </a:rPr>
              <a:t>0.22 CO</a:t>
            </a:r>
            <a:r>
              <a:rPr lang="en-US" sz="4000" i="1" baseline="-25000" dirty="0">
                <a:solidFill>
                  <a:schemeClr val="bg1"/>
                </a:solidFill>
              </a:rPr>
              <a:t>2</a:t>
            </a:r>
            <a:r>
              <a:rPr lang="en-US" sz="4000" i="1" dirty="0">
                <a:solidFill>
                  <a:schemeClr val="bg1"/>
                </a:solidFill>
              </a:rPr>
              <a:t>e </a:t>
            </a:r>
            <a:r>
              <a:rPr lang="en-US" sz="4000" dirty="0">
                <a:solidFill>
                  <a:schemeClr val="bg1"/>
                </a:solidFill>
              </a:rPr>
              <a:t>per acre per year…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is there a scenario where it is climate neutral?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FBD04D-AE93-0D77-A743-5B5E6F602403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683719-4B47-7C48-40C8-4D3F484A91F1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4AF83F-9CF1-C3C9-CD3A-54FADE7EDE57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4FB2920-D45B-80BD-9945-08531B1030B0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EBBD7E-913D-185E-5750-240F176C17F3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51FE8B-29DD-B66E-D938-EFBBDF6D663A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B9C6A-F820-74F1-68F4-849035B8919C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AFC313-4547-1198-EDEB-FFE43A57D43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41D855-DF54-B1CD-B1D0-7095D273A57A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endParaRPr lang="en-US" sz="1100" i="1" dirty="0">
                <a:solidFill>
                  <a:schemeClr val="accent5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EE362-2F43-CEA9-688E-5AD38079E423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3BC34-3D96-BC8E-AF40-6E243DDC8A74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5B7D3-D572-4880-0DDA-9E2199461E69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905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C5F88C2-1507-B22E-41C6-DAFEA6C0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" y="508578"/>
            <a:ext cx="6156181" cy="552016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B9C6A-F820-74F1-68F4-849035B8919C}"/>
              </a:ext>
            </a:extLst>
          </p:cNvPr>
          <p:cNvGrpSpPr/>
          <p:nvPr/>
        </p:nvGrpSpPr>
        <p:grpSpPr>
          <a:xfrm>
            <a:off x="0" y="-32247"/>
            <a:ext cx="12221164" cy="430887"/>
            <a:chOff x="0" y="-32247"/>
            <a:chExt cx="12221164" cy="43088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AFC313-4547-1198-EDEB-FFE43A57D43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41D855-DF54-B1CD-B1D0-7095D273A57A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Data from Department of Water Resources 2018, Figure from Public Policy Institute of California Fact Sheet </a:t>
              </a:r>
            </a:p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https://cwc.ca.gov/-/media/CWC-Website/Files/Documents/2019/06_June/June2019_Item_12_Attach_2_PPICFactSheets.pdf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EE362-2F43-CEA9-688E-5AD38079E423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3BC34-3D96-BC8E-AF40-6E243DDC8A74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5B7D3-D572-4880-0DDA-9E2199461E69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28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C5F88C2-1507-B22E-41C6-DAFEA6C00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" y="508578"/>
            <a:ext cx="6156181" cy="552016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98C75CA-23E7-F209-CD82-16FC9CF21CBF}"/>
              </a:ext>
            </a:extLst>
          </p:cNvPr>
          <p:cNvSpPr/>
          <p:nvPr/>
        </p:nvSpPr>
        <p:spPr>
          <a:xfrm>
            <a:off x="4461164" y="1847273"/>
            <a:ext cx="1865745" cy="360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B9C6A-F820-74F1-68F4-849035B8919C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AFC313-4547-1198-EDEB-FFE43A57D439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41D855-DF54-B1CD-B1D0-7095D273A57A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endParaRPr lang="en-US" sz="1100" i="1" dirty="0">
                <a:solidFill>
                  <a:schemeClr val="accent5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33EE362-2F43-CEA9-688E-5AD38079E423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3BC34-3D96-BC8E-AF40-6E243DDC8A74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85B7D3-D572-4880-0DDA-9E2199461E69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065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52F0308-1C5B-7623-ED2D-FDDF32474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" y="508578"/>
            <a:ext cx="6156181" cy="55201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D2D54E-310B-FF88-52C8-36133AA1154A}"/>
              </a:ext>
            </a:extLst>
          </p:cNvPr>
          <p:cNvSpPr/>
          <p:nvPr/>
        </p:nvSpPr>
        <p:spPr>
          <a:xfrm>
            <a:off x="4461164" y="1847273"/>
            <a:ext cx="1865745" cy="360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map of the state of california&#10;&#10;Description automatically generated with medium confidence">
            <a:extLst>
              <a:ext uri="{FF2B5EF4-FFF2-40B4-BE49-F238E27FC236}">
                <a16:creationId xmlns:a16="http://schemas.microsoft.com/office/drawing/2014/main" id="{260A558E-1080-155A-14AE-DE45AB051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29" y="595116"/>
            <a:ext cx="4534215" cy="566776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995F8145-50B2-2850-0CA0-F808AD939DCE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A2259D-043E-9B7D-497F-E94228BB59CD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C322DC-B739-3E40-AA53-BC0307490416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Data from NASS 2017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E4AE266-784E-09F1-3676-B080A96E4CC2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2B84E2E-FF5A-3B4F-CE97-C11B6971C8A6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F14F71-D315-02EA-0293-684B2614FC61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915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map of the state of california&#10;&#10;Description automatically generated with medium confidence">
            <a:extLst>
              <a:ext uri="{FF2B5EF4-FFF2-40B4-BE49-F238E27FC236}">
                <a16:creationId xmlns:a16="http://schemas.microsoft.com/office/drawing/2014/main" id="{8D9F8BB4-3080-78B8-9979-2F48EDA41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529" y="595116"/>
            <a:ext cx="4534215" cy="5667768"/>
          </a:xfrm>
          <a:prstGeom prst="rect">
            <a:avLst/>
          </a:prstGeom>
        </p:spPr>
      </p:pic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52F0308-1C5B-7623-ED2D-FDDF32474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" y="508578"/>
            <a:ext cx="6156181" cy="55201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D2D54E-310B-FF88-52C8-36133AA1154A}"/>
              </a:ext>
            </a:extLst>
          </p:cNvPr>
          <p:cNvSpPr/>
          <p:nvPr/>
        </p:nvSpPr>
        <p:spPr>
          <a:xfrm>
            <a:off x="4461164" y="1847273"/>
            <a:ext cx="1865745" cy="360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A66AF4-E732-B740-57B7-6E13E8FA1045}"/>
              </a:ext>
            </a:extLst>
          </p:cNvPr>
          <p:cNvSpPr/>
          <p:nvPr/>
        </p:nvSpPr>
        <p:spPr>
          <a:xfrm>
            <a:off x="1861128" y="1112983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2FF535-36DC-E6BF-04CA-30D86FDC3481}"/>
              </a:ext>
            </a:extLst>
          </p:cNvPr>
          <p:cNvSpPr/>
          <p:nvPr/>
        </p:nvSpPr>
        <p:spPr>
          <a:xfrm>
            <a:off x="2528456" y="2660071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2968C2-2CC1-501C-0021-A62377D557B5}"/>
              </a:ext>
            </a:extLst>
          </p:cNvPr>
          <p:cNvSpPr/>
          <p:nvPr/>
        </p:nvSpPr>
        <p:spPr>
          <a:xfrm>
            <a:off x="419192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8EB08-897D-0198-9656-BE84A3DE7A16}"/>
              </a:ext>
            </a:extLst>
          </p:cNvPr>
          <p:cNvSpPr/>
          <p:nvPr/>
        </p:nvSpPr>
        <p:spPr>
          <a:xfrm>
            <a:off x="7616454" y="829260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74510-1DAC-3405-8588-D09556008B63}"/>
              </a:ext>
            </a:extLst>
          </p:cNvPr>
          <p:cNvSpPr/>
          <p:nvPr/>
        </p:nvSpPr>
        <p:spPr>
          <a:xfrm>
            <a:off x="8450036" y="2724727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776F21-04D3-8CF0-6117-5A08E89BE116}"/>
              </a:ext>
            </a:extLst>
          </p:cNvPr>
          <p:cNvSpPr/>
          <p:nvPr/>
        </p:nvSpPr>
        <p:spPr>
          <a:xfrm>
            <a:off x="961889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33E3E2-403F-B3B2-EF11-582C0D753EED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855CFF-4C04-4530-336F-898EA402D9F6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16DB53-2690-D4FA-E367-7C6DF643158E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939BBD-62BC-612F-31E4-80675D7A72C0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F27566-F7F1-922F-1466-F5C3DDCC2EF1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85E33D7-6731-C96F-4932-2AB3D77C6DE8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493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2BA17EA-3860-B2C5-DEB0-7CFA496E7D68}"/>
              </a:ext>
            </a:extLst>
          </p:cNvPr>
          <p:cNvGrpSpPr/>
          <p:nvPr/>
        </p:nvGrpSpPr>
        <p:grpSpPr>
          <a:xfrm>
            <a:off x="0" y="-32247"/>
            <a:ext cx="12221164" cy="387805"/>
            <a:chOff x="0" y="-32247"/>
            <a:chExt cx="12221164" cy="38780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99B7FC-68AA-EBCC-7F19-C5B496A3E603}"/>
                </a:ext>
              </a:extLst>
            </p:cNvPr>
            <p:cNvSpPr/>
            <p:nvPr/>
          </p:nvSpPr>
          <p:spPr>
            <a:xfrm>
              <a:off x="0" y="0"/>
              <a:ext cx="12192000" cy="35555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9B7322-8E4C-F1B8-83AA-69E0D5687679}"/>
                </a:ext>
              </a:extLst>
            </p:cNvPr>
            <p:cNvSpPr txBox="1"/>
            <p:nvPr/>
          </p:nvSpPr>
          <p:spPr>
            <a:xfrm>
              <a:off x="4461164" y="-32247"/>
              <a:ext cx="7760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i="1" dirty="0">
                  <a:solidFill>
                    <a:schemeClr val="accent5"/>
                  </a:solidFill>
                </a:rPr>
                <a:t> 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49039BD-CA13-74E6-27F7-3E6CA21A383C}"/>
                </a:ext>
              </a:extLst>
            </p:cNvPr>
            <p:cNvSpPr txBox="1"/>
            <p:nvPr/>
          </p:nvSpPr>
          <p:spPr>
            <a:xfrm>
              <a:off x="96837" y="47781"/>
              <a:ext cx="10198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>
                  <a:solidFill>
                    <a:schemeClr val="accent3"/>
                  </a:solidFill>
                </a:rPr>
                <a:t>Motivation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0D1027-2BE0-DF6E-8B29-1EAF74882E1E}"/>
                </a:ext>
              </a:extLst>
            </p:cNvPr>
            <p:cNvSpPr txBox="1"/>
            <p:nvPr/>
          </p:nvSpPr>
          <p:spPr>
            <a:xfrm>
              <a:off x="1569875" y="47781"/>
              <a:ext cx="11695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Methodology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F6A82D-4C8B-07CF-B8DD-F4D76043AB19}"/>
                </a:ext>
              </a:extLst>
            </p:cNvPr>
            <p:cNvSpPr txBox="1"/>
            <p:nvPr/>
          </p:nvSpPr>
          <p:spPr>
            <a:xfrm>
              <a:off x="3274834" y="47781"/>
              <a:ext cx="8851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chemeClr val="accent1">
                      <a:lumMod val="75000"/>
                    </a:schemeClr>
                  </a:solidFill>
                </a:rPr>
                <a:t>Learnings</a:t>
              </a:r>
            </a:p>
          </p:txBody>
        </p:sp>
      </p:grpSp>
      <p:pic>
        <p:nvPicPr>
          <p:cNvPr id="10" name="Picture 9" descr="A map of the state of california&#10;&#10;Description automatically generated with medium confidence">
            <a:extLst>
              <a:ext uri="{FF2B5EF4-FFF2-40B4-BE49-F238E27FC236}">
                <a16:creationId xmlns:a16="http://schemas.microsoft.com/office/drawing/2014/main" id="{832FCA64-8FA4-717E-3ED8-BA3040FE1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58" y="591133"/>
            <a:ext cx="4496262" cy="5620327"/>
          </a:xfrm>
          <a:prstGeom prst="rect">
            <a:avLst/>
          </a:prstGeom>
        </p:spPr>
      </p:pic>
      <p:pic>
        <p:nvPicPr>
          <p:cNvPr id="5" name="Picture 4" descr="A picture containing text, diagram, screenshot, plan&#10;&#10;Description automatically generated">
            <a:extLst>
              <a:ext uri="{FF2B5EF4-FFF2-40B4-BE49-F238E27FC236}">
                <a16:creationId xmlns:a16="http://schemas.microsoft.com/office/drawing/2014/main" id="{C52F0308-1C5B-7623-ED2D-FDDF32474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91" y="508578"/>
            <a:ext cx="6156181" cy="55201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D2D54E-310B-FF88-52C8-36133AA1154A}"/>
              </a:ext>
            </a:extLst>
          </p:cNvPr>
          <p:cNvSpPr/>
          <p:nvPr/>
        </p:nvSpPr>
        <p:spPr>
          <a:xfrm>
            <a:off x="4461164" y="1847273"/>
            <a:ext cx="1865745" cy="36021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A66AF4-E732-B740-57B7-6E13E8FA1045}"/>
              </a:ext>
            </a:extLst>
          </p:cNvPr>
          <p:cNvSpPr/>
          <p:nvPr/>
        </p:nvSpPr>
        <p:spPr>
          <a:xfrm>
            <a:off x="1861128" y="1112983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2FF535-36DC-E6BF-04CA-30D86FDC3481}"/>
              </a:ext>
            </a:extLst>
          </p:cNvPr>
          <p:cNvSpPr/>
          <p:nvPr/>
        </p:nvSpPr>
        <p:spPr>
          <a:xfrm>
            <a:off x="2528456" y="2660071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2968C2-2CC1-501C-0021-A62377D557B5}"/>
              </a:ext>
            </a:extLst>
          </p:cNvPr>
          <p:cNvSpPr/>
          <p:nvPr/>
        </p:nvSpPr>
        <p:spPr>
          <a:xfrm>
            <a:off x="419192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98EB08-897D-0198-9656-BE84A3DE7A16}"/>
              </a:ext>
            </a:extLst>
          </p:cNvPr>
          <p:cNvSpPr/>
          <p:nvPr/>
        </p:nvSpPr>
        <p:spPr>
          <a:xfrm>
            <a:off x="7616454" y="829260"/>
            <a:ext cx="1362364" cy="16117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074510-1DAC-3405-8588-D09556008B63}"/>
              </a:ext>
            </a:extLst>
          </p:cNvPr>
          <p:cNvSpPr/>
          <p:nvPr/>
        </p:nvSpPr>
        <p:spPr>
          <a:xfrm>
            <a:off x="8450036" y="2724727"/>
            <a:ext cx="1362364" cy="219825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776F21-04D3-8CF0-6117-5A08E89BE116}"/>
              </a:ext>
            </a:extLst>
          </p:cNvPr>
          <p:cNvSpPr/>
          <p:nvPr/>
        </p:nvSpPr>
        <p:spPr>
          <a:xfrm>
            <a:off x="9618895" y="4650510"/>
            <a:ext cx="1458422" cy="113145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171CEF-7BEE-E358-567A-001A1F0CA2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>
              <a:alpha val="6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picture containing text, screenshot, rectangle, diagram&#10;&#10;Description automatically generated">
            <a:extLst>
              <a:ext uri="{FF2B5EF4-FFF2-40B4-BE49-F238E27FC236}">
                <a16:creationId xmlns:a16="http://schemas.microsoft.com/office/drawing/2014/main" id="{62961879-24BA-EED3-67D6-7F6AAB2223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80" y="318124"/>
            <a:ext cx="7643679" cy="611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3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Palette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3B7C2"/>
      </a:accent1>
      <a:accent2>
        <a:srgbClr val="024B79"/>
      </a:accent2>
      <a:accent3>
        <a:srgbClr val="FFAD48"/>
      </a:accent3>
      <a:accent4>
        <a:srgbClr val="BA5800"/>
      </a:accent4>
      <a:accent5>
        <a:srgbClr val="F2CC86"/>
      </a:accent5>
      <a:accent6>
        <a:srgbClr val="D58C2E"/>
      </a:accent6>
      <a:hlink>
        <a:srgbClr val="FFAD48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Words>576</Words>
  <Application>Microsoft Office PowerPoint</Application>
  <PresentationFormat>Widescreen</PresentationFormat>
  <Paragraphs>172</Paragraphs>
  <Slides>30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Life Cycle Assessment methodologies to assess climate impacts of Californian alfalfa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Nichols</dc:creator>
  <cp:lastModifiedBy>Gina Nichols</cp:lastModifiedBy>
  <cp:revision>8</cp:revision>
  <dcterms:created xsi:type="dcterms:W3CDTF">2023-05-11T16:28:45Z</dcterms:created>
  <dcterms:modified xsi:type="dcterms:W3CDTF">2023-05-27T02:40:48Z</dcterms:modified>
</cp:coreProperties>
</file>