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53893" y="4323987"/>
            <a:ext cx="1026168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046731" y="110355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046731" y="689911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operation, not included in base scenario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52AC72-324A-14DF-9C18-05683F649B34}"/>
              </a:ext>
            </a:extLst>
          </p:cNvPr>
          <p:cNvSpPr txBox="1"/>
          <p:nvPr/>
        </p:nvSpPr>
        <p:spPr>
          <a:xfrm>
            <a:off x="4544096" y="4786452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E1CE6-F2A7-9DFE-A5B6-232592EE05AB}"/>
              </a:ext>
            </a:extLst>
          </p:cNvPr>
          <p:cNvSpPr txBox="1"/>
          <p:nvPr/>
        </p:nvSpPr>
        <p:spPr>
          <a:xfrm>
            <a:off x="6227531" y="4673537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CFC75-C61A-46D3-2277-04310010CC15}"/>
              </a:ext>
            </a:extLst>
          </p:cNvPr>
          <p:cNvSpPr txBox="1"/>
          <p:nvPr/>
        </p:nvSpPr>
        <p:spPr>
          <a:xfrm>
            <a:off x="3919140" y="2503350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17716-AA16-83AC-C387-B376AEBF47A6}"/>
              </a:ext>
            </a:extLst>
          </p:cNvPr>
          <p:cNvSpPr txBox="1"/>
          <p:nvPr/>
        </p:nvSpPr>
        <p:spPr>
          <a:xfrm>
            <a:off x="5597272" y="2433870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CEE320-73CB-0298-3B29-F56E09C2BA77}"/>
              </a:ext>
            </a:extLst>
          </p:cNvPr>
          <p:cNvSpPr txBox="1"/>
          <p:nvPr/>
        </p:nvSpPr>
        <p:spPr>
          <a:xfrm>
            <a:off x="5967053" y="5963764"/>
            <a:ext cx="62367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7668A-1BDD-3266-1A49-B4EC4327EB44}"/>
              </a:ext>
            </a:extLst>
          </p:cNvPr>
          <p:cNvSpPr txBox="1"/>
          <p:nvPr/>
        </p:nvSpPr>
        <p:spPr>
          <a:xfrm>
            <a:off x="7661482" y="5953526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922010" y="632980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90881" y="555938"/>
            <a:ext cx="121219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Rip to depth of 18-24 inches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224437" y="786634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257993" y="1017330"/>
            <a:ext cx="9717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Apply of poultry litter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99938" y="1248026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333494" y="1478722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367050" y="1709418"/>
            <a:ext cx="5501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Float field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404261" y="1955434"/>
            <a:ext cx="6254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Pull borders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470643" y="2469035"/>
            <a:ext cx="8114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Cultivate/harrow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51517" y="311664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10751" y="932137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46979" y="1170031"/>
            <a:ext cx="1120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with airflow planter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791604" y="1414874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431557" y="2206561"/>
            <a:ext cx="10663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(3 ac-in)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4191531" y="2484608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7 tons (90% DM?)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1621" y="4265259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9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</a:t>
            </a:r>
          </a:p>
          <a:p>
            <a:r>
              <a:rPr lang="en-US" dirty="0"/>
              <a:t>Organic Production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23681" y="69767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4306584" y="5458233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4777060" y="1678777"/>
            <a:ext cx="22781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42 ac-in applied per year through 6 floodings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AA4EEF-590F-2965-1F15-6903F13FE954}"/>
              </a:ext>
            </a:extLst>
          </p:cNvPr>
          <p:cNvSpPr txBox="1"/>
          <p:nvPr/>
        </p:nvSpPr>
        <p:spPr>
          <a:xfrm>
            <a:off x="5491443" y="2500667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1AE09F-D03D-A3B5-39EF-11A7C6B9D393}"/>
              </a:ext>
            </a:extLst>
          </p:cNvPr>
          <p:cNvGrpSpPr/>
          <p:nvPr/>
        </p:nvGrpSpPr>
        <p:grpSpPr>
          <a:xfrm>
            <a:off x="5197186" y="3156602"/>
            <a:ext cx="549638" cy="799744"/>
            <a:chOff x="4702890" y="3106884"/>
            <a:chExt cx="549638" cy="7997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AF2854-C4D4-4A25-1E27-685063005E29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2A515B-540C-285E-195A-BDA81265134C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875F30-7D9D-7312-4027-12D32B3BEA76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49C69-B14B-0955-D788-EAF1D9598F5A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08ABF2-DA44-D5BD-F187-A20076C23343}"/>
              </a:ext>
            </a:extLst>
          </p:cNvPr>
          <p:cNvGrpSpPr/>
          <p:nvPr/>
        </p:nvGrpSpPr>
        <p:grpSpPr>
          <a:xfrm>
            <a:off x="6185778" y="3202814"/>
            <a:ext cx="549638" cy="799744"/>
            <a:chOff x="4702890" y="3106884"/>
            <a:chExt cx="549638" cy="7997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F5489C-0A2F-EF20-DFE5-221723BD74C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2AAAA1-49A6-C3D8-5A8E-FC9BBEEF8170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2FF145-ACC2-68DE-1E6F-0E3A86FC554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359E70-74B1-B029-526A-CB81CD4F722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D9E3CF2-4326-49AC-E651-2162B0068304}"/>
              </a:ext>
            </a:extLst>
          </p:cNvPr>
          <p:cNvGrpSpPr/>
          <p:nvPr/>
        </p:nvGrpSpPr>
        <p:grpSpPr>
          <a:xfrm>
            <a:off x="7159580" y="3218378"/>
            <a:ext cx="549638" cy="799744"/>
            <a:chOff x="4702890" y="3106884"/>
            <a:chExt cx="549638" cy="7997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5FA9E5-D08A-AEB8-513F-195AC469659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CE20B48-3F0C-0924-0B2B-D1D58D464C2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50FCF9-BB9F-3B76-9DF9-BF5499837D3B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AFF804-09A4-A7B8-4DF8-2512BA9ABFE0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8A95F4-495D-850D-4BA5-66CEF2BC3D59}"/>
              </a:ext>
            </a:extLst>
          </p:cNvPr>
          <p:cNvGrpSpPr/>
          <p:nvPr/>
        </p:nvGrpSpPr>
        <p:grpSpPr>
          <a:xfrm>
            <a:off x="7637075" y="3256629"/>
            <a:ext cx="549638" cy="799744"/>
            <a:chOff x="4702890" y="3106884"/>
            <a:chExt cx="549638" cy="7997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66B1D24-C53E-B22E-2CDA-B35BE3936F3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FD6D5-227C-8E40-416B-EE8731AE784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7A6DA2-23EE-7DFB-66A8-C18D9BB05BD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229761-6719-8708-71A0-1F7D0F790544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32E07D-2E6A-99B6-8FA3-ED57616F1BEE}"/>
              </a:ext>
            </a:extLst>
          </p:cNvPr>
          <p:cNvSpPr txBox="1"/>
          <p:nvPr/>
        </p:nvSpPr>
        <p:spPr>
          <a:xfrm>
            <a:off x="4577929" y="4267736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87FEE0-8182-4A7B-0CB4-95FF00AD96A5}"/>
              </a:ext>
            </a:extLst>
          </p:cNvPr>
          <p:cNvSpPr txBox="1"/>
          <p:nvPr/>
        </p:nvSpPr>
        <p:spPr>
          <a:xfrm>
            <a:off x="5877841" y="4266703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44C221-1B5C-B245-B835-A0E4E6919301}"/>
              </a:ext>
            </a:extLst>
          </p:cNvPr>
          <p:cNvSpPr txBox="1"/>
          <p:nvPr/>
        </p:nvSpPr>
        <p:spPr>
          <a:xfrm>
            <a:off x="4305207" y="5186305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D25931-DE7A-C981-239F-31DF233B85B9}"/>
              </a:ext>
            </a:extLst>
          </p:cNvPr>
          <p:cNvSpPr txBox="1"/>
          <p:nvPr/>
        </p:nvSpPr>
        <p:spPr>
          <a:xfrm>
            <a:off x="5401515" y="5188782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44075F-5448-AED1-54B7-8CA7331C82BC}"/>
              </a:ext>
            </a:extLst>
          </p:cNvPr>
          <p:cNvSpPr txBox="1"/>
          <p:nvPr/>
        </p:nvSpPr>
        <p:spPr>
          <a:xfrm>
            <a:off x="6701427" y="5187749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AEE83E3-870B-F133-871C-2F00AD62E8D7}"/>
              </a:ext>
            </a:extLst>
          </p:cNvPr>
          <p:cNvSpPr txBox="1"/>
          <p:nvPr/>
        </p:nvSpPr>
        <p:spPr>
          <a:xfrm>
            <a:off x="4913613" y="6057640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9C07E9-D44C-F153-4563-9E46BF59C21D}"/>
              </a:ext>
            </a:extLst>
          </p:cNvPr>
          <p:cNvSpPr txBox="1"/>
          <p:nvPr/>
        </p:nvSpPr>
        <p:spPr>
          <a:xfrm>
            <a:off x="6009921" y="6060117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7A14F6-3351-9618-B9BC-F80F74F400D6}"/>
              </a:ext>
            </a:extLst>
          </p:cNvPr>
          <p:cNvSpPr txBox="1"/>
          <p:nvPr/>
        </p:nvSpPr>
        <p:spPr>
          <a:xfrm>
            <a:off x="7309833" y="6059084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7489903" y="2481717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DB5AA0-3041-CC7E-2DE5-A3883CC651E4}"/>
              </a:ext>
            </a:extLst>
          </p:cNvPr>
          <p:cNvSpPr txBox="1"/>
          <p:nvPr/>
        </p:nvSpPr>
        <p:spPr>
          <a:xfrm>
            <a:off x="7644884" y="4277376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E77137-A22D-3C6E-0AD9-A3575DBCBCD1}"/>
              </a:ext>
            </a:extLst>
          </p:cNvPr>
          <p:cNvSpPr txBox="1"/>
          <p:nvPr/>
        </p:nvSpPr>
        <p:spPr>
          <a:xfrm>
            <a:off x="8482815" y="5186305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862CF8B-2D69-16FF-8CD3-4923EDEF4161}"/>
              </a:ext>
            </a:extLst>
          </p:cNvPr>
          <p:cNvSpPr txBox="1"/>
          <p:nvPr/>
        </p:nvSpPr>
        <p:spPr>
          <a:xfrm>
            <a:off x="9086826" y="6057640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</p:spTree>
    <p:extLst>
      <p:ext uri="{BB962C8B-B14F-4D97-AF65-F5344CB8AC3E}">
        <p14:creationId xmlns:p14="http://schemas.microsoft.com/office/powerpoint/2010/main" val="27637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108827" y="5300186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77466" y="108970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11022" y="1320397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44578" y="1551093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186523" y="1781789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20079" y="2012485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53635" y="2243181"/>
            <a:ext cx="1316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</a:t>
            </a:r>
          </a:p>
          <a:p>
            <a:r>
              <a:rPr lang="en-US" sz="700" dirty="0"/>
              <a:t>(MAP, S, sodium </a:t>
            </a:r>
            <a:r>
              <a:rPr lang="en-US" sz="700" dirty="0" err="1"/>
              <a:t>molybdenate</a:t>
            </a:r>
            <a:r>
              <a:rPr lang="en-US" sz="7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299530" y="2604062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38102" y="845427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3039336" y="2466457"/>
            <a:ext cx="83067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Raptor, </a:t>
            </a:r>
            <a:r>
              <a:rPr lang="en-US" sz="700" dirty="0" err="1"/>
              <a:t>Herbimax</a:t>
            </a:r>
            <a:endParaRPr lang="en-US" sz="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6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Intermountain, Siskiyou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2020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728749" y="4921572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24 ac-in applied per year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4207385" y="247359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446747" y="910846"/>
            <a:ext cx="22669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Four irrigations totaling 4.5 ac-in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12 wheel-line sprinklers and one center pivot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81186-8708-811C-E762-A23334824168}"/>
              </a:ext>
            </a:extLst>
          </p:cNvPr>
          <p:cNvSpPr txBox="1"/>
          <p:nvPr/>
        </p:nvSpPr>
        <p:spPr>
          <a:xfrm>
            <a:off x="2044888" y="2458962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16EC90-633F-BD2F-2937-A9A177D3DF78}"/>
              </a:ext>
            </a:extLst>
          </p:cNvPr>
          <p:cNvSpPr txBox="1"/>
          <p:nvPr/>
        </p:nvSpPr>
        <p:spPr>
          <a:xfrm>
            <a:off x="3401233" y="208905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4EC621-CB9E-AF32-4E3E-49E543C1F3D2}"/>
              </a:ext>
            </a:extLst>
          </p:cNvPr>
          <p:cNvSpPr txBox="1"/>
          <p:nvPr/>
        </p:nvSpPr>
        <p:spPr>
          <a:xfrm>
            <a:off x="6154122" y="246645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555FC-B04A-9471-39B7-BCCE77DFE508}"/>
              </a:ext>
            </a:extLst>
          </p:cNvPr>
          <p:cNvSpPr txBox="1"/>
          <p:nvPr/>
        </p:nvSpPr>
        <p:spPr>
          <a:xfrm>
            <a:off x="4201555" y="1729684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83C67D-2677-00A7-5C31-6766DB788EB5}"/>
              </a:ext>
            </a:extLst>
          </p:cNvPr>
          <p:cNvSpPr txBox="1"/>
          <p:nvPr/>
        </p:nvSpPr>
        <p:spPr>
          <a:xfrm>
            <a:off x="4443393" y="429676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64A52C-912D-51DF-2A7B-E1BCC5FFAB8E}"/>
              </a:ext>
            </a:extLst>
          </p:cNvPr>
          <p:cNvSpPr txBox="1"/>
          <p:nvPr/>
        </p:nvSpPr>
        <p:spPr>
          <a:xfrm>
            <a:off x="3545725" y="402961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7A230E-8918-8E7F-A716-C20B123B8CB5}"/>
              </a:ext>
            </a:extLst>
          </p:cNvPr>
          <p:cNvSpPr txBox="1"/>
          <p:nvPr/>
        </p:nvSpPr>
        <p:spPr>
          <a:xfrm>
            <a:off x="6363320" y="428536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F37748-025E-00BF-C4B9-9AFF81EB7E90}"/>
              </a:ext>
            </a:extLst>
          </p:cNvPr>
          <p:cNvSpPr txBox="1"/>
          <p:nvPr/>
        </p:nvSpPr>
        <p:spPr>
          <a:xfrm>
            <a:off x="3511966" y="4298786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7DB21F-73BC-2420-923E-A5FCFF08AFB7}"/>
              </a:ext>
            </a:extLst>
          </p:cNvPr>
          <p:cNvGrpSpPr/>
          <p:nvPr/>
        </p:nvGrpSpPr>
        <p:grpSpPr>
          <a:xfrm>
            <a:off x="4418782" y="5734756"/>
            <a:ext cx="5826013" cy="276999"/>
            <a:chOff x="4922010" y="6329802"/>
            <a:chExt cx="5826013" cy="276999"/>
          </a:xfrm>
          <a:solidFill>
            <a:schemeClr val="accent3"/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350737-5493-362A-2D64-09A10D10238F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10824C4-6051-A8D9-193A-1A4A773F1658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9D1A95-B75F-D5E2-930C-5BE66B4EB2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C6D5B69-E693-030B-69AE-CA57DFBC530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BD0C9A-0E1E-0C6E-99EE-1AD16AEC14CB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26C090-F968-2DAB-DDBE-912078460588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567C25-F399-94C2-A4F7-555D202238DC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F1C3348-CDCC-3306-0CE6-F259F6DAD01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03C7EA-998E-8A70-D63A-5DD28171A839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6812CE-F65A-F885-F94B-898C6D6A667C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0D6506-AAF1-3FF1-2928-CD46CAE2D917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A15ACD0-54FB-8B38-EFA2-FDA77FB4976A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6A46AF-FC21-365D-627A-3CA7B22A7EDC}"/>
              </a:ext>
            </a:extLst>
          </p:cNvPr>
          <p:cNvGrpSpPr/>
          <p:nvPr/>
        </p:nvGrpSpPr>
        <p:grpSpPr>
          <a:xfrm>
            <a:off x="4719798" y="6164668"/>
            <a:ext cx="5826013" cy="276999"/>
            <a:chOff x="4922010" y="6329802"/>
            <a:chExt cx="5826013" cy="276999"/>
          </a:xfrm>
          <a:solidFill>
            <a:schemeClr val="accent6">
              <a:lumMod val="75000"/>
            </a:schemeClr>
          </a:solidFill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DBB199-7105-4205-C253-47715FDE53F4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AE3A83-148B-2878-F210-972213A4B0A9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251F57-7D92-8412-4F3A-69E60925D830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D2057-EC5E-3306-C342-B2BB2D70A4D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EFF7A8-3BC9-202B-18A9-65EF3780C060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0E8F93-370E-AEA4-E043-5EFF471B3DDD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5FDBB6-5A13-2734-3D38-6F841A5790BE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20355E-9D38-F544-E3B9-4CF4E6285E78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DB0FAED-19D4-377F-EACB-9F7BC49094C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A5AD1F-DC20-42DA-18B3-28F55BB48A01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57172F9-7329-F031-3DD6-5748A2A84064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6545091-524A-31B0-D211-D87E3ACAD5D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4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108827" y="5300186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77466" y="108970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11022" y="1320397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44578" y="1551093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186523" y="1781789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20079" y="2012485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53635" y="2243181"/>
            <a:ext cx="1316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</a:t>
            </a:r>
          </a:p>
          <a:p>
            <a:r>
              <a:rPr lang="en-US" sz="700" dirty="0"/>
              <a:t>(MAP, S, sodium </a:t>
            </a:r>
            <a:r>
              <a:rPr lang="en-US" sz="700" dirty="0" err="1"/>
              <a:t>molybdenate</a:t>
            </a:r>
            <a:r>
              <a:rPr lang="en-US" sz="7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299530" y="2604062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38102" y="845427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3039336" y="2466457"/>
            <a:ext cx="83067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Raptor, </a:t>
            </a:r>
            <a:r>
              <a:rPr lang="en-US" sz="700" dirty="0" err="1"/>
              <a:t>Herbimax</a:t>
            </a:r>
            <a:endParaRPr lang="en-US" sz="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6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Intermountain, Siskiyou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2020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728749" y="4921572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24 ac-in applied per year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4207385" y="247359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446747" y="910846"/>
            <a:ext cx="22669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Four irrigations totaling 4.5 ac-in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12 wheel-line sprinklers and one center pivot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81186-8708-811C-E762-A23334824168}"/>
              </a:ext>
            </a:extLst>
          </p:cNvPr>
          <p:cNvSpPr txBox="1"/>
          <p:nvPr/>
        </p:nvSpPr>
        <p:spPr>
          <a:xfrm>
            <a:off x="2044888" y="2458962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16EC90-633F-BD2F-2937-A9A177D3DF78}"/>
              </a:ext>
            </a:extLst>
          </p:cNvPr>
          <p:cNvSpPr txBox="1"/>
          <p:nvPr/>
        </p:nvSpPr>
        <p:spPr>
          <a:xfrm>
            <a:off x="3401233" y="208905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4EC621-CB9E-AF32-4E3E-49E543C1F3D2}"/>
              </a:ext>
            </a:extLst>
          </p:cNvPr>
          <p:cNvSpPr txBox="1"/>
          <p:nvPr/>
        </p:nvSpPr>
        <p:spPr>
          <a:xfrm>
            <a:off x="6154122" y="246645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555FC-B04A-9471-39B7-BCCE77DFE508}"/>
              </a:ext>
            </a:extLst>
          </p:cNvPr>
          <p:cNvSpPr txBox="1"/>
          <p:nvPr/>
        </p:nvSpPr>
        <p:spPr>
          <a:xfrm>
            <a:off x="4201555" y="1729684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83C67D-2677-00A7-5C31-6766DB788EB5}"/>
              </a:ext>
            </a:extLst>
          </p:cNvPr>
          <p:cNvSpPr txBox="1"/>
          <p:nvPr/>
        </p:nvSpPr>
        <p:spPr>
          <a:xfrm>
            <a:off x="4443393" y="429676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64A52C-912D-51DF-2A7B-E1BCC5FFAB8E}"/>
              </a:ext>
            </a:extLst>
          </p:cNvPr>
          <p:cNvSpPr txBox="1"/>
          <p:nvPr/>
        </p:nvSpPr>
        <p:spPr>
          <a:xfrm>
            <a:off x="3545725" y="402961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7A230E-8918-8E7F-A716-C20B123B8CB5}"/>
              </a:ext>
            </a:extLst>
          </p:cNvPr>
          <p:cNvSpPr txBox="1"/>
          <p:nvPr/>
        </p:nvSpPr>
        <p:spPr>
          <a:xfrm>
            <a:off x="6363320" y="428536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F37748-025E-00BF-C4B9-9AFF81EB7E90}"/>
              </a:ext>
            </a:extLst>
          </p:cNvPr>
          <p:cNvSpPr txBox="1"/>
          <p:nvPr/>
        </p:nvSpPr>
        <p:spPr>
          <a:xfrm>
            <a:off x="3511966" y="4298786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7DB21F-73BC-2420-923E-A5FCFF08AFB7}"/>
              </a:ext>
            </a:extLst>
          </p:cNvPr>
          <p:cNvGrpSpPr/>
          <p:nvPr/>
        </p:nvGrpSpPr>
        <p:grpSpPr>
          <a:xfrm>
            <a:off x="4418782" y="5734756"/>
            <a:ext cx="5826013" cy="276999"/>
            <a:chOff x="4922010" y="6329802"/>
            <a:chExt cx="5826013" cy="276999"/>
          </a:xfrm>
          <a:solidFill>
            <a:schemeClr val="accent3"/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350737-5493-362A-2D64-09A10D10238F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10824C4-6051-A8D9-193A-1A4A773F1658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9D1A95-B75F-D5E2-930C-5BE66B4EB2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C6D5B69-E693-030B-69AE-CA57DFBC530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BD0C9A-0E1E-0C6E-99EE-1AD16AEC14CB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26C090-F968-2DAB-DDBE-912078460588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567C25-F399-94C2-A4F7-555D202238DC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F1C3348-CDCC-3306-0CE6-F259F6DAD01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03C7EA-998E-8A70-D63A-5DD28171A839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6812CE-F65A-F885-F94B-898C6D6A667C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0D6506-AAF1-3FF1-2928-CD46CAE2D917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A15ACD0-54FB-8B38-EFA2-FDA77FB4976A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6A46AF-FC21-365D-627A-3CA7B22A7EDC}"/>
              </a:ext>
            </a:extLst>
          </p:cNvPr>
          <p:cNvGrpSpPr/>
          <p:nvPr/>
        </p:nvGrpSpPr>
        <p:grpSpPr>
          <a:xfrm>
            <a:off x="4719798" y="6164668"/>
            <a:ext cx="5826013" cy="276999"/>
            <a:chOff x="4922010" y="6329802"/>
            <a:chExt cx="5826013" cy="276999"/>
          </a:xfrm>
          <a:solidFill>
            <a:schemeClr val="accent6">
              <a:lumMod val="75000"/>
            </a:schemeClr>
          </a:solidFill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DBB199-7105-4205-C253-47715FDE53F4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AE3A83-148B-2878-F210-972213A4B0A9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251F57-7D92-8412-4F3A-69E60925D830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D2057-EC5E-3306-C342-B2BB2D70A4D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EFF7A8-3BC9-202B-18A9-65EF3780C060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0E8F93-370E-AEA4-E043-5EFF471B3DDD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5FDBB6-5A13-2734-3D38-6F841A5790BE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20355E-9D38-F544-E3B9-4CF4E6285E78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DB0FAED-19D4-377F-EACB-9F7BC49094C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A5AD1F-DC20-42DA-18B3-28F55BB48A01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57172F9-7329-F031-3DD6-5748A2A84064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6545091-524A-31B0-D211-D87E3ACAD5D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06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939</Words>
  <Application>Microsoft Office PowerPoint</Application>
  <PresentationFormat>Widescreen</PresentationFormat>
  <Paragraphs>475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Gina Nichols</cp:lastModifiedBy>
  <cp:revision>8</cp:revision>
  <dcterms:created xsi:type="dcterms:W3CDTF">2023-01-26T17:04:20Z</dcterms:created>
  <dcterms:modified xsi:type="dcterms:W3CDTF">2023-03-31T17:22:55Z</dcterms:modified>
</cp:coreProperties>
</file>