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0D8-4F74-BEB6-D332-FC797937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D97C-8BE0-130F-8F68-B5A9C344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E7-93D2-9B1E-7E9B-A14B950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CEE3-E965-00B6-A4B4-4E4BB95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D49E-8CC1-26F1-B60B-485FC80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885-A6E6-D893-A8A8-C04971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A058-CBC4-BDE7-3F90-EAE4900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3F88-4CEC-432F-DB0B-4ECA852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950-33B4-7E28-4FDD-1CA177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DEC3-E7DE-5EF8-B96C-1C08FDD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AAEA7-5F38-DD41-6A29-1E995A3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762F3-ADA7-DCF7-07DF-47419F0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3E9-F76D-CEBE-DFB8-C98C508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A07C-5415-8ED7-3DF0-83C9CC4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C86-810B-1BFB-DC0E-CCE9B6D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E89-E144-4A4B-68BD-47609AF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CD-2B86-0B21-1482-B2631F62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00E-F768-8409-78A0-3244AB8A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A7F6-8272-AA38-4BC3-5B0E303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2FB0-035C-95AA-993D-D2766CA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9D6-E191-CD48-92D0-D3C189C7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7173-38BB-79B2-6418-FE252FB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CAC5-D54B-BE8C-CAD9-675B29BD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B56-76CA-7681-2F31-7F8E91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2A5A-8FDE-90F4-8FAA-E80824B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279-3C8E-4941-BF66-417CF0A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BF71-6AEA-B76A-C65A-426BEC9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E93E-3ADE-B115-BB25-D4C2C41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346C-86B3-CA3E-3230-F854B84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345B-FF8D-20EA-4F1A-CFA1852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89-0FEC-C97F-F41E-A05E10A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B0E-D012-2FA8-04E6-32667F2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E84-E28F-510F-2BAF-D4AC385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F5B7-74C6-98BA-5C2A-B0E1C5AF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FBE1-5B2E-ED7F-2175-8C782E6B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968D-8698-07FD-475E-F45419D2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ABFA-8C0C-32E6-4A54-A12E332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A96F-7837-EE45-4723-A31D44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D748-CFD6-60CD-69E6-F8F6454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129-DFCE-E549-EEE7-AFD9C97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2738-C0E3-A7AC-C278-5FED66F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4D4D-14A0-C48E-BC5D-0D371ED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D97C-86E3-A152-7201-235EBA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F0A-2DE3-3445-20DA-E7F38E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E3AF2-E61A-280C-D0B0-1AA63CD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C05D-69F6-8FA2-4895-21BD274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EAB-8A08-5F18-E455-33A38C4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B8D-E9F2-9F46-82CE-5F6363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9B55-E0BA-1815-FF3B-57164A54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D0-DB42-56D4-FBEE-098A3E3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9BB2-02E6-53C3-559D-DB660B7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49D-72C7-221D-A121-A70D79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22C-8155-6F59-1A8C-CA7D14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241D-58AF-09EF-7000-EC71A376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E2E-933F-0273-DE3F-FFB1D48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F32C-C127-9463-4B5A-2B49B4F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8E34-7940-92DE-8C53-DA5FE55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7090-E57B-4320-ECA7-7F0F6E3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1CA2-8778-06AA-FFC2-F563D43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D2AE-6AC8-FB4D-A247-47090CE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CE-1CD1-98F6-64AA-BA9D5C90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6001-9B75-4AA6-8286-BD4E6E27ADA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7B19-2EDC-E44F-FA15-A0F97B4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7455-68E8-4B2A-FE03-29B698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26DB0-2546-B303-A51C-A7A8E9917DE2}"/>
              </a:ext>
            </a:extLst>
          </p:cNvPr>
          <p:cNvGrpSpPr/>
          <p:nvPr/>
        </p:nvGrpSpPr>
        <p:grpSpPr>
          <a:xfrm>
            <a:off x="3748067" y="3140440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29750F-5421-687D-09C2-C6FD0BDF52FD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739F87-35EB-68EA-B0DC-1D73C46FC662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178829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27630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276431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25231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374032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22833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471634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20434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569235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18036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666836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15637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764438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13238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4AB66-0AC9-6629-072D-D639524C8065}"/>
              </a:ext>
            </a:extLst>
          </p:cNvPr>
          <p:cNvSpPr txBox="1"/>
          <p:nvPr/>
        </p:nvSpPr>
        <p:spPr>
          <a:xfrm>
            <a:off x="492201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FB17A-2568-B2E9-3C17-5C0263D763C1}"/>
              </a:ext>
            </a:extLst>
          </p:cNvPr>
          <p:cNvSpPr txBox="1"/>
          <p:nvPr/>
        </p:nvSpPr>
        <p:spPr>
          <a:xfrm>
            <a:off x="5410017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177C5-3228-93D7-F0F9-012B23F7F784}"/>
              </a:ext>
            </a:extLst>
          </p:cNvPr>
          <p:cNvSpPr txBox="1"/>
          <p:nvPr/>
        </p:nvSpPr>
        <p:spPr>
          <a:xfrm>
            <a:off x="5898024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99CD8-5913-BE68-5B73-7C1D583983F4}"/>
              </a:ext>
            </a:extLst>
          </p:cNvPr>
          <p:cNvSpPr txBox="1"/>
          <p:nvPr/>
        </p:nvSpPr>
        <p:spPr>
          <a:xfrm>
            <a:off x="6386031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9B3CD7-20DF-7134-D14D-108E315C6EA2}"/>
              </a:ext>
            </a:extLst>
          </p:cNvPr>
          <p:cNvSpPr txBox="1"/>
          <p:nvPr/>
        </p:nvSpPr>
        <p:spPr>
          <a:xfrm>
            <a:off x="6874038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56408-D521-E293-2ECA-A6AEE96929C3}"/>
              </a:ext>
            </a:extLst>
          </p:cNvPr>
          <p:cNvSpPr txBox="1"/>
          <p:nvPr/>
        </p:nvSpPr>
        <p:spPr>
          <a:xfrm>
            <a:off x="7362045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695F0-30F2-1E2C-AB87-ECEC592E46B7}"/>
              </a:ext>
            </a:extLst>
          </p:cNvPr>
          <p:cNvSpPr txBox="1"/>
          <p:nvPr/>
        </p:nvSpPr>
        <p:spPr>
          <a:xfrm>
            <a:off x="7850052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4E15F-371D-B6F3-76F3-AAEF00F051CF}"/>
              </a:ext>
            </a:extLst>
          </p:cNvPr>
          <p:cNvSpPr txBox="1"/>
          <p:nvPr/>
        </p:nvSpPr>
        <p:spPr>
          <a:xfrm>
            <a:off x="8338059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8388-E26D-7A52-610E-0E23C4C742DC}"/>
              </a:ext>
            </a:extLst>
          </p:cNvPr>
          <p:cNvSpPr txBox="1"/>
          <p:nvPr/>
        </p:nvSpPr>
        <p:spPr>
          <a:xfrm>
            <a:off x="882606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B5CBB-9310-1571-12DD-8DDE6F66A467}"/>
              </a:ext>
            </a:extLst>
          </p:cNvPr>
          <p:cNvSpPr txBox="1"/>
          <p:nvPr/>
        </p:nvSpPr>
        <p:spPr>
          <a:xfrm>
            <a:off x="9314073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40BAE-5740-11FD-9C36-7CFBB3F479F9}"/>
              </a:ext>
            </a:extLst>
          </p:cNvPr>
          <p:cNvSpPr txBox="1"/>
          <p:nvPr/>
        </p:nvSpPr>
        <p:spPr>
          <a:xfrm>
            <a:off x="980208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2EC48-63B5-ACC1-07CB-B055A2D6B2C5}"/>
              </a:ext>
            </a:extLst>
          </p:cNvPr>
          <p:cNvSpPr txBox="1"/>
          <p:nvPr/>
        </p:nvSpPr>
        <p:spPr>
          <a:xfrm>
            <a:off x="1029008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30029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589949" y="694776"/>
            <a:ext cx="71365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 in stubble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623505" y="925472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657061" y="1156168"/>
            <a:ext cx="72006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 (18-24”)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699006" y="1386864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77262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732562" y="1617560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766118" y="1848256"/>
            <a:ext cx="6190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Levees built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799674" y="2078952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833230" y="2309648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3CD0F-A4F1-601C-932E-4F79482D7DD6}"/>
              </a:ext>
            </a:extLst>
          </p:cNvPr>
          <p:cNvSpPr txBox="1"/>
          <p:nvPr/>
        </p:nvSpPr>
        <p:spPr>
          <a:xfrm>
            <a:off x="866786" y="2540344"/>
            <a:ext cx="4603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28567" y="2523566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07726" y="1072251"/>
            <a:ext cx="3722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838852" y="1297722"/>
            <a:ext cx="2127505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TR/Prowl H2O)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975698" y="1525357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 irrigation (8 ac-in)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2147362" y="1750704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Sprinkle irrigation (8 ac-in)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C28EA-BE20-741B-150F-710B36DADEAF}"/>
              </a:ext>
            </a:extLst>
          </p:cNvPr>
          <p:cNvSpPr txBox="1"/>
          <p:nvPr/>
        </p:nvSpPr>
        <p:spPr>
          <a:xfrm>
            <a:off x="2311683" y="1983471"/>
            <a:ext cx="132440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Contact herbicide (</a:t>
            </a:r>
            <a:r>
              <a:rPr lang="en-US" sz="700" i="1" dirty="0" err="1"/>
              <a:t>Gramoxone</a:t>
            </a:r>
            <a:r>
              <a:rPr lang="en-US" sz="700" i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DFA0C-6FC2-3D44-5B7F-C460B0923E68}"/>
              </a:ext>
            </a:extLst>
          </p:cNvPr>
          <p:cNvSpPr txBox="1"/>
          <p:nvPr/>
        </p:nvSpPr>
        <p:spPr>
          <a:xfrm>
            <a:off x="2448583" y="2216238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6285891" y="2494620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5DCF3-5AB0-9209-7F6E-AAD5890CC234}"/>
              </a:ext>
            </a:extLst>
          </p:cNvPr>
          <p:cNvSpPr txBox="1"/>
          <p:nvPr/>
        </p:nvSpPr>
        <p:spPr>
          <a:xfrm>
            <a:off x="7133077" y="2489486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N&amp;P applied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742056-BCFF-9B23-1313-91545BE0C09C}"/>
              </a:ext>
            </a:extLst>
          </p:cNvPr>
          <p:cNvGrpSpPr/>
          <p:nvPr/>
        </p:nvGrpSpPr>
        <p:grpSpPr>
          <a:xfrm>
            <a:off x="4241495" y="310688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273284" y="3373113"/>
            <a:ext cx="116570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8-13 tons (90% DM?)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417D9E-5417-9B25-F9F8-7B682DC3317A}"/>
              </a:ext>
            </a:extLst>
          </p:cNvPr>
          <p:cNvSpPr txBox="1"/>
          <p:nvPr/>
        </p:nvSpPr>
        <p:spPr>
          <a:xfrm>
            <a:off x="3333025" y="2496332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7A1F7-BB20-4D02-6C4B-D0BDA362E1D9}"/>
              </a:ext>
            </a:extLst>
          </p:cNvPr>
          <p:cNvSpPr txBox="1"/>
          <p:nvPr/>
        </p:nvSpPr>
        <p:spPr>
          <a:xfrm>
            <a:off x="3572560" y="2267583"/>
            <a:ext cx="127791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Post-emergent (2,4-D/Raptor)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3609" y="4573186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CA49F2-7E5C-D630-1402-6D0A3FD6449C}"/>
              </a:ext>
            </a:extLst>
          </p:cNvPr>
          <p:cNvSpPr txBox="1"/>
          <p:nvPr/>
        </p:nvSpPr>
        <p:spPr>
          <a:xfrm>
            <a:off x="8132388" y="2393673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842154-8395-1C4D-CA24-79461AB95A64}"/>
              </a:ext>
            </a:extLst>
          </p:cNvPr>
          <p:cNvSpPr txBox="1"/>
          <p:nvPr/>
        </p:nvSpPr>
        <p:spPr>
          <a:xfrm>
            <a:off x="8206554" y="2156199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6D1D6B-9FE1-0FDA-87AE-2314FF07801F}"/>
              </a:ext>
            </a:extLst>
          </p:cNvPr>
          <p:cNvSpPr txBox="1"/>
          <p:nvPr/>
        </p:nvSpPr>
        <p:spPr>
          <a:xfrm>
            <a:off x="6862952" y="6061248"/>
            <a:ext cx="62367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EDBE59-55CC-F8B7-C8D1-F50A6AB2E2DB}"/>
              </a:ext>
            </a:extLst>
          </p:cNvPr>
          <p:cNvSpPr txBox="1"/>
          <p:nvPr/>
        </p:nvSpPr>
        <p:spPr>
          <a:xfrm>
            <a:off x="6933295" y="4789605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0F026A-4DB8-3A82-B5AE-A321F4FFD3BC}"/>
              </a:ext>
            </a:extLst>
          </p:cNvPr>
          <p:cNvSpPr txBox="1"/>
          <p:nvPr/>
        </p:nvSpPr>
        <p:spPr>
          <a:xfrm>
            <a:off x="7780481" y="4792860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5D7619D-3B66-87BF-CF2E-57A3B129E37B}"/>
              </a:ext>
            </a:extLst>
          </p:cNvPr>
          <p:cNvSpPr txBox="1"/>
          <p:nvPr/>
        </p:nvSpPr>
        <p:spPr>
          <a:xfrm>
            <a:off x="4953893" y="4323987"/>
            <a:ext cx="1026168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955E93-1540-C927-878D-346269A267ED}"/>
              </a:ext>
            </a:extLst>
          </p:cNvPr>
          <p:cNvSpPr txBox="1"/>
          <p:nvPr/>
        </p:nvSpPr>
        <p:spPr>
          <a:xfrm>
            <a:off x="3977368" y="4326164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42A486-9DFE-C1AB-4E00-0012D0B3A0C3}"/>
              </a:ext>
            </a:extLst>
          </p:cNvPr>
          <p:cNvSpPr txBox="1"/>
          <p:nvPr/>
        </p:nvSpPr>
        <p:spPr>
          <a:xfrm>
            <a:off x="8856136" y="4687916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099E9E-776B-BDD9-12A9-9D9ABF5EC48F}"/>
              </a:ext>
            </a:extLst>
          </p:cNvPr>
          <p:cNvSpPr txBox="1"/>
          <p:nvPr/>
        </p:nvSpPr>
        <p:spPr>
          <a:xfrm>
            <a:off x="8930302" y="4458831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49AD9D-18A7-1839-7116-43ECB07B5B44}"/>
              </a:ext>
            </a:extLst>
          </p:cNvPr>
          <p:cNvSpPr txBox="1"/>
          <p:nvPr/>
        </p:nvSpPr>
        <p:spPr>
          <a:xfrm>
            <a:off x="4921352" y="5855353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B66228-63E0-EB2B-4145-13688F174F08}"/>
              </a:ext>
            </a:extLst>
          </p:cNvPr>
          <p:cNvSpPr txBox="1"/>
          <p:nvPr/>
        </p:nvSpPr>
        <p:spPr>
          <a:xfrm>
            <a:off x="5415111" y="5608331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046731" y="110355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 South, Large Bales</a:t>
            </a:r>
          </a:p>
          <a:p>
            <a:r>
              <a:rPr lang="en-US" dirty="0"/>
              <a:t>Tulare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046731" y="689911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operation, not included in base scenario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5B6E92-8228-1FFC-DF82-5A2963C43FC0}"/>
              </a:ext>
            </a:extLst>
          </p:cNvPr>
          <p:cNvGrpSpPr/>
          <p:nvPr/>
        </p:nvGrpSpPr>
        <p:grpSpPr>
          <a:xfrm>
            <a:off x="4728380" y="312366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76BCE0-D8CC-9514-6494-5B492A0C934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574150-3FE6-6FC5-8800-67C6EA657284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BF2F93-90DA-E60E-1CD0-FB5A2F3E1C7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C8EFC4-25C5-D1BD-58CA-FD1EFE35A1C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0880CD-B273-60DE-15FC-17671FB606B1}"/>
              </a:ext>
            </a:extLst>
          </p:cNvPr>
          <p:cNvGrpSpPr/>
          <p:nvPr/>
        </p:nvGrpSpPr>
        <p:grpSpPr>
          <a:xfrm>
            <a:off x="5197241" y="3140440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C671102-C02D-A927-CC67-8D44D27AE14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5767CC-7BC9-30CA-564B-B6D3560A8AF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052D32-FA69-63A3-8E25-0E7BC8A3716D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04342D-3D92-18C8-1225-6BCE5B8145C6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D6F71A-F14B-B8D4-E2D8-C3964F84665B}"/>
              </a:ext>
            </a:extLst>
          </p:cNvPr>
          <p:cNvGrpSpPr/>
          <p:nvPr/>
        </p:nvGrpSpPr>
        <p:grpSpPr>
          <a:xfrm>
            <a:off x="5704734" y="315721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0C43DA-644A-E8D9-B0A0-87495837BDD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83BF6C-9449-ED0D-4DF3-AB0ED5A2385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9DE9F-6E60-1A1E-3AF5-5B0935FD0D99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2BE5C-3AC3-9674-E31A-ABF361B7FD9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96CA6-7966-D581-1E1A-8CF00901B393}"/>
              </a:ext>
            </a:extLst>
          </p:cNvPr>
          <p:cNvGrpSpPr/>
          <p:nvPr/>
        </p:nvGrpSpPr>
        <p:grpSpPr>
          <a:xfrm>
            <a:off x="6180361" y="3176891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728040-E1D3-CAF3-A061-D1E149371E0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114B3C-FED7-786A-DEC4-C93A46B863B2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4DFA55-D033-699F-7AE7-D7899E428E5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68CA59-4C05-97BD-A8D7-E6071B2467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6FD646-537E-EDA6-C09F-18C95ACC12CF}"/>
              </a:ext>
            </a:extLst>
          </p:cNvPr>
          <p:cNvGrpSpPr/>
          <p:nvPr/>
        </p:nvGrpSpPr>
        <p:grpSpPr>
          <a:xfrm>
            <a:off x="6649222" y="3193669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081F35-282B-B1EA-9518-68CBBB9D389B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F57542-00CA-1678-238B-A1763CF395D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FA5582-D929-A8D1-33A2-9A87A1B7753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F67317-0C25-48D0-E15C-3AB61332E1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E85B4A-9C8C-D927-6B29-8F1000CAEAA5}"/>
              </a:ext>
            </a:extLst>
          </p:cNvPr>
          <p:cNvGrpSpPr/>
          <p:nvPr/>
        </p:nvGrpSpPr>
        <p:grpSpPr>
          <a:xfrm>
            <a:off x="7156715" y="323561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FF9D03-3175-9FFB-70BD-6241A25EEBF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0C83D2-43A8-107F-B95C-57B56CE986D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293A09-AB2B-A5A4-9CB6-88F38AC1C96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A7F77A-886B-2F73-B4BE-E3A30DC25A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4E4324-E27F-E06A-4D3E-45FDA112E95B}"/>
              </a:ext>
            </a:extLst>
          </p:cNvPr>
          <p:cNvGrpSpPr/>
          <p:nvPr/>
        </p:nvGrpSpPr>
        <p:grpSpPr>
          <a:xfrm>
            <a:off x="7647430" y="3157218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85CA42-ACEE-1572-4F09-1CD2F3040751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FB5701-C7B7-A592-05DC-BFE25BCD361D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552AC72-324A-14DF-9C18-05683F649B34}"/>
              </a:ext>
            </a:extLst>
          </p:cNvPr>
          <p:cNvSpPr txBox="1"/>
          <p:nvPr/>
        </p:nvSpPr>
        <p:spPr>
          <a:xfrm>
            <a:off x="4544096" y="4786452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2E1CE6-F2A7-9DFE-A5B6-232592EE05AB}"/>
              </a:ext>
            </a:extLst>
          </p:cNvPr>
          <p:cNvSpPr txBox="1"/>
          <p:nvPr/>
        </p:nvSpPr>
        <p:spPr>
          <a:xfrm>
            <a:off x="6227531" y="4673537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CFC75-C61A-46D3-2277-04310010CC15}"/>
              </a:ext>
            </a:extLst>
          </p:cNvPr>
          <p:cNvSpPr txBox="1"/>
          <p:nvPr/>
        </p:nvSpPr>
        <p:spPr>
          <a:xfrm>
            <a:off x="3919140" y="2503350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17716-AA16-83AC-C387-B376AEBF47A6}"/>
              </a:ext>
            </a:extLst>
          </p:cNvPr>
          <p:cNvSpPr txBox="1"/>
          <p:nvPr/>
        </p:nvSpPr>
        <p:spPr>
          <a:xfrm>
            <a:off x="5597272" y="2433870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CEE320-73CB-0298-3B29-F56E09C2BA77}"/>
              </a:ext>
            </a:extLst>
          </p:cNvPr>
          <p:cNvSpPr txBox="1"/>
          <p:nvPr/>
        </p:nvSpPr>
        <p:spPr>
          <a:xfrm>
            <a:off x="5967053" y="5963764"/>
            <a:ext cx="62367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7668A-1BDD-3266-1A49-B4EC4327EB44}"/>
              </a:ext>
            </a:extLst>
          </p:cNvPr>
          <p:cNvSpPr txBox="1"/>
          <p:nvPr/>
        </p:nvSpPr>
        <p:spPr>
          <a:xfrm>
            <a:off x="7661482" y="5953526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</p:spTree>
    <p:extLst>
      <p:ext uri="{BB962C8B-B14F-4D97-AF65-F5344CB8AC3E}">
        <p14:creationId xmlns:p14="http://schemas.microsoft.com/office/powerpoint/2010/main" val="14659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922010" y="6329802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190881" y="555938"/>
            <a:ext cx="121219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Rip to depth of 18-24 inches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224437" y="786634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257993" y="1017330"/>
            <a:ext cx="9717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Apply of poultry litter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299938" y="1248026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333494" y="1478722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367050" y="1709418"/>
            <a:ext cx="55015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Float field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404261" y="1955434"/>
            <a:ext cx="6254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Pull borders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470643" y="2469035"/>
            <a:ext cx="8114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Cultivate/harrow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51517" y="311664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10751" y="932137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46979" y="1170031"/>
            <a:ext cx="1120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with airflow planter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791604" y="1414874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431557" y="2206561"/>
            <a:ext cx="10663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irrigation (3 ac-in)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4191531" y="2484608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7 tons (90% DM?)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1621" y="4265259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19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</a:t>
            </a:r>
          </a:p>
          <a:p>
            <a:r>
              <a:rPr lang="en-US" dirty="0"/>
              <a:t>Organic Production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23681" y="69767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4306584" y="5458233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4777060" y="1678777"/>
            <a:ext cx="2278188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42 ac-in applied per year through 6 floodings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AA4EEF-590F-2965-1F15-6903F13FE954}"/>
              </a:ext>
            </a:extLst>
          </p:cNvPr>
          <p:cNvSpPr txBox="1"/>
          <p:nvPr/>
        </p:nvSpPr>
        <p:spPr>
          <a:xfrm>
            <a:off x="5491443" y="2500667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1AE09F-D03D-A3B5-39EF-11A7C6B9D393}"/>
              </a:ext>
            </a:extLst>
          </p:cNvPr>
          <p:cNvGrpSpPr/>
          <p:nvPr/>
        </p:nvGrpSpPr>
        <p:grpSpPr>
          <a:xfrm>
            <a:off x="5197186" y="3156602"/>
            <a:ext cx="549638" cy="799744"/>
            <a:chOff x="4702890" y="3106884"/>
            <a:chExt cx="549638" cy="79974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AF2854-C4D4-4A25-1E27-685063005E29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2A515B-540C-285E-195A-BDA81265134C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875F30-7D9D-7312-4027-12D32B3BEA76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49C69-B14B-0955-D788-EAF1D9598F5A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08ABF2-DA44-D5BD-F187-A20076C23343}"/>
              </a:ext>
            </a:extLst>
          </p:cNvPr>
          <p:cNvGrpSpPr/>
          <p:nvPr/>
        </p:nvGrpSpPr>
        <p:grpSpPr>
          <a:xfrm>
            <a:off x="6185778" y="3202814"/>
            <a:ext cx="549638" cy="799744"/>
            <a:chOff x="4702890" y="3106884"/>
            <a:chExt cx="549638" cy="7997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F5489C-0A2F-EF20-DFE5-221723BD74C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2AAAA1-49A6-C3D8-5A8E-FC9BBEEF8170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2FF145-ACC2-68DE-1E6F-0E3A86FC554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359E70-74B1-B029-526A-CB81CD4F722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D9E3CF2-4326-49AC-E651-2162B0068304}"/>
              </a:ext>
            </a:extLst>
          </p:cNvPr>
          <p:cNvGrpSpPr/>
          <p:nvPr/>
        </p:nvGrpSpPr>
        <p:grpSpPr>
          <a:xfrm>
            <a:off x="7159580" y="3218378"/>
            <a:ext cx="549638" cy="799744"/>
            <a:chOff x="4702890" y="3106884"/>
            <a:chExt cx="549638" cy="79974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5FA9E5-D08A-AEB8-513F-195AC469659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CE20B48-3F0C-0924-0B2B-D1D58D464C2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50FCF9-BB9F-3B76-9DF9-BF5499837D3B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AFF804-09A4-A7B8-4DF8-2512BA9ABFE0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8A95F4-495D-850D-4BA5-66CEF2BC3D59}"/>
              </a:ext>
            </a:extLst>
          </p:cNvPr>
          <p:cNvGrpSpPr/>
          <p:nvPr/>
        </p:nvGrpSpPr>
        <p:grpSpPr>
          <a:xfrm>
            <a:off x="7637075" y="3256629"/>
            <a:ext cx="549638" cy="799744"/>
            <a:chOff x="4702890" y="3106884"/>
            <a:chExt cx="549638" cy="79974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66B1D24-C53E-B22E-2CDA-B35BE3936F3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FD6D5-227C-8E40-416B-EE8731AE784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F7A6DA2-23EE-7DFB-66A8-C18D9BB05BD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229761-6719-8708-71A0-1F7D0F790544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732E07D-2E6A-99B6-8FA3-ED57616F1BEE}"/>
              </a:ext>
            </a:extLst>
          </p:cNvPr>
          <p:cNvSpPr txBox="1"/>
          <p:nvPr/>
        </p:nvSpPr>
        <p:spPr>
          <a:xfrm>
            <a:off x="4577929" y="4267736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87FEE0-8182-4A7B-0CB4-95FF00AD96A5}"/>
              </a:ext>
            </a:extLst>
          </p:cNvPr>
          <p:cNvSpPr txBox="1"/>
          <p:nvPr/>
        </p:nvSpPr>
        <p:spPr>
          <a:xfrm>
            <a:off x="5877841" y="4266703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44C221-1B5C-B245-B835-A0E4E6919301}"/>
              </a:ext>
            </a:extLst>
          </p:cNvPr>
          <p:cNvSpPr txBox="1"/>
          <p:nvPr/>
        </p:nvSpPr>
        <p:spPr>
          <a:xfrm>
            <a:off x="4305207" y="5186305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D25931-DE7A-C981-239F-31DF233B85B9}"/>
              </a:ext>
            </a:extLst>
          </p:cNvPr>
          <p:cNvSpPr txBox="1"/>
          <p:nvPr/>
        </p:nvSpPr>
        <p:spPr>
          <a:xfrm>
            <a:off x="5401515" y="5188782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44075F-5448-AED1-54B7-8CA7331C82BC}"/>
              </a:ext>
            </a:extLst>
          </p:cNvPr>
          <p:cNvSpPr txBox="1"/>
          <p:nvPr/>
        </p:nvSpPr>
        <p:spPr>
          <a:xfrm>
            <a:off x="6701427" y="5187749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AEE83E3-870B-F133-871C-2F00AD62E8D7}"/>
              </a:ext>
            </a:extLst>
          </p:cNvPr>
          <p:cNvSpPr txBox="1"/>
          <p:nvPr/>
        </p:nvSpPr>
        <p:spPr>
          <a:xfrm>
            <a:off x="4913613" y="6057640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9C07E9-D44C-F153-4563-9E46BF59C21D}"/>
              </a:ext>
            </a:extLst>
          </p:cNvPr>
          <p:cNvSpPr txBox="1"/>
          <p:nvPr/>
        </p:nvSpPr>
        <p:spPr>
          <a:xfrm>
            <a:off x="6009921" y="6060117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7A14F6-3351-9618-B9BC-F80F74F400D6}"/>
              </a:ext>
            </a:extLst>
          </p:cNvPr>
          <p:cNvSpPr txBox="1"/>
          <p:nvPr/>
        </p:nvSpPr>
        <p:spPr>
          <a:xfrm>
            <a:off x="7309833" y="6059084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7489903" y="2481717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2DB5AA0-3041-CC7E-2DE5-A3883CC651E4}"/>
              </a:ext>
            </a:extLst>
          </p:cNvPr>
          <p:cNvSpPr txBox="1"/>
          <p:nvPr/>
        </p:nvSpPr>
        <p:spPr>
          <a:xfrm>
            <a:off x="7644884" y="4277376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E77137-A22D-3C6E-0AD9-A3575DBCBCD1}"/>
              </a:ext>
            </a:extLst>
          </p:cNvPr>
          <p:cNvSpPr txBox="1"/>
          <p:nvPr/>
        </p:nvSpPr>
        <p:spPr>
          <a:xfrm>
            <a:off x="8482815" y="5186305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862CF8B-2D69-16FF-8CD3-4923EDEF4161}"/>
              </a:ext>
            </a:extLst>
          </p:cNvPr>
          <p:cNvSpPr txBox="1"/>
          <p:nvPr/>
        </p:nvSpPr>
        <p:spPr>
          <a:xfrm>
            <a:off x="9086826" y="6057640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</p:spTree>
    <p:extLst>
      <p:ext uri="{BB962C8B-B14F-4D97-AF65-F5344CB8AC3E}">
        <p14:creationId xmlns:p14="http://schemas.microsoft.com/office/powerpoint/2010/main" val="27637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108827" y="5300186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77466" y="1089701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111022" y="1320397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144578" y="1551093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186523" y="1781789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220079" y="2012485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253635" y="2243181"/>
            <a:ext cx="13163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</a:t>
            </a:r>
          </a:p>
          <a:p>
            <a:r>
              <a:rPr lang="en-US" sz="700" dirty="0"/>
              <a:t>(MAP, S, sodium </a:t>
            </a:r>
            <a:r>
              <a:rPr lang="en-US" sz="700" dirty="0" err="1"/>
              <a:t>molybdenate</a:t>
            </a:r>
            <a:r>
              <a:rPr lang="en-US" sz="7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299530" y="2604062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38102" y="845427"/>
            <a:ext cx="8980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Chisel/rip to 16-30”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54086" y="1390372"/>
            <a:ext cx="8034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@ 20lbs/ac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3039336" y="2466457"/>
            <a:ext cx="83067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Raptor, </a:t>
            </a:r>
            <a:r>
              <a:rPr lang="en-US" sz="700" dirty="0" err="1"/>
              <a:t>Herbimax</a:t>
            </a:r>
            <a:endParaRPr lang="en-US" sz="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6 tons (90% DM?)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Intermountain, Siskiyou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2020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07953" y="503864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3728749" y="4921572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5586021" y="1842005"/>
            <a:ext cx="1337226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24 ac-in applied per year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4207385" y="247359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CF2481-43B7-634F-DBA8-30308965AD79}"/>
              </a:ext>
            </a:extLst>
          </p:cNvPr>
          <p:cNvSpPr txBox="1"/>
          <p:nvPr/>
        </p:nvSpPr>
        <p:spPr>
          <a:xfrm>
            <a:off x="1446747" y="910846"/>
            <a:ext cx="22669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Four irrigations totaling 4.5 ac-in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12 wheel-line sprinklers and one center pivot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81186-8708-811C-E762-A23334824168}"/>
              </a:ext>
            </a:extLst>
          </p:cNvPr>
          <p:cNvSpPr txBox="1"/>
          <p:nvPr/>
        </p:nvSpPr>
        <p:spPr>
          <a:xfrm>
            <a:off x="2044888" y="2458962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16EC90-633F-BD2F-2937-A9A177D3DF78}"/>
              </a:ext>
            </a:extLst>
          </p:cNvPr>
          <p:cNvSpPr txBox="1"/>
          <p:nvPr/>
        </p:nvSpPr>
        <p:spPr>
          <a:xfrm>
            <a:off x="3401233" y="208905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4EC621-CB9E-AF32-4E3E-49E543C1F3D2}"/>
              </a:ext>
            </a:extLst>
          </p:cNvPr>
          <p:cNvSpPr txBox="1"/>
          <p:nvPr/>
        </p:nvSpPr>
        <p:spPr>
          <a:xfrm>
            <a:off x="6154122" y="246645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555FC-B04A-9471-39B7-BCCE77DFE508}"/>
              </a:ext>
            </a:extLst>
          </p:cNvPr>
          <p:cNvSpPr txBox="1"/>
          <p:nvPr/>
        </p:nvSpPr>
        <p:spPr>
          <a:xfrm>
            <a:off x="4201555" y="1729684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83C67D-2677-00A7-5C31-6766DB788EB5}"/>
              </a:ext>
            </a:extLst>
          </p:cNvPr>
          <p:cNvSpPr txBox="1"/>
          <p:nvPr/>
        </p:nvSpPr>
        <p:spPr>
          <a:xfrm>
            <a:off x="4443393" y="429676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64A52C-912D-51DF-2A7B-E1BCC5FFAB8E}"/>
              </a:ext>
            </a:extLst>
          </p:cNvPr>
          <p:cNvSpPr txBox="1"/>
          <p:nvPr/>
        </p:nvSpPr>
        <p:spPr>
          <a:xfrm>
            <a:off x="3545725" y="402961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7A230E-8918-8E7F-A716-C20B123B8CB5}"/>
              </a:ext>
            </a:extLst>
          </p:cNvPr>
          <p:cNvSpPr txBox="1"/>
          <p:nvPr/>
        </p:nvSpPr>
        <p:spPr>
          <a:xfrm>
            <a:off x="6363320" y="428536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F37748-025E-00BF-C4B9-9AFF81EB7E90}"/>
              </a:ext>
            </a:extLst>
          </p:cNvPr>
          <p:cNvSpPr txBox="1"/>
          <p:nvPr/>
        </p:nvSpPr>
        <p:spPr>
          <a:xfrm>
            <a:off x="3511966" y="4298786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7DB21F-73BC-2420-923E-A5FCFF08AFB7}"/>
              </a:ext>
            </a:extLst>
          </p:cNvPr>
          <p:cNvGrpSpPr/>
          <p:nvPr/>
        </p:nvGrpSpPr>
        <p:grpSpPr>
          <a:xfrm>
            <a:off x="4418782" y="5734756"/>
            <a:ext cx="5826013" cy="276999"/>
            <a:chOff x="4922010" y="6329802"/>
            <a:chExt cx="5826013" cy="276999"/>
          </a:xfrm>
          <a:solidFill>
            <a:schemeClr val="accent3"/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350737-5493-362A-2D64-09A10D10238F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10824C4-6051-A8D9-193A-1A4A773F1658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9D1A95-B75F-D5E2-930C-5BE66B4EB2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C6D5B69-E693-030B-69AE-CA57DFBC530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BD0C9A-0E1E-0C6E-99EE-1AD16AEC14CB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26C090-F968-2DAB-DDBE-912078460588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567C25-F399-94C2-A4F7-555D202238DC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F1C3348-CDCC-3306-0CE6-F259F6DAD01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03C7EA-998E-8A70-D63A-5DD28171A839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A6812CE-F65A-F885-F94B-898C6D6A667C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0D6506-AAF1-3FF1-2928-CD46CAE2D917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A15ACD0-54FB-8B38-EFA2-FDA77FB4976A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6A46AF-FC21-365D-627A-3CA7B22A7EDC}"/>
              </a:ext>
            </a:extLst>
          </p:cNvPr>
          <p:cNvGrpSpPr/>
          <p:nvPr/>
        </p:nvGrpSpPr>
        <p:grpSpPr>
          <a:xfrm>
            <a:off x="4719798" y="6164668"/>
            <a:ext cx="5826013" cy="276999"/>
            <a:chOff x="4922010" y="6329802"/>
            <a:chExt cx="5826013" cy="276999"/>
          </a:xfrm>
          <a:solidFill>
            <a:schemeClr val="accent6">
              <a:lumMod val="75000"/>
            </a:schemeClr>
          </a:solidFill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DBB199-7105-4205-C253-47715FDE53F4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AE3A83-148B-2878-F210-972213A4B0A9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B251F57-7D92-8412-4F3A-69E60925D830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D2057-EC5E-3306-C342-B2BB2D70A4D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EFF7A8-3BC9-202B-18A9-65EF3780C060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0E8F93-370E-AEA4-E043-5EFF471B3DDD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5FDBB6-5A13-2734-3D38-6F841A5790BE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120355E-9D38-F544-E3B9-4CF4E6285E78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DB0FAED-19D4-377F-EACB-9F7BC49094C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A5AD1F-DC20-42DA-18B3-28F55BB48A01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57172F9-7329-F031-3DD6-5748A2A84064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6545091-524A-31B0-D211-D87E3ACAD5D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4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078757" y="4913582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110473" y="735515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144029" y="966211"/>
            <a:ext cx="59984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Triplane (?)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177585" y="1196907"/>
            <a:ext cx="63671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Corugate</a:t>
            </a:r>
            <a:r>
              <a:rPr lang="en-US" sz="700" dirty="0"/>
              <a:t> (?)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219530" y="1427603"/>
            <a:ext cx="105509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irrigation (1 ac-ft)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253086" y="1658299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286642" y="1888995"/>
            <a:ext cx="110959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Fertilize (300 </a:t>
            </a:r>
            <a:r>
              <a:rPr lang="en-US" sz="700" dirty="0" err="1"/>
              <a:t>lbs</a:t>
            </a:r>
            <a:r>
              <a:rPr lang="en-US" sz="700" dirty="0"/>
              <a:t> 11-52-0)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352436" y="2125411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71109" y="491241"/>
            <a:ext cx="8980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Chisel/rip to 16-30”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54086" y="1390372"/>
            <a:ext cx="8034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@ 20lbs/ac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9448902" y="3384265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 tons (90% DM?)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Imperial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22577" y="6509382"/>
            <a:ext cx="5367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2023 Enterprise budgets received from Ali Montazar (amontazar@ucanr.edu)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07953" y="503864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 need the types of chemicals and amounts applied</a:t>
            </a:r>
          </a:p>
          <a:p>
            <a:r>
              <a:rPr lang="en-US" sz="1100" i="1" dirty="0"/>
              <a:t>Help with harvests</a:t>
            </a:r>
          </a:p>
          <a:p>
            <a:r>
              <a:rPr lang="en-US" sz="1100" i="1" dirty="0"/>
              <a:t>Help understanding land prep</a:t>
            </a:r>
          </a:p>
          <a:p>
            <a:r>
              <a:rPr lang="en-US" sz="1100" i="1" dirty="0"/>
              <a:t>Fuel used in airplanes?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3698679" y="4534968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78098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irrigate 5x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5586021" y="1842005"/>
            <a:ext cx="1337226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84 ac-in applied per year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CF2481-43B7-634F-DBA8-30308965AD79}"/>
              </a:ext>
            </a:extLst>
          </p:cNvPr>
          <p:cNvSpPr txBox="1"/>
          <p:nvPr/>
        </p:nvSpPr>
        <p:spPr>
          <a:xfrm>
            <a:off x="1462989" y="943716"/>
            <a:ext cx="16850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Five irrigations totaling 1.5 ac-ft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Gravity fed flood, everything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4E02ED-6B18-5CAB-5FA2-A07675A1D9EA}"/>
              </a:ext>
            </a:extLst>
          </p:cNvPr>
          <p:cNvSpPr txBox="1"/>
          <p:nvPr/>
        </p:nvSpPr>
        <p:spPr>
          <a:xfrm>
            <a:off x="46832" y="246967"/>
            <a:ext cx="68159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 (stubble)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C8614-CBFA-B33E-E6B3-56BAB632BAC7}"/>
              </a:ext>
            </a:extLst>
          </p:cNvPr>
          <p:cNvSpPr txBox="1"/>
          <p:nvPr/>
        </p:nvSpPr>
        <p:spPr>
          <a:xfrm>
            <a:off x="446722" y="2351696"/>
            <a:ext cx="48282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Triplane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2D79A8-947B-9FA7-51C1-BA77B44E87DA}"/>
              </a:ext>
            </a:extLst>
          </p:cNvPr>
          <p:cNvSpPr txBox="1"/>
          <p:nvPr/>
        </p:nvSpPr>
        <p:spPr>
          <a:xfrm>
            <a:off x="502461" y="2593525"/>
            <a:ext cx="4267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List (?)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071102-6EC1-690E-B278-B89250CFA8D3}"/>
              </a:ext>
            </a:extLst>
          </p:cNvPr>
          <p:cNvSpPr txBox="1"/>
          <p:nvPr/>
        </p:nvSpPr>
        <p:spPr>
          <a:xfrm>
            <a:off x="2017550" y="1940274"/>
            <a:ext cx="102303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Weed control (ground)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4BE5B7-37AB-3877-1E49-027F2F957352}"/>
              </a:ext>
            </a:extLst>
          </p:cNvPr>
          <p:cNvSpPr txBox="1"/>
          <p:nvPr/>
        </p:nvSpPr>
        <p:spPr>
          <a:xfrm>
            <a:off x="2136229" y="2217653"/>
            <a:ext cx="85953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Insect control (air)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4134F4-39A2-C064-CF4C-AD2E8C9F195C}"/>
              </a:ext>
            </a:extLst>
          </p:cNvPr>
          <p:cNvSpPr txBox="1"/>
          <p:nvPr/>
        </p:nvSpPr>
        <p:spPr>
          <a:xfrm>
            <a:off x="2272198" y="2464654"/>
            <a:ext cx="6014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End disk (?)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F7CBC-EA8C-8E7D-C763-3501B26770CF}"/>
              </a:ext>
            </a:extLst>
          </p:cNvPr>
          <p:cNvGrpSpPr/>
          <p:nvPr/>
        </p:nvGrpSpPr>
        <p:grpSpPr>
          <a:xfrm>
            <a:off x="3739485" y="3199754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112BC7-50C9-5C11-46CE-79CB91AFD518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4BEDCA-8DA8-429C-41AF-AC80654AD9B5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BED9012-F0D9-F3EA-9B07-F436117387F4}"/>
              </a:ext>
            </a:extLst>
          </p:cNvPr>
          <p:cNvGrpSpPr/>
          <p:nvPr/>
        </p:nvGrpSpPr>
        <p:grpSpPr>
          <a:xfrm>
            <a:off x="4232913" y="316619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1B54848-149D-30BA-0A30-E78A0131402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556661-1D06-FA9A-F7F2-985625B99C19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2C028E-89C9-E339-3304-8301BAF7AA44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E7A2F76-192A-263E-6B2F-966372FB830E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01FA73-1B95-E0A3-590F-558B25CB9766}"/>
              </a:ext>
            </a:extLst>
          </p:cNvPr>
          <p:cNvGrpSpPr/>
          <p:nvPr/>
        </p:nvGrpSpPr>
        <p:grpSpPr>
          <a:xfrm>
            <a:off x="4719798" y="3182976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9E032D3-A268-9D35-0155-0210B97CF366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1795E1-D201-1CF7-D99E-D219050D883F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6C8C680-4EF2-80CA-59C0-8323A1FDCF4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C1A703B-30EF-E60C-9E40-6C9E3A1D22F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698B472-F6ED-F62F-3841-97AF145E852E}"/>
              </a:ext>
            </a:extLst>
          </p:cNvPr>
          <p:cNvGrpSpPr/>
          <p:nvPr/>
        </p:nvGrpSpPr>
        <p:grpSpPr>
          <a:xfrm>
            <a:off x="5188659" y="319975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31D0706-1A35-88F6-A7E7-0147A3CEF83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8FDFD9D-92B7-56D7-4DAB-FEF8E1CDCB39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9457F3A-6532-E594-E2E7-F3AA5D1B201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6A919AB-A179-D7DD-1920-0E315A4321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F58CC74-762B-25C0-8A3C-BEFDFEA524CE}"/>
              </a:ext>
            </a:extLst>
          </p:cNvPr>
          <p:cNvGrpSpPr/>
          <p:nvPr/>
        </p:nvGrpSpPr>
        <p:grpSpPr>
          <a:xfrm>
            <a:off x="5696152" y="321653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28F7DA-F582-13C0-87BE-BE35B75BD438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CDCA59-C26E-B5A5-1FEA-8EA1E52E25F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C78900E-F7E0-30ED-F9BA-93589ACBBEB8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82EE09D-4BBC-7C59-DA27-703E2AC29CEE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33BC8D8-9197-0932-0EF0-B3A8470FCCD7}"/>
              </a:ext>
            </a:extLst>
          </p:cNvPr>
          <p:cNvGrpSpPr/>
          <p:nvPr/>
        </p:nvGrpSpPr>
        <p:grpSpPr>
          <a:xfrm>
            <a:off x="6171779" y="3236205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C9AC616-850F-6A47-A856-E32CE42CC28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A34AB0A-4C86-5269-DF8B-33C19F13F47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EC225E7-CC00-797E-156B-2B87CD70DD6A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75E1024-6E7E-AA3D-C5F1-94423D2B803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DCA48E-10B0-0931-D3BC-9955792037D9}"/>
              </a:ext>
            </a:extLst>
          </p:cNvPr>
          <p:cNvGrpSpPr/>
          <p:nvPr/>
        </p:nvGrpSpPr>
        <p:grpSpPr>
          <a:xfrm>
            <a:off x="6640640" y="3252983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AE26185-84B8-019B-A13F-587EF8E7AAAF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65BFA8C-E75C-46E0-B8EC-580DC0FD732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12E2450-0556-B767-79F0-6F4C78C670A1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E1BF7B2-4406-CAD0-9E88-65F11BD7F8F9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6F11451-B0C8-CCB9-3E1E-725757AB1549}"/>
              </a:ext>
            </a:extLst>
          </p:cNvPr>
          <p:cNvGrpSpPr/>
          <p:nvPr/>
        </p:nvGrpSpPr>
        <p:grpSpPr>
          <a:xfrm>
            <a:off x="7148133" y="329492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36FB77D-55AA-A4D5-0DC2-C26B21AED602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A1BF959-6408-3C4C-E376-B646CA52853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6451508-7F75-DAFD-C53C-675D4984D45C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6FBA442-D605-00BE-6C00-B3555165196C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5D2C74E-B02A-92C0-9DE8-4409EBF82E04}"/>
              </a:ext>
            </a:extLst>
          </p:cNvPr>
          <p:cNvGrpSpPr/>
          <p:nvPr/>
        </p:nvGrpSpPr>
        <p:grpSpPr>
          <a:xfrm>
            <a:off x="8144903" y="3199143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B43E3F4-5769-945D-C866-CD5A948C5416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7BC85CB-6254-AFD1-2467-AE256475D193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60CCB69-35BB-D7D2-285C-B1A475909A2C}"/>
              </a:ext>
            </a:extLst>
          </p:cNvPr>
          <p:cNvGrpSpPr/>
          <p:nvPr/>
        </p:nvGrpSpPr>
        <p:grpSpPr>
          <a:xfrm>
            <a:off x="7617441" y="3373095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76CAD2-7CE4-3BC0-E2E1-2ABA63112B5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628AD6B-E6DA-FBA8-3109-B6E180179A4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5FCBCBF-4793-7EC1-30A9-8E69B3D6C29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0592355-DCF7-E214-5DB8-C2672689560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9E3B265-859E-8D0E-529C-CADAE822E880}"/>
              </a:ext>
            </a:extLst>
          </p:cNvPr>
          <p:cNvSpPr txBox="1"/>
          <p:nvPr/>
        </p:nvSpPr>
        <p:spPr>
          <a:xfrm>
            <a:off x="3802346" y="1258982"/>
            <a:ext cx="59984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Spike x2 (?)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A2B87B-80A0-0856-8680-D953783E680F}"/>
              </a:ext>
            </a:extLst>
          </p:cNvPr>
          <p:cNvSpPr txBox="1"/>
          <p:nvPr/>
        </p:nvSpPr>
        <p:spPr>
          <a:xfrm>
            <a:off x="4024443" y="1520348"/>
            <a:ext cx="14061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Inject fertilizer (25 gal of 10-34-0)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5AC6187-8C59-8AA7-658B-2BD5D95FB61F}"/>
              </a:ext>
            </a:extLst>
          </p:cNvPr>
          <p:cNvSpPr txBox="1"/>
          <p:nvPr/>
        </p:nvSpPr>
        <p:spPr>
          <a:xfrm>
            <a:off x="4193194" y="1806604"/>
            <a:ext cx="11272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Weed control (ground) x2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57BAE8E-2335-D6FF-F622-26475B1C6991}"/>
              </a:ext>
            </a:extLst>
          </p:cNvPr>
          <p:cNvSpPr txBox="1"/>
          <p:nvPr/>
        </p:nvSpPr>
        <p:spPr>
          <a:xfrm>
            <a:off x="4385150" y="2077543"/>
            <a:ext cx="11272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Weed control (ground) x2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53D82E7-E92D-AA5F-80B4-BD71A523DF6E}"/>
              </a:ext>
            </a:extLst>
          </p:cNvPr>
          <p:cNvSpPr txBox="1"/>
          <p:nvPr/>
        </p:nvSpPr>
        <p:spPr>
          <a:xfrm>
            <a:off x="4571978" y="2331594"/>
            <a:ext cx="8258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irrigate 18x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A73A2E4-170D-3E80-43B5-66AEC870D154}"/>
              </a:ext>
            </a:extLst>
          </p:cNvPr>
          <p:cNvSpPr txBox="1"/>
          <p:nvPr/>
        </p:nvSpPr>
        <p:spPr>
          <a:xfrm>
            <a:off x="4664151" y="2549107"/>
            <a:ext cx="9637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Insect control (air) x4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35721A0-6DB3-0769-915A-7DF77161BFE1}"/>
              </a:ext>
            </a:extLst>
          </p:cNvPr>
          <p:cNvSpPr txBox="1"/>
          <p:nvPr/>
        </p:nvSpPr>
        <p:spPr>
          <a:xfrm>
            <a:off x="9476274" y="2923010"/>
            <a:ext cx="10294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They say swath 9x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Rake 12x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E3D6581-C6AC-4928-D733-1B9CB2182079}"/>
              </a:ext>
            </a:extLst>
          </p:cNvPr>
          <p:cNvSpPr txBox="1"/>
          <p:nvPr/>
        </p:nvSpPr>
        <p:spPr>
          <a:xfrm>
            <a:off x="9429572" y="5449878"/>
            <a:ext cx="106150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Terminate stand (how?)</a:t>
            </a:r>
          </a:p>
        </p:txBody>
      </p:sp>
    </p:spTree>
    <p:extLst>
      <p:ext uri="{BB962C8B-B14F-4D97-AF65-F5344CB8AC3E}">
        <p14:creationId xmlns:p14="http://schemas.microsoft.com/office/powerpoint/2010/main" val="226206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957</Words>
  <Application>Microsoft Office PowerPoint</Application>
  <PresentationFormat>Widescreen</PresentationFormat>
  <Paragraphs>467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Gina Nichols</cp:lastModifiedBy>
  <cp:revision>14</cp:revision>
  <dcterms:created xsi:type="dcterms:W3CDTF">2023-01-26T17:04:20Z</dcterms:created>
  <dcterms:modified xsi:type="dcterms:W3CDTF">2023-04-26T21:25:28Z</dcterms:modified>
</cp:coreProperties>
</file>