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7" r:id="rId5"/>
    <p:sldId id="264" r:id="rId6"/>
    <p:sldId id="263" r:id="rId7"/>
    <p:sldId id="265" r:id="rId8"/>
    <p:sldId id="258" r:id="rId9"/>
    <p:sldId id="259" r:id="rId10"/>
    <p:sldId id="262" r:id="rId11"/>
    <p:sldId id="266" r:id="rId12"/>
    <p:sldId id="267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B48-9D0F-7E52-5F87-F7FCEC09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892B-362C-ED25-FE75-1AC427B30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C746-0633-EE85-E1A2-FB828D20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278F-1AD3-2A2B-E6AC-996ADCB9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3FE4-718C-BB1B-AADA-ACFD7087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1845-18F1-FAAC-EAF7-C80CDEBA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031C8-0137-F919-EBEE-3D7E8244B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9425-3333-98DF-2B6C-B652E5AE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2731-4A69-8E2B-2DA3-1DBB72EF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C397-BBB2-B59C-4EF6-1138A522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9CBDE-2E9F-F8AA-FC93-3FCA641BD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85C0C-0026-5313-20E9-0A02E32E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27CF-CB75-A694-B9A3-C4724D4B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6CC4-10DD-00D3-C46B-7842E6C1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8DA2-38B7-6282-5EB0-0415CFA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AEBF-F611-E55A-8513-AD314215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66CE-C3B3-7E01-1C6D-A0948497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0B85-2446-B5B3-A76E-98418A2B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96DE-12B7-A373-774B-D36268D8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DFB4-E836-B8F1-5121-E0F481B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4198-4E94-539F-7152-B4DE6741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5AC1-99A9-ED31-FF27-C594D3C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0490-B5AA-A383-6A8E-5613F7CB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C13D-EC6C-FB37-E0DD-373B9B71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72B2-26B8-EE86-293C-108C9BAA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CEC0-2F6F-23D5-0C0B-41D70700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0E8F-8F95-3E5E-49B0-6CD12F82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62DAA-C687-2864-475B-DA758BCA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0311E-D013-8751-5F45-598436C2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3484-1167-9ECA-E0F1-6CE4CA92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D599-24C1-D485-0003-6CBE4726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A526-9000-7C0D-78FA-77D1CF9F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87C3-5161-1DC2-4788-A3E90113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4127-526C-D8F7-6D9C-A8137B23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80A4-DC61-EB05-FA3D-B50D1820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C7CF6-BEFB-DBF4-B8E5-0750D15D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567C3-8F5C-6A5B-2090-84594E11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6E1F7-621B-CD8A-D1CD-31F1C8A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3DAC-3A55-9DC6-E55B-3573D15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AB89-0C1A-BA15-86F2-7974FA04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F81DF-7D48-F32D-8F9D-7BC25BF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F195A-A63B-C2BD-F140-B23D8B8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E4EA-AB9B-B105-06F5-CA1751A9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D86E0-4CC0-994A-9B36-8D9C3282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2CEA1-577A-DA06-343A-1342EC66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2FA6-CBA8-6AEE-CBCA-36520FE6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5044-C22C-65AF-311E-9238FE12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154A-9C5F-8168-19D7-7DF02AC9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428BF-DDAD-0895-A2D7-3F90ED1A7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2A84-FB86-3BE7-2227-03FE6702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B0896-6290-C1C6-8A32-1BC8BADA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69B6-B90D-E38E-84CC-03C9EEBE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A7CB-ED5B-CBB9-9597-EF385652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84629-969D-D108-F661-5A08A96CA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EF1-9359-D4D6-E645-F58C342A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07042-F945-9C5A-F326-B751C5CF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C24D-65D8-79D0-0C55-CE81183C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D29E-EC0F-2F46-AFF9-17A041A3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E26FD-EBD5-AC84-5875-9E6962E6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5202-6C54-64D9-5BF7-9EFA3C52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C249-9F28-02B8-511C-96DDD112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9F4E-5382-40EE-826E-090782B1F98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223D-08D6-B8E4-4CC1-5A6B3C5D2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9A7E-ADC3-BA3B-2EB6-7DECDBD4A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65FC53-344D-F973-D54D-D352E6EFAB43}"/>
              </a:ext>
            </a:extLst>
          </p:cNvPr>
          <p:cNvSpPr txBox="1"/>
          <p:nvPr/>
        </p:nvSpPr>
        <p:spPr>
          <a:xfrm>
            <a:off x="8759487" y="4101176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to water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E23F6-14CA-E4F4-9554-5703F41364E2}"/>
              </a:ext>
            </a:extLst>
          </p:cNvPr>
          <p:cNvSpPr txBox="1"/>
          <p:nvPr/>
        </p:nvSpPr>
        <p:spPr>
          <a:xfrm>
            <a:off x="9113482" y="1365840"/>
            <a:ext cx="18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of outlet</a:t>
            </a:r>
          </a:p>
        </p:txBody>
      </p:sp>
    </p:spTree>
    <p:extLst>
      <p:ext uri="{BB962C8B-B14F-4D97-AF65-F5344CB8AC3E}">
        <p14:creationId xmlns:p14="http://schemas.microsoft.com/office/powerpoint/2010/main" val="310803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ACC89AC-C5E6-28C3-1301-4DE46ABEF622}"/>
              </a:ext>
            </a:extLst>
          </p:cNvPr>
          <p:cNvSpPr/>
          <p:nvPr/>
        </p:nvSpPr>
        <p:spPr>
          <a:xfrm>
            <a:off x="6462302" y="732410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30576-4A87-E48C-9802-0EBB6F7ECCF3}"/>
              </a:ext>
            </a:extLst>
          </p:cNvPr>
          <p:cNvSpPr/>
          <p:nvPr/>
        </p:nvSpPr>
        <p:spPr>
          <a:xfrm>
            <a:off x="6866649" y="1104581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0ED9B-B87E-5C3A-F9F2-B5221FFBF672}"/>
              </a:ext>
            </a:extLst>
          </p:cNvPr>
          <p:cNvSpPr/>
          <p:nvPr/>
        </p:nvSpPr>
        <p:spPr>
          <a:xfrm>
            <a:off x="7291673" y="1104581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3DFAF-577F-9BA8-1071-5DF7C7C56FDD}"/>
              </a:ext>
            </a:extLst>
          </p:cNvPr>
          <p:cNvSpPr/>
          <p:nvPr/>
        </p:nvSpPr>
        <p:spPr>
          <a:xfrm>
            <a:off x="7093427" y="1394376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 will therefore actually need 3 units of diesel to run the pump.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B94B4-C584-53A3-2066-E27EE720BE2B}"/>
              </a:ext>
            </a:extLst>
          </p:cNvPr>
          <p:cNvSpPr/>
          <p:nvPr/>
        </p:nvSpPr>
        <p:spPr>
          <a:xfrm>
            <a:off x="8260344" y="1912349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794CDA2-F6FB-200B-B9A3-D548D4F6AD8B}"/>
              </a:ext>
            </a:extLst>
          </p:cNvPr>
          <p:cNvSpPr/>
          <p:nvPr/>
        </p:nvSpPr>
        <p:spPr>
          <a:xfrm>
            <a:off x="6462302" y="2039071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C3551A-8361-C3A0-DB98-229F8215A00C}"/>
              </a:ext>
            </a:extLst>
          </p:cNvPr>
          <p:cNvSpPr/>
          <p:nvPr/>
        </p:nvSpPr>
        <p:spPr>
          <a:xfrm>
            <a:off x="6866649" y="2411242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BFFB4-62D0-8AE0-C13A-B02ED3E62F52}"/>
              </a:ext>
            </a:extLst>
          </p:cNvPr>
          <p:cNvSpPr/>
          <p:nvPr/>
        </p:nvSpPr>
        <p:spPr>
          <a:xfrm>
            <a:off x="7291673" y="2411242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459C3-27A5-F24B-0706-024D51E6D53E}"/>
              </a:ext>
            </a:extLst>
          </p:cNvPr>
          <p:cNvSpPr/>
          <p:nvPr/>
        </p:nvSpPr>
        <p:spPr>
          <a:xfrm>
            <a:off x="7093427" y="2701037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78597618-615C-1621-8057-EFD9EF1B2F33}"/>
              </a:ext>
            </a:extLst>
          </p:cNvPr>
          <p:cNvSpPr/>
          <p:nvPr/>
        </p:nvSpPr>
        <p:spPr>
          <a:xfrm>
            <a:off x="6464616" y="3378367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86746-FDA2-CB49-B94E-9C0214CEB2A0}"/>
              </a:ext>
            </a:extLst>
          </p:cNvPr>
          <p:cNvSpPr/>
          <p:nvPr/>
        </p:nvSpPr>
        <p:spPr>
          <a:xfrm>
            <a:off x="6868963" y="3750538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42A2E0-B241-7868-C30D-522586AA10B4}"/>
              </a:ext>
            </a:extLst>
          </p:cNvPr>
          <p:cNvSpPr/>
          <p:nvPr/>
        </p:nvSpPr>
        <p:spPr>
          <a:xfrm>
            <a:off x="7293987" y="3750538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B48C7-6EF5-85CB-9165-E37674A76AB7}"/>
              </a:ext>
            </a:extLst>
          </p:cNvPr>
          <p:cNvSpPr/>
          <p:nvPr/>
        </p:nvSpPr>
        <p:spPr>
          <a:xfrm>
            <a:off x="7095741" y="4040333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DCD22-39EA-95E7-0DE1-A415013AF1B9}"/>
              </a:ext>
            </a:extLst>
          </p:cNvPr>
          <p:cNvSpPr/>
          <p:nvPr/>
        </p:nvSpPr>
        <p:spPr>
          <a:xfrm>
            <a:off x="8475054" y="2202144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B563DC-94A1-6EF5-4DEC-ABF7AAFB861C}"/>
              </a:ext>
            </a:extLst>
          </p:cNvPr>
          <p:cNvSpPr/>
          <p:nvPr/>
        </p:nvSpPr>
        <p:spPr>
          <a:xfrm>
            <a:off x="8692351" y="1907562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58748-CF19-5B3F-0475-EAFDFA21C315}"/>
              </a:ext>
            </a:extLst>
          </p:cNvPr>
          <p:cNvSpPr/>
          <p:nvPr/>
        </p:nvSpPr>
        <p:spPr>
          <a:xfrm>
            <a:off x="7093427" y="1401865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948E1-EA55-1B13-85BF-B628BE910C83}"/>
              </a:ext>
            </a:extLst>
          </p:cNvPr>
          <p:cNvSpPr txBox="1"/>
          <p:nvPr/>
        </p:nvSpPr>
        <p:spPr>
          <a:xfrm>
            <a:off x="416896" y="3877260"/>
            <a:ext cx="4634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translates to needing 9 units of energy for this pump, when you are using diesel to power it. </a:t>
            </a:r>
          </a:p>
        </p:txBody>
      </p:sp>
    </p:spTree>
    <p:extLst>
      <p:ext uri="{BB962C8B-B14F-4D97-AF65-F5344CB8AC3E}">
        <p14:creationId xmlns:p14="http://schemas.microsoft.com/office/powerpoint/2010/main" val="336472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4CF41D-972B-EFA0-6089-DDCEA5FC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88539"/>
              </p:ext>
            </p:extLst>
          </p:nvPr>
        </p:nvGraphicFramePr>
        <p:xfrm>
          <a:off x="2032000" y="1147504"/>
          <a:ext cx="8127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0148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507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944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Energy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Diesel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3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19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NRCS</a:t>
                      </a:r>
                      <a:r>
                        <a:rPr lang="en-US" sz="2800" baseline="3000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858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628DE4-A7A5-0B13-ACD6-9152C95AEFB1}"/>
              </a:ext>
            </a:extLst>
          </p:cNvPr>
          <p:cNvSpPr txBox="1"/>
          <p:nvPr/>
        </p:nvSpPr>
        <p:spPr>
          <a:xfrm>
            <a:off x="2032000" y="292764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https://ipat.sc.egov.usda.gov/Default.aspx</a:t>
            </a:r>
          </a:p>
        </p:txBody>
      </p:sp>
    </p:spTree>
    <p:extLst>
      <p:ext uri="{BB962C8B-B14F-4D97-AF65-F5344CB8AC3E}">
        <p14:creationId xmlns:p14="http://schemas.microsoft.com/office/powerpoint/2010/main" val="313490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A08C1F35-5C7D-EC49-2B65-7EBDE76DA3BC}"/>
              </a:ext>
            </a:extLst>
          </p:cNvPr>
          <p:cNvSpPr/>
          <p:nvPr/>
        </p:nvSpPr>
        <p:spPr>
          <a:xfrm>
            <a:off x="2109399" y="4587849"/>
            <a:ext cx="1452675" cy="10675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7693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Different energy sources have different energy contents and efficiencies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C76C02-F57D-2954-FEEB-53F0116599BF}"/>
              </a:ext>
            </a:extLst>
          </p:cNvPr>
          <p:cNvGrpSpPr/>
          <p:nvPr/>
        </p:nvGrpSpPr>
        <p:grpSpPr>
          <a:xfrm>
            <a:off x="2133582" y="1795094"/>
            <a:ext cx="1375795" cy="1067543"/>
            <a:chOff x="4236440" y="3182620"/>
            <a:chExt cx="1375795" cy="1067543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CD8C437A-B141-11EC-D7EA-8E3072A2CA8A}"/>
                </a:ext>
              </a:extLst>
            </p:cNvPr>
            <p:cNvSpPr/>
            <p:nvPr/>
          </p:nvSpPr>
          <p:spPr>
            <a:xfrm>
              <a:off x="4236440" y="3182620"/>
              <a:ext cx="1375795" cy="1067543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2FA641-0BFA-8C24-D33E-D750758A8BC4}"/>
                </a:ext>
              </a:extLst>
            </p:cNvPr>
            <p:cNvSpPr/>
            <p:nvPr/>
          </p:nvSpPr>
          <p:spPr>
            <a:xfrm>
              <a:off x="4640787" y="3554791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AAC86F-99B5-6D82-CF7E-DEA5EDBC3F3C}"/>
                </a:ext>
              </a:extLst>
            </p:cNvPr>
            <p:cNvSpPr/>
            <p:nvPr/>
          </p:nvSpPr>
          <p:spPr>
            <a:xfrm>
              <a:off x="5065811" y="3554791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398220-389A-2FAD-D4AE-24B16D2B96ED}"/>
                </a:ext>
              </a:extLst>
            </p:cNvPr>
            <p:cNvSpPr/>
            <p:nvPr/>
          </p:nvSpPr>
          <p:spPr>
            <a:xfrm>
              <a:off x="4867565" y="3844586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E4FA4EC2-0514-E8B6-78D0-FF5E67C2A870}"/>
              </a:ext>
            </a:extLst>
          </p:cNvPr>
          <p:cNvSpPr/>
          <p:nvPr/>
        </p:nvSpPr>
        <p:spPr>
          <a:xfrm>
            <a:off x="2154262" y="3102603"/>
            <a:ext cx="1375795" cy="1067543"/>
          </a:xfrm>
          <a:prstGeom prst="round2Same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A22E6-09C0-6A74-4155-C684838A5CC6}"/>
              </a:ext>
            </a:extLst>
          </p:cNvPr>
          <p:cNvSpPr/>
          <p:nvPr/>
        </p:nvSpPr>
        <p:spPr>
          <a:xfrm>
            <a:off x="2785386" y="3429000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071E7-5DBC-2A3A-34CD-75E715D0662E}"/>
              </a:ext>
            </a:extLst>
          </p:cNvPr>
          <p:cNvSpPr/>
          <p:nvPr/>
        </p:nvSpPr>
        <p:spPr>
          <a:xfrm>
            <a:off x="2785387" y="3764569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29C7E2-9F91-112E-BCD9-BD5F6994C7AB}"/>
              </a:ext>
            </a:extLst>
          </p:cNvPr>
          <p:cNvSpPr/>
          <p:nvPr/>
        </p:nvSpPr>
        <p:spPr>
          <a:xfrm>
            <a:off x="2782554" y="3853315"/>
            <a:ext cx="142061" cy="715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261888-782F-28D1-A8FB-41BEA11EAC07}"/>
              </a:ext>
            </a:extLst>
          </p:cNvPr>
          <p:cNvGrpSpPr/>
          <p:nvPr/>
        </p:nvGrpSpPr>
        <p:grpSpPr>
          <a:xfrm>
            <a:off x="2825076" y="5058823"/>
            <a:ext cx="98965" cy="92243"/>
            <a:chOff x="2810500" y="5215223"/>
            <a:chExt cx="144894" cy="1485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DB1AA1-3C6E-2D91-5CD8-3449B22CE56E}"/>
                </a:ext>
              </a:extLst>
            </p:cNvPr>
            <p:cNvSpPr/>
            <p:nvPr/>
          </p:nvSpPr>
          <p:spPr>
            <a:xfrm>
              <a:off x="2813333" y="5215223"/>
              <a:ext cx="142061" cy="12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77885F-CF1D-00A9-D423-A36C61A82A7F}"/>
                </a:ext>
              </a:extLst>
            </p:cNvPr>
            <p:cNvSpPr/>
            <p:nvPr/>
          </p:nvSpPr>
          <p:spPr>
            <a:xfrm>
              <a:off x="2810500" y="5248578"/>
              <a:ext cx="142061" cy="1152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3D64C3-727A-B53C-2FEA-4CE0ECCD4E0A}"/>
              </a:ext>
            </a:extLst>
          </p:cNvPr>
          <p:cNvSpPr txBox="1"/>
          <p:nvPr/>
        </p:nvSpPr>
        <p:spPr>
          <a:xfrm>
            <a:off x="3813002" y="1768961"/>
            <a:ext cx="246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Diesel contains the most energy per unit, and is 30% efficient.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EECA5-1652-7516-BA89-47D3A2153BC1}"/>
              </a:ext>
            </a:extLst>
          </p:cNvPr>
          <p:cNvSpPr txBox="1"/>
          <p:nvPr/>
        </p:nvSpPr>
        <p:spPr>
          <a:xfrm>
            <a:off x="3678693" y="3174709"/>
            <a:ext cx="246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Gasoline contains less energy per unit, and is only 25% efficient.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D9064D-3032-08D7-6711-158A31DFB344}"/>
              </a:ext>
            </a:extLst>
          </p:cNvPr>
          <p:cNvSpPr txBox="1"/>
          <p:nvPr/>
        </p:nvSpPr>
        <p:spPr>
          <a:xfrm>
            <a:off x="3678693" y="4587849"/>
            <a:ext cx="246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Electricity contains a small amount of energy per unit, but is 90% efficient.</a:t>
            </a:r>
          </a:p>
        </p:txBody>
      </p:sp>
    </p:spTree>
    <p:extLst>
      <p:ext uri="{BB962C8B-B14F-4D97-AF65-F5344CB8AC3E}">
        <p14:creationId xmlns:p14="http://schemas.microsoft.com/office/powerpoint/2010/main" val="161586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B1E580-DEB9-80F9-CA11-7054BB46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934" y="1977394"/>
            <a:ext cx="6998132" cy="2903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6D589-5F60-B365-DDB1-D0B608AF0482}"/>
              </a:ext>
            </a:extLst>
          </p:cNvPr>
          <p:cNvSpPr txBox="1"/>
          <p:nvPr/>
        </p:nvSpPr>
        <p:spPr>
          <a:xfrm>
            <a:off x="502458" y="439412"/>
            <a:ext cx="6510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Field to Market references this table, but does not use it in its calculations. </a:t>
            </a:r>
          </a:p>
        </p:txBody>
      </p:sp>
    </p:spTree>
    <p:extLst>
      <p:ext uri="{BB962C8B-B14F-4D97-AF65-F5344CB8AC3E}">
        <p14:creationId xmlns:p14="http://schemas.microsoft.com/office/powerpoint/2010/main" val="289294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B5824-0EF7-AE2B-536B-36BC46CB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84" y="2436477"/>
            <a:ext cx="7557156" cy="1732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0A740D-570C-05DE-7C94-DD6FF77FAA54}"/>
              </a:ext>
            </a:extLst>
          </p:cNvPr>
          <p:cNvSpPr txBox="1"/>
          <p:nvPr/>
        </p:nvSpPr>
        <p:spPr>
          <a:xfrm>
            <a:off x="502458" y="439412"/>
            <a:ext cx="6510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The energy used for irrigation should be responsive to the source of energy used. </a:t>
            </a:r>
          </a:p>
        </p:txBody>
      </p:sp>
    </p:spTree>
    <p:extLst>
      <p:ext uri="{BB962C8B-B14F-4D97-AF65-F5344CB8AC3E}">
        <p14:creationId xmlns:p14="http://schemas.microsoft.com/office/powerpoint/2010/main" val="42016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65FC53-344D-F973-D54D-D352E6EFAB43}"/>
              </a:ext>
            </a:extLst>
          </p:cNvPr>
          <p:cNvSpPr txBox="1"/>
          <p:nvPr/>
        </p:nvSpPr>
        <p:spPr>
          <a:xfrm>
            <a:off x="8759487" y="4101176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to water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E23F6-14CA-E4F4-9554-5703F41364E2}"/>
              </a:ext>
            </a:extLst>
          </p:cNvPr>
          <p:cNvSpPr txBox="1"/>
          <p:nvPr/>
        </p:nvSpPr>
        <p:spPr>
          <a:xfrm>
            <a:off x="9113482" y="1365840"/>
            <a:ext cx="18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of outlet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4D3A8-6D0D-5AB8-FBDA-D7EF6A020EA5}"/>
              </a:ext>
            </a:extLst>
          </p:cNvPr>
          <p:cNvSpPr txBox="1"/>
          <p:nvPr/>
        </p:nvSpPr>
        <p:spPr>
          <a:xfrm>
            <a:off x="937172" y="2394705"/>
            <a:ext cx="6068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Energy required ~ f(depth to water, </a:t>
            </a:r>
          </a:p>
          <a:p>
            <a:r>
              <a:rPr lang="en-US" sz="2400" dirty="0"/>
              <a:t>			pressure of outlet, </a:t>
            </a:r>
          </a:p>
          <a:p>
            <a:r>
              <a:rPr lang="en-US" sz="2400" dirty="0"/>
              <a:t>			amount of water moved)</a:t>
            </a:r>
          </a:p>
        </p:txBody>
      </p:sp>
    </p:spTree>
    <p:extLst>
      <p:ext uri="{BB962C8B-B14F-4D97-AF65-F5344CB8AC3E}">
        <p14:creationId xmlns:p14="http://schemas.microsoft.com/office/powerpoint/2010/main" val="347163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5820402-4911-587F-EEB0-A08406B24F5B}"/>
              </a:ext>
            </a:extLst>
          </p:cNvPr>
          <p:cNvSpPr txBox="1"/>
          <p:nvPr/>
        </p:nvSpPr>
        <p:spPr>
          <a:xfrm>
            <a:off x="2045258" y="1420925"/>
            <a:ext cx="3875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Let’s say this pump requires 3 units of energy for this task.</a:t>
            </a:r>
          </a:p>
        </p:txBody>
      </p:sp>
    </p:spTree>
    <p:extLst>
      <p:ext uri="{BB962C8B-B14F-4D97-AF65-F5344CB8AC3E}">
        <p14:creationId xmlns:p14="http://schemas.microsoft.com/office/powerpoint/2010/main" val="37307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</p:spTree>
    <p:extLst>
      <p:ext uri="{BB962C8B-B14F-4D97-AF65-F5344CB8AC3E}">
        <p14:creationId xmlns:p14="http://schemas.microsoft.com/office/powerpoint/2010/main" val="155104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BFE913-2B5A-A6A6-8538-B999F2AB3D3E}"/>
              </a:ext>
            </a:extLst>
          </p:cNvPr>
          <p:cNvGrpSpPr/>
          <p:nvPr/>
        </p:nvGrpSpPr>
        <p:grpSpPr>
          <a:xfrm>
            <a:off x="5136841" y="2039071"/>
            <a:ext cx="1375795" cy="1067543"/>
            <a:chOff x="4236440" y="3182620"/>
            <a:chExt cx="1375795" cy="1067543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AACC89AC-C5E6-28C3-1301-4DE46ABEF622}"/>
                </a:ext>
              </a:extLst>
            </p:cNvPr>
            <p:cNvSpPr/>
            <p:nvPr/>
          </p:nvSpPr>
          <p:spPr>
            <a:xfrm>
              <a:off x="4236440" y="3182620"/>
              <a:ext cx="1375795" cy="1067543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230576-4A87-E48C-9802-0EBB6F7ECCF3}"/>
                </a:ext>
              </a:extLst>
            </p:cNvPr>
            <p:cNvSpPr/>
            <p:nvPr/>
          </p:nvSpPr>
          <p:spPr>
            <a:xfrm>
              <a:off x="4640787" y="3554791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40ED9B-B87E-5C3A-F9F2-B5221FFBF672}"/>
                </a:ext>
              </a:extLst>
            </p:cNvPr>
            <p:cNvSpPr/>
            <p:nvPr/>
          </p:nvSpPr>
          <p:spPr>
            <a:xfrm>
              <a:off x="5065811" y="3554791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93DFAF-577F-9BA8-1071-5DF7C7C56FDD}"/>
                </a:ext>
              </a:extLst>
            </p:cNvPr>
            <p:cNvSpPr/>
            <p:nvPr/>
          </p:nvSpPr>
          <p:spPr>
            <a:xfrm>
              <a:off x="4867565" y="3844586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unit of diesel contains 3 units of energy.</a:t>
            </a:r>
          </a:p>
        </p:txBody>
      </p:sp>
    </p:spTree>
    <p:extLst>
      <p:ext uri="{BB962C8B-B14F-4D97-AF65-F5344CB8AC3E}">
        <p14:creationId xmlns:p14="http://schemas.microsoft.com/office/powerpoint/2010/main" val="374159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BFE913-2B5A-A6A6-8538-B999F2AB3D3E}"/>
              </a:ext>
            </a:extLst>
          </p:cNvPr>
          <p:cNvGrpSpPr/>
          <p:nvPr/>
        </p:nvGrpSpPr>
        <p:grpSpPr>
          <a:xfrm>
            <a:off x="5136841" y="2039071"/>
            <a:ext cx="1375795" cy="1067543"/>
            <a:chOff x="4236440" y="3182620"/>
            <a:chExt cx="1375795" cy="1067543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AACC89AC-C5E6-28C3-1301-4DE46ABEF622}"/>
                </a:ext>
              </a:extLst>
            </p:cNvPr>
            <p:cNvSpPr/>
            <p:nvPr/>
          </p:nvSpPr>
          <p:spPr>
            <a:xfrm>
              <a:off x="4236440" y="3182620"/>
              <a:ext cx="1375795" cy="1067543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230576-4A87-E48C-9802-0EBB6F7ECCF3}"/>
                </a:ext>
              </a:extLst>
            </p:cNvPr>
            <p:cNvSpPr/>
            <p:nvPr/>
          </p:nvSpPr>
          <p:spPr>
            <a:xfrm>
              <a:off x="4640787" y="3554791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40ED9B-B87E-5C3A-F9F2-B5221FFBF672}"/>
                </a:ext>
              </a:extLst>
            </p:cNvPr>
            <p:cNvSpPr/>
            <p:nvPr/>
          </p:nvSpPr>
          <p:spPr>
            <a:xfrm>
              <a:off x="5065811" y="3554791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93DFAF-577F-9BA8-1071-5DF7C7C56FDD}"/>
                </a:ext>
              </a:extLst>
            </p:cNvPr>
            <p:cNvSpPr/>
            <p:nvPr/>
          </p:nvSpPr>
          <p:spPr>
            <a:xfrm>
              <a:off x="4867565" y="3844586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unit of diesel contains 3 units of energy.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53964-3DB5-2085-C8E2-ACC409FF54A7}"/>
              </a:ext>
            </a:extLst>
          </p:cNvPr>
          <p:cNvSpPr txBox="1"/>
          <p:nvPr/>
        </p:nvSpPr>
        <p:spPr>
          <a:xfrm>
            <a:off x="570546" y="4000704"/>
            <a:ext cx="5197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FTM does this math, and says you need 1 unit of diesel (which is used for CO2 calcs). They also report your energy use as</a:t>
            </a:r>
          </a:p>
          <a:p>
            <a:pPr algn="ctr"/>
            <a:r>
              <a:rPr lang="en-US" sz="2800" dirty="0"/>
              <a:t>3 units. </a:t>
            </a:r>
          </a:p>
        </p:txBody>
      </p:sp>
    </p:spTree>
    <p:extLst>
      <p:ext uri="{BB962C8B-B14F-4D97-AF65-F5344CB8AC3E}">
        <p14:creationId xmlns:p14="http://schemas.microsoft.com/office/powerpoint/2010/main" val="366520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4CF41D-972B-EFA0-6089-DDCEA5FC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7117"/>
              </p:ext>
            </p:extLst>
          </p:nvPr>
        </p:nvGraphicFramePr>
        <p:xfrm>
          <a:off x="2032000" y="1147504"/>
          <a:ext cx="8127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0148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507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944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Energy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Diesel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3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19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8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20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ACC89AC-C5E6-28C3-1301-4DE46ABEF622}"/>
              </a:ext>
            </a:extLst>
          </p:cNvPr>
          <p:cNvSpPr/>
          <p:nvPr/>
        </p:nvSpPr>
        <p:spPr>
          <a:xfrm>
            <a:off x="6462302" y="732410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30576-4A87-E48C-9802-0EBB6F7ECCF3}"/>
              </a:ext>
            </a:extLst>
          </p:cNvPr>
          <p:cNvSpPr/>
          <p:nvPr/>
        </p:nvSpPr>
        <p:spPr>
          <a:xfrm>
            <a:off x="6866649" y="1104581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0ED9B-B87E-5C3A-F9F2-B5221FFBF672}"/>
              </a:ext>
            </a:extLst>
          </p:cNvPr>
          <p:cNvSpPr/>
          <p:nvPr/>
        </p:nvSpPr>
        <p:spPr>
          <a:xfrm>
            <a:off x="7291673" y="1104581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3DFAF-577F-9BA8-1071-5DF7C7C56FDD}"/>
              </a:ext>
            </a:extLst>
          </p:cNvPr>
          <p:cNvSpPr/>
          <p:nvPr/>
        </p:nvSpPr>
        <p:spPr>
          <a:xfrm>
            <a:off x="7093427" y="1394376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However, diesel fuel only converts 30% of it’s energy into work (thermal efficiency). The rest is lost as heat, etc.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B7D8A-7987-790F-0291-46E1F677C69F}"/>
              </a:ext>
            </a:extLst>
          </p:cNvPr>
          <p:cNvSpPr/>
          <p:nvPr/>
        </p:nvSpPr>
        <p:spPr>
          <a:xfrm>
            <a:off x="8381706" y="241979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391F63-E5D0-626D-3591-C62776BFD30E}"/>
              </a:ext>
            </a:extLst>
          </p:cNvPr>
          <p:cNvSpPr/>
          <p:nvPr/>
        </p:nvSpPr>
        <p:spPr>
          <a:xfrm>
            <a:off x="8971421" y="316026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B94B4-C584-53A3-2066-E27EE720BE2B}"/>
              </a:ext>
            </a:extLst>
          </p:cNvPr>
          <p:cNvSpPr/>
          <p:nvPr/>
        </p:nvSpPr>
        <p:spPr>
          <a:xfrm>
            <a:off x="8260344" y="1912349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6FEE8B-0D9B-D201-69A5-009E5687F1B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6937680" y="368701"/>
            <a:ext cx="1515057" cy="735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B3D0F-C7F7-6BDC-3C88-6BB140FB25F3}"/>
              </a:ext>
            </a:extLst>
          </p:cNvPr>
          <p:cNvCxnSpPr>
            <a:stCxn id="17" idx="3"/>
            <a:endCxn id="20" idx="2"/>
          </p:cNvCxnSpPr>
          <p:nvPr/>
        </p:nvCxnSpPr>
        <p:spPr>
          <a:xfrm flipV="1">
            <a:off x="7433734" y="442748"/>
            <a:ext cx="1608718" cy="7251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AB5BF6-40A0-8850-1859-C140D1E5CB98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7235488" y="1457737"/>
            <a:ext cx="1095887" cy="4546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ACC89AC-C5E6-28C3-1301-4DE46ABEF622}"/>
              </a:ext>
            </a:extLst>
          </p:cNvPr>
          <p:cNvSpPr/>
          <p:nvPr/>
        </p:nvSpPr>
        <p:spPr>
          <a:xfrm>
            <a:off x="6462302" y="732410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30576-4A87-E48C-9802-0EBB6F7ECCF3}"/>
              </a:ext>
            </a:extLst>
          </p:cNvPr>
          <p:cNvSpPr/>
          <p:nvPr/>
        </p:nvSpPr>
        <p:spPr>
          <a:xfrm>
            <a:off x="6866649" y="1104581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0ED9B-B87E-5C3A-F9F2-B5221FFBF672}"/>
              </a:ext>
            </a:extLst>
          </p:cNvPr>
          <p:cNvSpPr/>
          <p:nvPr/>
        </p:nvSpPr>
        <p:spPr>
          <a:xfrm>
            <a:off x="7291673" y="1104581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3DFAF-577F-9BA8-1071-5DF7C7C56FDD}"/>
              </a:ext>
            </a:extLst>
          </p:cNvPr>
          <p:cNvSpPr/>
          <p:nvPr/>
        </p:nvSpPr>
        <p:spPr>
          <a:xfrm>
            <a:off x="7093427" y="1394376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 will therefore actually need 3 units of diesel to run the pump.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B94B4-C584-53A3-2066-E27EE720BE2B}"/>
              </a:ext>
            </a:extLst>
          </p:cNvPr>
          <p:cNvSpPr/>
          <p:nvPr/>
        </p:nvSpPr>
        <p:spPr>
          <a:xfrm>
            <a:off x="8260344" y="1912349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794CDA2-F6FB-200B-B9A3-D548D4F6AD8B}"/>
              </a:ext>
            </a:extLst>
          </p:cNvPr>
          <p:cNvSpPr/>
          <p:nvPr/>
        </p:nvSpPr>
        <p:spPr>
          <a:xfrm>
            <a:off x="6462302" y="2039071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C3551A-8361-C3A0-DB98-229F8215A00C}"/>
              </a:ext>
            </a:extLst>
          </p:cNvPr>
          <p:cNvSpPr/>
          <p:nvPr/>
        </p:nvSpPr>
        <p:spPr>
          <a:xfrm>
            <a:off x="6866649" y="2411242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BFFB4-62D0-8AE0-C13A-B02ED3E62F52}"/>
              </a:ext>
            </a:extLst>
          </p:cNvPr>
          <p:cNvSpPr/>
          <p:nvPr/>
        </p:nvSpPr>
        <p:spPr>
          <a:xfrm>
            <a:off x="7291673" y="2411242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459C3-27A5-F24B-0706-024D51E6D53E}"/>
              </a:ext>
            </a:extLst>
          </p:cNvPr>
          <p:cNvSpPr/>
          <p:nvPr/>
        </p:nvSpPr>
        <p:spPr>
          <a:xfrm>
            <a:off x="7093427" y="2701037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78597618-615C-1621-8057-EFD9EF1B2F33}"/>
              </a:ext>
            </a:extLst>
          </p:cNvPr>
          <p:cNvSpPr/>
          <p:nvPr/>
        </p:nvSpPr>
        <p:spPr>
          <a:xfrm>
            <a:off x="6464616" y="3378367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86746-FDA2-CB49-B94E-9C0214CEB2A0}"/>
              </a:ext>
            </a:extLst>
          </p:cNvPr>
          <p:cNvSpPr/>
          <p:nvPr/>
        </p:nvSpPr>
        <p:spPr>
          <a:xfrm>
            <a:off x="6868963" y="3750538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42A2E0-B241-7868-C30D-522586AA10B4}"/>
              </a:ext>
            </a:extLst>
          </p:cNvPr>
          <p:cNvSpPr/>
          <p:nvPr/>
        </p:nvSpPr>
        <p:spPr>
          <a:xfrm>
            <a:off x="7293987" y="3750538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B48C7-6EF5-85CB-9165-E37674A76AB7}"/>
              </a:ext>
            </a:extLst>
          </p:cNvPr>
          <p:cNvSpPr/>
          <p:nvPr/>
        </p:nvSpPr>
        <p:spPr>
          <a:xfrm>
            <a:off x="7095741" y="4040333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DCD22-39EA-95E7-0DE1-A415013AF1B9}"/>
              </a:ext>
            </a:extLst>
          </p:cNvPr>
          <p:cNvSpPr/>
          <p:nvPr/>
        </p:nvSpPr>
        <p:spPr>
          <a:xfrm>
            <a:off x="8475054" y="2202144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B563DC-94A1-6EF5-4DEC-ABF7AAFB861C}"/>
              </a:ext>
            </a:extLst>
          </p:cNvPr>
          <p:cNvSpPr/>
          <p:nvPr/>
        </p:nvSpPr>
        <p:spPr>
          <a:xfrm>
            <a:off x="8692351" y="1907562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58748-CF19-5B3F-0475-EAFDFA21C315}"/>
              </a:ext>
            </a:extLst>
          </p:cNvPr>
          <p:cNvSpPr/>
          <p:nvPr/>
        </p:nvSpPr>
        <p:spPr>
          <a:xfrm>
            <a:off x="7093427" y="1401865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6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337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3</cp:revision>
  <dcterms:created xsi:type="dcterms:W3CDTF">2023-03-01T16:19:06Z</dcterms:created>
  <dcterms:modified xsi:type="dcterms:W3CDTF">2023-03-02T17:01:11Z</dcterms:modified>
</cp:coreProperties>
</file>