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67" r:id="rId5"/>
    <p:sldId id="257" r:id="rId6"/>
    <p:sldId id="259" r:id="rId7"/>
    <p:sldId id="265" r:id="rId8"/>
    <p:sldId id="261" r:id="rId9"/>
    <p:sldId id="264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2CC8-C711-1946-31A0-AC3C91694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95E37-4C02-8822-9917-22F8D13C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CD18-81C6-65E7-C856-68456E71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2758D-D3F6-EB6C-6E34-5D65B7B6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D6423-FF52-5AF6-DFC7-1053F2E2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5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0EC-EEF2-6128-F45E-2A3AC258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C55F6-4C98-4723-2857-46D284D2A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0D274-E0EF-08E9-1FD0-C46CBF191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54D3-D1D1-2E46-0449-604478B3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04E37-D718-68A5-2D6C-B237E90B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B39E4-DE06-2C9C-57B9-181262D7C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644FA-29DC-6979-2081-EB1FE8C6B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3D2FE-A7FC-EC3F-2C98-587AA04E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907FD-87E5-9B01-F308-F2B5BC30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6F89-D535-608E-CEAD-D3AE6A91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5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7320-4B01-BCC6-33BF-76EDD8C8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2BF0-9723-F62B-DAF8-D9316F9A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8285E-08B6-12E6-2C98-C84FB6DA8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C279-CE26-9674-1726-BC6A78F1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8FBE8-C3F0-6E2B-2EE1-B1D2BE11F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39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0254-7380-40CD-C049-DE5F84B6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DC75-609A-5873-6CF6-9EF3A9707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DBA9-5F16-E762-5451-61A2EE87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8E07-B496-9F87-69CF-815D12E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F09FB-8E6D-1D59-7FE4-5F5D881A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EA58-748E-0B2F-83F6-EBCBE0E2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5BB0-8303-0280-2F84-F7699F34AA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F32E-2300-5086-8C24-3D3D09AB5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6CDFE-7D53-1201-15B4-06FEEB8B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2BEEB-F198-D739-BD11-E1AE7283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3065-A3F6-7E4C-9C00-6A11892A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4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22E6C-5ECC-952B-3C0E-EBFD60DDA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F2BF-C693-A1B0-9B40-6A041E8DB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7BF2-283B-E241-5902-7953CCFDC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00FEE-9026-6844-9344-5F6FECA2A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0F72B-B4BA-A9A5-1529-461C209E2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E028D-F0C3-6890-40F7-034D21FB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FA7D7-C601-B633-22BE-2C43BB15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C6EB1-3193-8A00-253E-BF939441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02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F84C-5D5D-0B64-4DFC-86A5C589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1992A-B8CA-0E86-7D74-A095AF24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DDDD6-91B4-549A-A79C-E25C06F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DFA0D-70DD-789C-2C9B-8E0D690F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C3DCD-B53A-07AF-D83D-930B93A5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F8D3E-D737-915E-1229-B1C10C6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66966-2740-20C8-E1DC-BCA7FC74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2D71A-E128-BFE6-8583-5F0B43B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E2E7-CEB9-79FE-7979-19E127B0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D0AE0-6001-BCD7-077B-9923C934B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46CB-BC48-C44B-476C-4A60143E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A874A-4C8F-F261-9297-C473CD9A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F892-5F22-9D39-A25B-C7E705DA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63F2-DA81-906B-B9DE-5AF8E9C6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5697B-8088-7DBF-E132-2CFCB9386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9614E-0694-0268-399C-C0AC09E80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C31FF-42CA-2126-C23C-40C0F69C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E936E-2AC8-9492-03BF-C2294EB8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D0112-5E59-0F0F-F270-3DDCB4D8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40B21-3AFB-6131-4562-1E37FE8E8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0F2E9-E6D3-365B-F069-62F52D4D9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3A4C-30DE-6D63-9553-928E74B9E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82C22-AAF5-402C-B0A7-4A00DDF11E7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A3CF9-8A58-EF27-664E-B05B27BA6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945A8-6562-F5AF-A31B-4530DF36C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50D58-EC1C-471F-8D99-47F32D89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1DA3-1E58-841F-DF60-0B49D537B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F6B6D-B9E7-D712-9A46-FB61F28BC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0E49-2CAC-5AD6-719D-66D6FF39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79C6E-2789-39BD-5AF1-AC8CB8777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EB3BB-16FB-FCF3-2D7B-CB0ED37F7C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47" b="31255"/>
          <a:stretch/>
        </p:blipFill>
        <p:spPr>
          <a:xfrm>
            <a:off x="1005760" y="-31635"/>
            <a:ext cx="9321984" cy="692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1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DD85-0A4A-D596-5505-3C734195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3127-DFFC-8B32-BB98-C0FBD496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176B0-BBFA-BCC2-6A50-508B383BDF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46" b="30577"/>
          <a:stretch/>
        </p:blipFill>
        <p:spPr>
          <a:xfrm>
            <a:off x="1010443" y="127616"/>
            <a:ext cx="9947708" cy="660276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58ED118-0E7E-B1B0-58B1-831A3671D5A9}"/>
              </a:ext>
            </a:extLst>
          </p:cNvPr>
          <p:cNvSpPr/>
          <p:nvPr/>
        </p:nvSpPr>
        <p:spPr>
          <a:xfrm>
            <a:off x="3433339" y="917999"/>
            <a:ext cx="5669701" cy="4037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AC02C-3F16-D39D-8276-FAF8FCD8C92B}"/>
              </a:ext>
            </a:extLst>
          </p:cNvPr>
          <p:cNvSpPr txBox="1"/>
          <p:nvPr/>
        </p:nvSpPr>
        <p:spPr>
          <a:xfrm>
            <a:off x="9012437" y="917999"/>
            <a:ext cx="3048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Tulare is driven by irrigation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6A4C2D-738F-BF1C-A2E7-983A403A0F22}"/>
              </a:ext>
            </a:extLst>
          </p:cNvPr>
          <p:cNvSpPr/>
          <p:nvPr/>
        </p:nvSpPr>
        <p:spPr>
          <a:xfrm>
            <a:off x="5250083" y="1674846"/>
            <a:ext cx="1359322" cy="4037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E3F7C-14D8-641A-BB1B-A8C17266928F}"/>
              </a:ext>
            </a:extLst>
          </p:cNvPr>
          <p:cNvSpPr txBox="1"/>
          <p:nvPr/>
        </p:nvSpPr>
        <p:spPr>
          <a:xfrm>
            <a:off x="6777720" y="1697318"/>
            <a:ext cx="336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Imperial driven by field passes</a:t>
            </a:r>
          </a:p>
        </p:txBody>
      </p:sp>
    </p:spTree>
    <p:extLst>
      <p:ext uri="{BB962C8B-B14F-4D97-AF65-F5344CB8AC3E}">
        <p14:creationId xmlns:p14="http://schemas.microsoft.com/office/powerpoint/2010/main" val="29887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02B7-BD76-C68C-5054-558BC315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DAC4-677E-63E1-9CD1-4F81BC92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DBAF3-4BB1-7907-28FA-4BEA7C1E6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68" b="31308"/>
          <a:stretch/>
        </p:blipFill>
        <p:spPr>
          <a:xfrm>
            <a:off x="53202" y="220994"/>
            <a:ext cx="9843387" cy="6533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60B29D-F668-4B7D-784D-C6E93D90D6C6}"/>
              </a:ext>
            </a:extLst>
          </p:cNvPr>
          <p:cNvSpPr txBox="1"/>
          <p:nvPr/>
        </p:nvSpPr>
        <p:spPr>
          <a:xfrm>
            <a:off x="8402782" y="279564"/>
            <a:ext cx="369025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Tomatoes -170 </a:t>
            </a:r>
            <a:r>
              <a:rPr lang="en-US" dirty="0" err="1"/>
              <a:t>lb</a:t>
            </a:r>
            <a:r>
              <a:rPr lang="en-US" dirty="0"/>
              <a:t> N credit</a:t>
            </a:r>
          </a:p>
          <a:p>
            <a:r>
              <a:rPr lang="en-US" dirty="0"/>
              <a:t>50/50 ground/surface water</a:t>
            </a:r>
          </a:p>
          <a:p>
            <a:r>
              <a:rPr lang="en-US" dirty="0"/>
              <a:t>500 foot deep well</a:t>
            </a:r>
          </a:p>
          <a:p>
            <a:r>
              <a:rPr lang="en-US" dirty="0"/>
              <a:t>64 inches water applied via flood irrigation (70% efficient, meaning 91 inches of water was pumped),</a:t>
            </a:r>
          </a:p>
          <a:p>
            <a:r>
              <a:rPr lang="en-US" dirty="0"/>
              <a:t>50 psi pump</a:t>
            </a:r>
          </a:p>
          <a:p>
            <a:r>
              <a:rPr lang="en-US" dirty="0"/>
              <a:t>diesel irrigation pump</a:t>
            </a:r>
          </a:p>
          <a:p>
            <a:r>
              <a:rPr lang="en-US" dirty="0"/>
              <a:t>3 year stand life</a:t>
            </a:r>
          </a:p>
          <a:p>
            <a:r>
              <a:rPr lang="en-US" dirty="0"/>
              <a:t>9 harvests</a:t>
            </a:r>
          </a:p>
          <a:p>
            <a:r>
              <a:rPr lang="en-US" dirty="0"/>
              <a:t>11 tractor passes per year</a:t>
            </a:r>
          </a:p>
        </p:txBody>
      </p:sp>
    </p:spTree>
    <p:extLst>
      <p:ext uri="{BB962C8B-B14F-4D97-AF65-F5344CB8AC3E}">
        <p14:creationId xmlns:p14="http://schemas.microsoft.com/office/powerpoint/2010/main" val="362992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C345-608C-FF2B-150D-43A0EDF3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584A7-F31F-1220-2285-8ED802FD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D2150-B630-62B2-D3C5-D809944F42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65" b="30211"/>
          <a:stretch/>
        </p:blipFill>
        <p:spPr>
          <a:xfrm>
            <a:off x="1162050" y="180975"/>
            <a:ext cx="9917628" cy="65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0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5E0C-CBF0-7AEE-3761-A056E6E1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8F7AE-83FA-E0BF-CF18-437766DB0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Tulare is driven by irrigation</a:t>
            </a:r>
          </a:p>
          <a:p>
            <a:endParaRPr lang="en-US" dirty="0"/>
          </a:p>
          <a:p>
            <a:r>
              <a:rPr lang="en-US" dirty="0"/>
              <a:t>Imperial is driven by field passes</a:t>
            </a:r>
          </a:p>
          <a:p>
            <a:endParaRPr lang="en-US" dirty="0"/>
          </a:p>
          <a:p>
            <a:r>
              <a:rPr lang="en-US" dirty="0"/>
              <a:t>Siskiyou is just low input</a:t>
            </a:r>
          </a:p>
        </p:txBody>
      </p:sp>
    </p:spTree>
    <p:extLst>
      <p:ext uri="{BB962C8B-B14F-4D97-AF65-F5344CB8AC3E}">
        <p14:creationId xmlns:p14="http://schemas.microsoft.com/office/powerpoint/2010/main" val="65299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14C0-70B6-2D91-66CD-632A08CB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 ‘Situations’ explored, changes from base scenario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0F2C1A-A1D3-8C87-9FFA-5BC834A1F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343423"/>
              </p:ext>
            </p:extLst>
          </p:nvPr>
        </p:nvGraphicFramePr>
        <p:xfrm>
          <a:off x="3526970" y="1200831"/>
          <a:ext cx="6923316" cy="5383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760404148"/>
                    </a:ext>
                  </a:extLst>
                </a:gridCol>
                <a:gridCol w="6085115">
                  <a:extLst>
                    <a:ext uri="{9D8B030D-6E8A-4147-A177-3AD203B41FA5}">
                      <a16:colId xmlns:a16="http://schemas.microsoft.com/office/drawing/2014/main" val="3243469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All ground water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All surface water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71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Deficit irrigation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559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Stand life extension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47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Double pump pressure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462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Double well depth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561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Eliminate pesticides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8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Electrify irrigation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672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Electrify harvest operations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018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Electrify field operations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434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Change from flood/sprinkler irrigation to drip irrigation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761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Eliminate insecticides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606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Eliminate herbicides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488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Surface water, gravity fed irrigation (no irrigation energy used)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021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No leaching-derived N2O emissions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590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Pasture carbon credit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8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ysClr val="windowText" lastClr="000000"/>
                          </a:solidFill>
                          <a:effectLst/>
                        </a:rPr>
                        <a:t>No carbon credit</a:t>
                      </a:r>
                      <a:endParaRPr lang="en-US" sz="18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068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Eliminate fertilizer offset</a:t>
                      </a:r>
                      <a:endParaRPr lang="en-US" sz="18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31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81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0A620-161E-B31E-D63B-E12154EE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A159E-029E-691A-7835-F576DD2EAD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29" b="31308"/>
          <a:stretch/>
        </p:blipFill>
        <p:spPr>
          <a:xfrm>
            <a:off x="1200386" y="269794"/>
            <a:ext cx="9791227" cy="65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29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C566-E6A5-D8D2-F45F-C14346C91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4343-43C7-4CE7-773D-3131FEB49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37BC0-8D96-EE90-AD19-992764DEC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15" b="28931"/>
          <a:stretch/>
        </p:blipFill>
        <p:spPr>
          <a:xfrm>
            <a:off x="1096069" y="206272"/>
            <a:ext cx="9999861" cy="64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40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8552-FB46-FAC2-C54E-A096F9DD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4916-5252-92F1-B5AD-FDF24315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785B4-F525-F755-77ED-DEBC6982F1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470" b="29480"/>
          <a:stretch/>
        </p:blipFill>
        <p:spPr>
          <a:xfrm>
            <a:off x="1162050" y="180974"/>
            <a:ext cx="9454490" cy="649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7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5B21-D091-2C09-D516-9F6AE929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credit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771A-E767-5A77-9C27-DCCBCDA6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DB34F-EBB0-E837-9A24-D6986A5E0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3" t="4502"/>
          <a:stretch/>
        </p:blipFill>
        <p:spPr>
          <a:xfrm>
            <a:off x="427512" y="154378"/>
            <a:ext cx="5130141" cy="4978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FB410-7892-DACF-3CA1-6DA757537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070"/>
            <a:ext cx="5395695" cy="488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1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Preliminary results</vt:lpstr>
      <vt:lpstr>PowerPoint Presentation</vt:lpstr>
      <vt:lpstr>PowerPoint Presentation</vt:lpstr>
      <vt:lpstr>PowerPoint Presentation</vt:lpstr>
      <vt:lpstr>18 ‘Situations’ explored, changes from base scenario</vt:lpstr>
      <vt:lpstr>PowerPoint Presentation</vt:lpstr>
      <vt:lpstr>PowerPoint Presentation</vt:lpstr>
      <vt:lpstr>PowerPoint Presentation</vt:lpstr>
      <vt:lpstr>Carbon credit ranges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much data</dc:title>
  <dc:creator>Virginia Nichols</dc:creator>
  <cp:lastModifiedBy>Virginia Anne Nichols</cp:lastModifiedBy>
  <cp:revision>2</cp:revision>
  <dcterms:created xsi:type="dcterms:W3CDTF">2024-05-28T13:57:56Z</dcterms:created>
  <dcterms:modified xsi:type="dcterms:W3CDTF">2024-06-21T14:19:50Z</dcterms:modified>
</cp:coreProperties>
</file>