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C0D8-4F74-BEB6-D332-FC7979373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1D97C-8BE0-130F-8F68-B5A9C344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EAE7-93D2-9B1E-7E9B-A14B950F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2CEE3-E965-00B6-A4B4-4E4BB95C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D49E-8CC1-26F1-B60B-485FC804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3885-A6E6-D893-A8A8-C0497156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EA058-CBC4-BDE7-3F90-EAE490045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D3F88-4CEC-432F-DB0B-4ECA8522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3950-33B4-7E28-4FDD-1CA177D4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DEC3-E7DE-5EF8-B96C-1C08FDD1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7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AAEA7-5F38-DD41-6A29-1E995A393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762F3-ADA7-DCF7-07DF-47419F007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3E9-F76D-CEBE-DFB8-C98C508F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A07C-5415-8ED7-3DF0-83C9CC4A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DC86-810B-1BFB-DC0E-CCE9B6D8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BE89-E144-4A4B-68BD-47609AF0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0DCD-2B86-0B21-1482-B2631F62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200E-F768-8409-78A0-3244AB8A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A7F6-8272-AA38-4BC3-5B0E3033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F2FB0-035C-95AA-993D-D2766CAA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39D6-E191-CD48-92D0-D3C189C7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97173-38BB-79B2-6418-FE252FB8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0CAC5-D54B-BE8C-CAD9-675B29BD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CCB56-76CA-7681-2F31-7F8E91EC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2A5A-8FDE-90F4-8FAA-E80824B8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C279-3C8E-4941-BF66-417CF0A2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BF71-6AEA-B76A-C65A-426BEC97A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CE93E-3ADE-B115-BB25-D4C2C417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A346C-86B3-CA3E-3230-F854B840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6345B-FF8D-20EA-4F1A-CFA18525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26989-0FEC-C97F-F41E-A05E10A2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5B0E-D012-2FA8-04E6-32667F2F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EE84-E28F-510F-2BAF-D4AC385E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8F5B7-74C6-98BA-5C2A-B0E1C5AF6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7FBE1-5B2E-ED7F-2175-8C782E6B9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D968D-8698-07FD-475E-F45419D2F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DABFA-8C0C-32E6-4A54-A12E3324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2A96F-7837-EE45-4723-A31D4446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7D748-CFD6-60CD-69E6-F8F64543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0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9129-DFCE-E549-EEE7-AFD9C97F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32738-C0E3-A7AC-C278-5FED66F9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54D4D-14A0-C48E-BC5D-0D371ED4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6D97C-86E3-A152-7201-235EBACB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3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26F0A-2DE3-3445-20DA-E7F38E5D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E3AF2-E61A-280C-D0B0-1AA63CD6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9C05D-69F6-8FA2-4895-21BD2743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CEAB-8A08-5F18-E455-33A38C4B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7B8D-E9F2-9F46-82CE-5F636348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59B55-E0BA-1815-FF3B-57164A542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268D0-DB42-56D4-FBEE-098A3E30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89BB2-02E6-53C3-559D-DB660B77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7149D-72C7-221D-A121-A70D790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E22C-8155-6F59-1A8C-CA7D1463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A241D-58AF-09EF-7000-EC71A3766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D1E2E-933F-0273-DE3F-FFB1D48CC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0F32C-C127-9463-4B5A-2B49B4F8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88E34-7940-92DE-8C53-DA5FE554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A7090-E57B-4320-ECA7-7F0F6E3D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0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81CA2-8778-06AA-FFC2-F563D438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3D2AE-6AC8-FB4D-A247-47090CE7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B7CE-1CD1-98F6-64AA-BA9D5C90E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6001-9B75-4AA6-8286-BD4E6E27AD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7B19-2EDC-E44F-FA15-A0F97B4B7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7455-68E8-4B2A-FE03-29B69876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9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026DB0-2546-B303-A51C-A7A8E9917DE2}"/>
              </a:ext>
            </a:extLst>
          </p:cNvPr>
          <p:cNvGrpSpPr/>
          <p:nvPr/>
        </p:nvGrpSpPr>
        <p:grpSpPr>
          <a:xfrm>
            <a:off x="3748067" y="3140440"/>
            <a:ext cx="386308" cy="387196"/>
            <a:chOff x="4745158" y="3090106"/>
            <a:chExt cx="386308" cy="387196"/>
          </a:xfrm>
          <a:solidFill>
            <a:schemeClr val="bg1"/>
          </a:solidFill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A29750F-5421-687D-09C2-C6FD0BDF52FD}"/>
                </a:ext>
              </a:extLst>
            </p:cNvPr>
            <p:cNvSpPr txBox="1"/>
            <p:nvPr/>
          </p:nvSpPr>
          <p:spPr>
            <a:xfrm>
              <a:off x="4745318" y="3090106"/>
              <a:ext cx="309701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Cut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E739F87-35EB-68EA-B0DC-1D73C46FC662}"/>
                </a:ext>
              </a:extLst>
            </p:cNvPr>
            <p:cNvSpPr txBox="1"/>
            <p:nvPr/>
          </p:nvSpPr>
          <p:spPr>
            <a:xfrm>
              <a:off x="4745158" y="3277247"/>
              <a:ext cx="386308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Chop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5D6868F-16BA-547C-22DC-E9E4EAE853F5}"/>
              </a:ext>
            </a:extLst>
          </p:cNvPr>
          <p:cNvSpPr txBox="1"/>
          <p:nvPr/>
        </p:nvSpPr>
        <p:spPr>
          <a:xfrm>
            <a:off x="178829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AE18-426A-4989-D0D0-16703EE7666C}"/>
              </a:ext>
            </a:extLst>
          </p:cNvPr>
          <p:cNvSpPr txBox="1"/>
          <p:nvPr/>
        </p:nvSpPr>
        <p:spPr>
          <a:xfrm>
            <a:off x="227630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F960-7215-EBC7-FEB4-4AA9B730B6A2}"/>
              </a:ext>
            </a:extLst>
          </p:cNvPr>
          <p:cNvSpPr txBox="1"/>
          <p:nvPr/>
        </p:nvSpPr>
        <p:spPr>
          <a:xfrm>
            <a:off x="276431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B5F4-5A00-7EEA-C731-A7D5E4C54419}"/>
              </a:ext>
            </a:extLst>
          </p:cNvPr>
          <p:cNvSpPr txBox="1"/>
          <p:nvPr/>
        </p:nvSpPr>
        <p:spPr>
          <a:xfrm>
            <a:off x="3252319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2FB67-6AF0-A5B5-DAA2-978ED2AF2752}"/>
              </a:ext>
            </a:extLst>
          </p:cNvPr>
          <p:cNvSpPr txBox="1"/>
          <p:nvPr/>
        </p:nvSpPr>
        <p:spPr>
          <a:xfrm>
            <a:off x="3740326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0F3AA-7E46-6BD1-2F32-39972E896A8C}"/>
              </a:ext>
            </a:extLst>
          </p:cNvPr>
          <p:cNvSpPr txBox="1"/>
          <p:nvPr/>
        </p:nvSpPr>
        <p:spPr>
          <a:xfrm>
            <a:off x="422833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95D9D-B6A7-FC10-C7ED-B0D35BF379B0}"/>
              </a:ext>
            </a:extLst>
          </p:cNvPr>
          <p:cNvSpPr txBox="1"/>
          <p:nvPr/>
        </p:nvSpPr>
        <p:spPr>
          <a:xfrm>
            <a:off x="471634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4515-9A7E-533D-E5B7-AB34E6D713F3}"/>
              </a:ext>
            </a:extLst>
          </p:cNvPr>
          <p:cNvSpPr txBox="1"/>
          <p:nvPr/>
        </p:nvSpPr>
        <p:spPr>
          <a:xfrm>
            <a:off x="520434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B5E4A-9198-3D68-8A4C-EF26FE0F6D0D}"/>
              </a:ext>
            </a:extLst>
          </p:cNvPr>
          <p:cNvSpPr txBox="1"/>
          <p:nvPr/>
        </p:nvSpPr>
        <p:spPr>
          <a:xfrm>
            <a:off x="5692354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9B58-47CB-2516-CCE0-2C491ACE081F}"/>
              </a:ext>
            </a:extLst>
          </p:cNvPr>
          <p:cNvSpPr txBox="1"/>
          <p:nvPr/>
        </p:nvSpPr>
        <p:spPr>
          <a:xfrm>
            <a:off x="6180361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3A547-971F-BDC4-D27B-9D1A55B93FC1}"/>
              </a:ext>
            </a:extLst>
          </p:cNvPr>
          <p:cNvSpPr txBox="1"/>
          <p:nvPr/>
        </p:nvSpPr>
        <p:spPr>
          <a:xfrm>
            <a:off x="666836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B7BE9-B8D4-6021-493B-318E8F7E2D31}"/>
              </a:ext>
            </a:extLst>
          </p:cNvPr>
          <p:cNvSpPr txBox="1"/>
          <p:nvPr/>
        </p:nvSpPr>
        <p:spPr>
          <a:xfrm>
            <a:off x="715637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917D0-E52C-AF22-7794-4589A131C196}"/>
              </a:ext>
            </a:extLst>
          </p:cNvPr>
          <p:cNvSpPr txBox="1"/>
          <p:nvPr/>
        </p:nvSpPr>
        <p:spPr>
          <a:xfrm>
            <a:off x="764438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E0DB3-DECF-7F29-53A5-BE8828545E41}"/>
              </a:ext>
            </a:extLst>
          </p:cNvPr>
          <p:cNvSpPr txBox="1"/>
          <p:nvPr/>
        </p:nvSpPr>
        <p:spPr>
          <a:xfrm>
            <a:off x="813238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0F1F8-30AC-8320-1599-65EFFB6A8117}"/>
              </a:ext>
            </a:extLst>
          </p:cNvPr>
          <p:cNvSpPr txBox="1"/>
          <p:nvPr/>
        </p:nvSpPr>
        <p:spPr>
          <a:xfrm>
            <a:off x="3488060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CDBD9-9868-63FC-E1B7-518B36F8D4D0}"/>
              </a:ext>
            </a:extLst>
          </p:cNvPr>
          <p:cNvSpPr txBox="1"/>
          <p:nvPr/>
        </p:nvSpPr>
        <p:spPr>
          <a:xfrm>
            <a:off x="3976067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D5B4B-1103-69F1-A9D1-7E6B900D551D}"/>
              </a:ext>
            </a:extLst>
          </p:cNvPr>
          <p:cNvSpPr txBox="1"/>
          <p:nvPr/>
        </p:nvSpPr>
        <p:spPr>
          <a:xfrm>
            <a:off x="4464074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FE97E-51FF-57A0-472D-CE70B991DFA1}"/>
              </a:ext>
            </a:extLst>
          </p:cNvPr>
          <p:cNvSpPr txBox="1"/>
          <p:nvPr/>
        </p:nvSpPr>
        <p:spPr>
          <a:xfrm>
            <a:off x="4952081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CCC5B-D810-3AC5-E1B7-CDDDCCBFECC0}"/>
              </a:ext>
            </a:extLst>
          </p:cNvPr>
          <p:cNvSpPr txBox="1"/>
          <p:nvPr/>
        </p:nvSpPr>
        <p:spPr>
          <a:xfrm>
            <a:off x="5440088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62617-45A4-4C6D-748A-08757B702A44}"/>
              </a:ext>
            </a:extLst>
          </p:cNvPr>
          <p:cNvSpPr txBox="1"/>
          <p:nvPr/>
        </p:nvSpPr>
        <p:spPr>
          <a:xfrm>
            <a:off x="5928095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091D-D6A6-7A7C-773D-394F1A6895AE}"/>
              </a:ext>
            </a:extLst>
          </p:cNvPr>
          <p:cNvSpPr txBox="1"/>
          <p:nvPr/>
        </p:nvSpPr>
        <p:spPr>
          <a:xfrm>
            <a:off x="6416102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18020-B733-7E61-0E64-F8AC0536E42F}"/>
              </a:ext>
            </a:extLst>
          </p:cNvPr>
          <p:cNvSpPr txBox="1"/>
          <p:nvPr/>
        </p:nvSpPr>
        <p:spPr>
          <a:xfrm>
            <a:off x="6904109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121E5-6093-D1F1-9DF9-E3E494B38CCA}"/>
              </a:ext>
            </a:extLst>
          </p:cNvPr>
          <p:cNvSpPr txBox="1"/>
          <p:nvPr/>
        </p:nvSpPr>
        <p:spPr>
          <a:xfrm>
            <a:off x="7392116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C02C5-01F9-91C8-6E85-C6870EA8486F}"/>
              </a:ext>
            </a:extLst>
          </p:cNvPr>
          <p:cNvSpPr txBox="1"/>
          <p:nvPr/>
        </p:nvSpPr>
        <p:spPr>
          <a:xfrm>
            <a:off x="7880123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8DBB59-7EB0-D280-FDD0-A11708A34C5E}"/>
              </a:ext>
            </a:extLst>
          </p:cNvPr>
          <p:cNvSpPr txBox="1"/>
          <p:nvPr/>
        </p:nvSpPr>
        <p:spPr>
          <a:xfrm>
            <a:off x="8368130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86D53-A7D6-FEBE-1953-0F8B591E41B4}"/>
              </a:ext>
            </a:extLst>
          </p:cNvPr>
          <p:cNvSpPr txBox="1"/>
          <p:nvPr/>
        </p:nvSpPr>
        <p:spPr>
          <a:xfrm>
            <a:off x="8856136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04AB66-0AC9-6629-072D-D639524C8065}"/>
              </a:ext>
            </a:extLst>
          </p:cNvPr>
          <p:cNvSpPr txBox="1"/>
          <p:nvPr/>
        </p:nvSpPr>
        <p:spPr>
          <a:xfrm>
            <a:off x="4922010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DFB17A-2568-B2E9-3C17-5C0263D763C1}"/>
              </a:ext>
            </a:extLst>
          </p:cNvPr>
          <p:cNvSpPr txBox="1"/>
          <p:nvPr/>
        </p:nvSpPr>
        <p:spPr>
          <a:xfrm>
            <a:off x="5410017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177C5-3228-93D7-F0F9-012B23F7F784}"/>
              </a:ext>
            </a:extLst>
          </p:cNvPr>
          <p:cNvSpPr txBox="1"/>
          <p:nvPr/>
        </p:nvSpPr>
        <p:spPr>
          <a:xfrm>
            <a:off x="5898024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F99CD8-5913-BE68-5B73-7C1D583983F4}"/>
              </a:ext>
            </a:extLst>
          </p:cNvPr>
          <p:cNvSpPr txBox="1"/>
          <p:nvPr/>
        </p:nvSpPr>
        <p:spPr>
          <a:xfrm>
            <a:off x="6386031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9B3CD7-20DF-7134-D14D-108E315C6EA2}"/>
              </a:ext>
            </a:extLst>
          </p:cNvPr>
          <p:cNvSpPr txBox="1"/>
          <p:nvPr/>
        </p:nvSpPr>
        <p:spPr>
          <a:xfrm>
            <a:off x="6874038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56408-D521-E293-2ECA-A6AEE96929C3}"/>
              </a:ext>
            </a:extLst>
          </p:cNvPr>
          <p:cNvSpPr txBox="1"/>
          <p:nvPr/>
        </p:nvSpPr>
        <p:spPr>
          <a:xfrm>
            <a:off x="7362045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B695F0-30F2-1E2C-AB87-ECEC592E46B7}"/>
              </a:ext>
            </a:extLst>
          </p:cNvPr>
          <p:cNvSpPr txBox="1"/>
          <p:nvPr/>
        </p:nvSpPr>
        <p:spPr>
          <a:xfrm>
            <a:off x="7850052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A4E15F-371D-B6F3-76F3-AAEF00F051CF}"/>
              </a:ext>
            </a:extLst>
          </p:cNvPr>
          <p:cNvSpPr txBox="1"/>
          <p:nvPr/>
        </p:nvSpPr>
        <p:spPr>
          <a:xfrm>
            <a:off x="8338059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BF8388-E26D-7A52-610E-0E23C4C742DC}"/>
              </a:ext>
            </a:extLst>
          </p:cNvPr>
          <p:cNvSpPr txBox="1"/>
          <p:nvPr/>
        </p:nvSpPr>
        <p:spPr>
          <a:xfrm>
            <a:off x="8826066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EB5CBB-9310-1571-12DD-8DDE6F66A467}"/>
              </a:ext>
            </a:extLst>
          </p:cNvPr>
          <p:cNvSpPr txBox="1"/>
          <p:nvPr/>
        </p:nvSpPr>
        <p:spPr>
          <a:xfrm>
            <a:off x="9314073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B40BAE-5740-11FD-9C36-7CFBB3F479F9}"/>
              </a:ext>
            </a:extLst>
          </p:cNvPr>
          <p:cNvSpPr txBox="1"/>
          <p:nvPr/>
        </p:nvSpPr>
        <p:spPr>
          <a:xfrm>
            <a:off x="9802080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C2EC48-63B5-ACC1-07CB-B055A2D6B2C5}"/>
              </a:ext>
            </a:extLst>
          </p:cNvPr>
          <p:cNvSpPr txBox="1"/>
          <p:nvPr/>
        </p:nvSpPr>
        <p:spPr>
          <a:xfrm>
            <a:off x="10290086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226B61-86CD-ECEE-30F0-7BBC6368F2B9}"/>
              </a:ext>
            </a:extLst>
          </p:cNvPr>
          <p:cNvSpPr txBox="1"/>
          <p:nvPr/>
        </p:nvSpPr>
        <p:spPr>
          <a:xfrm>
            <a:off x="1300291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E56B15-A065-0CD9-B3C0-25A12FBA7A42}"/>
              </a:ext>
            </a:extLst>
          </p:cNvPr>
          <p:cNvSpPr txBox="1"/>
          <p:nvPr/>
        </p:nvSpPr>
        <p:spPr>
          <a:xfrm>
            <a:off x="589949" y="694776"/>
            <a:ext cx="71365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 in stubble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2FBB2-7AA0-8D53-C4AF-29CFB7720E61}"/>
              </a:ext>
            </a:extLst>
          </p:cNvPr>
          <p:cNvSpPr txBox="1"/>
          <p:nvPr/>
        </p:nvSpPr>
        <p:spPr>
          <a:xfrm>
            <a:off x="623505" y="925472"/>
            <a:ext cx="55656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Rice roller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AF816-83DD-AEB0-42D8-631298595D7D}"/>
              </a:ext>
            </a:extLst>
          </p:cNvPr>
          <p:cNvSpPr txBox="1"/>
          <p:nvPr/>
        </p:nvSpPr>
        <p:spPr>
          <a:xfrm>
            <a:off x="657061" y="1156168"/>
            <a:ext cx="72006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Chisel (18-24”)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A6725-215B-7BBB-4269-ECF108049E7A}"/>
              </a:ext>
            </a:extLst>
          </p:cNvPr>
          <p:cNvSpPr txBox="1"/>
          <p:nvPr/>
        </p:nvSpPr>
        <p:spPr>
          <a:xfrm>
            <a:off x="699006" y="1386864"/>
            <a:ext cx="55656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Rice roller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D967B-3DF3-4817-AB24-6EF4803D438F}"/>
              </a:ext>
            </a:extLst>
          </p:cNvPr>
          <p:cNvSpPr txBox="1"/>
          <p:nvPr/>
        </p:nvSpPr>
        <p:spPr>
          <a:xfrm>
            <a:off x="772626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B03449-0810-8A99-F0E8-530D75404EFD}"/>
              </a:ext>
            </a:extLst>
          </p:cNvPr>
          <p:cNvSpPr txBox="1"/>
          <p:nvPr/>
        </p:nvSpPr>
        <p:spPr>
          <a:xfrm>
            <a:off x="732562" y="1617560"/>
            <a:ext cx="57099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Laser level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3762-E66A-12AE-6323-2381CB255800}"/>
              </a:ext>
            </a:extLst>
          </p:cNvPr>
          <p:cNvSpPr txBox="1"/>
          <p:nvPr/>
        </p:nvSpPr>
        <p:spPr>
          <a:xfrm>
            <a:off x="766118" y="1848256"/>
            <a:ext cx="6190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Levees built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6EE8-BFE9-44CD-2AFA-212B98BE28F2}"/>
              </a:ext>
            </a:extLst>
          </p:cNvPr>
          <p:cNvSpPr txBox="1"/>
          <p:nvPr/>
        </p:nvSpPr>
        <p:spPr>
          <a:xfrm>
            <a:off x="799674" y="2078952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N&amp;P applied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7BE7D0-1262-4DC5-8827-25BEC473F4D8}"/>
              </a:ext>
            </a:extLst>
          </p:cNvPr>
          <p:cNvSpPr txBox="1"/>
          <p:nvPr/>
        </p:nvSpPr>
        <p:spPr>
          <a:xfrm>
            <a:off x="833230" y="2309648"/>
            <a:ext cx="3337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3CD0F-A4F1-601C-932E-4F79482D7DD6}"/>
              </a:ext>
            </a:extLst>
          </p:cNvPr>
          <p:cNvSpPr txBox="1"/>
          <p:nvPr/>
        </p:nvSpPr>
        <p:spPr>
          <a:xfrm>
            <a:off x="866786" y="2540344"/>
            <a:ext cx="46038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Harrow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B95C95-28A7-3DDC-15DC-A7079487F3B6}"/>
              </a:ext>
            </a:extLst>
          </p:cNvPr>
          <p:cNvSpPr txBox="1"/>
          <p:nvPr/>
        </p:nvSpPr>
        <p:spPr>
          <a:xfrm>
            <a:off x="128567" y="2523566"/>
            <a:ext cx="47801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Soil test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8C33CD-2A17-A9FD-4E67-4B182BEFF31B}"/>
              </a:ext>
            </a:extLst>
          </p:cNvPr>
          <p:cNvSpPr txBox="1"/>
          <p:nvPr/>
        </p:nvSpPr>
        <p:spPr>
          <a:xfrm>
            <a:off x="1707726" y="1072251"/>
            <a:ext cx="3722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E3540-B1F8-1EDD-B320-0D72FA8BABE2}"/>
              </a:ext>
            </a:extLst>
          </p:cNvPr>
          <p:cNvSpPr txBox="1"/>
          <p:nvPr/>
        </p:nvSpPr>
        <p:spPr>
          <a:xfrm>
            <a:off x="1838852" y="1297722"/>
            <a:ext cx="2127505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TR/Prowl H2O)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00E9D1-4A40-89DC-00B8-EF1FA7A9DF01}"/>
              </a:ext>
            </a:extLst>
          </p:cNvPr>
          <p:cNvSpPr txBox="1"/>
          <p:nvPr/>
        </p:nvSpPr>
        <p:spPr>
          <a:xfrm>
            <a:off x="1975698" y="1525357"/>
            <a:ext cx="11528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 irrigation (8 ac-in)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817ADB-AC58-C64B-30C0-A87BE3BC144D}"/>
              </a:ext>
            </a:extLst>
          </p:cNvPr>
          <p:cNvSpPr txBox="1"/>
          <p:nvPr/>
        </p:nvSpPr>
        <p:spPr>
          <a:xfrm>
            <a:off x="2147362" y="1750704"/>
            <a:ext cx="11528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Sprinkle irrigation (8 ac-in)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CC28EA-BE20-741B-150F-710B36DADEAF}"/>
              </a:ext>
            </a:extLst>
          </p:cNvPr>
          <p:cNvSpPr txBox="1"/>
          <p:nvPr/>
        </p:nvSpPr>
        <p:spPr>
          <a:xfrm>
            <a:off x="2311683" y="1983471"/>
            <a:ext cx="132440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Contact herbicide (</a:t>
            </a:r>
            <a:r>
              <a:rPr lang="en-US" sz="700" i="1" dirty="0" err="1"/>
              <a:t>Gramoxone</a:t>
            </a:r>
            <a:r>
              <a:rPr lang="en-US" sz="700" i="1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DFA0C-6FC2-3D44-5B7F-C460B0923E68}"/>
              </a:ext>
            </a:extLst>
          </p:cNvPr>
          <p:cNvSpPr txBox="1"/>
          <p:nvPr/>
        </p:nvSpPr>
        <p:spPr>
          <a:xfrm>
            <a:off x="2448583" y="2216238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2F0C22-2ECC-0F07-0281-BFFA4ABA7D60}"/>
              </a:ext>
            </a:extLst>
          </p:cNvPr>
          <p:cNvSpPr txBox="1"/>
          <p:nvPr/>
        </p:nvSpPr>
        <p:spPr>
          <a:xfrm>
            <a:off x="6285891" y="2494620"/>
            <a:ext cx="57259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Tissue test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E5DCF3-5AB0-9209-7F6E-AAD5890CC234}"/>
              </a:ext>
            </a:extLst>
          </p:cNvPr>
          <p:cNvSpPr txBox="1"/>
          <p:nvPr/>
        </p:nvSpPr>
        <p:spPr>
          <a:xfrm>
            <a:off x="7133077" y="2489486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N&amp;P applied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0742056-BCFF-9B23-1313-91545BE0C09C}"/>
              </a:ext>
            </a:extLst>
          </p:cNvPr>
          <p:cNvGrpSpPr/>
          <p:nvPr/>
        </p:nvGrpSpPr>
        <p:grpSpPr>
          <a:xfrm>
            <a:off x="4241495" y="3106884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E7AE674-CECA-0107-A620-91544F7C886A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3C5980-5B24-1F25-C16A-D2EED821C9DB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9F7F05A-F6EE-4C55-62C8-8C5BB219B862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55B27E2-9981-8A91-7C25-6D5CA745BFF2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8B7976E-FD37-3ED8-81F7-42B80DE3AFBF}"/>
              </a:ext>
            </a:extLst>
          </p:cNvPr>
          <p:cNvSpPr txBox="1"/>
          <p:nvPr/>
        </p:nvSpPr>
        <p:spPr>
          <a:xfrm>
            <a:off x="8273284" y="3373113"/>
            <a:ext cx="1165704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8-13 tons (90% DM?)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1417D9E-5417-9B25-F9F8-7B682DC3317A}"/>
              </a:ext>
            </a:extLst>
          </p:cNvPr>
          <p:cNvSpPr txBox="1"/>
          <p:nvPr/>
        </p:nvSpPr>
        <p:spPr>
          <a:xfrm>
            <a:off x="3333025" y="2496332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FE7A1F7-BB20-4D02-6C4B-D0BDA362E1D9}"/>
              </a:ext>
            </a:extLst>
          </p:cNvPr>
          <p:cNvSpPr txBox="1"/>
          <p:nvPr/>
        </p:nvSpPr>
        <p:spPr>
          <a:xfrm>
            <a:off x="3572560" y="2267583"/>
            <a:ext cx="127791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Post-emergent (2,4-D/Raptor)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E1D194-C777-8E0C-C42D-0194A944EDC3}"/>
              </a:ext>
            </a:extLst>
          </p:cNvPr>
          <p:cNvSpPr txBox="1"/>
          <p:nvPr/>
        </p:nvSpPr>
        <p:spPr>
          <a:xfrm>
            <a:off x="3483609" y="4573186"/>
            <a:ext cx="1026167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CA49F2-7E5C-D630-1402-6D0A3FD6449C}"/>
              </a:ext>
            </a:extLst>
          </p:cNvPr>
          <p:cNvSpPr txBox="1"/>
          <p:nvPr/>
        </p:nvSpPr>
        <p:spPr>
          <a:xfrm>
            <a:off x="8132388" y="2393673"/>
            <a:ext cx="118168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Residual herbicide (Chateau/Prowl H2O)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5842154-8395-1C4D-CA24-79461AB95A64}"/>
              </a:ext>
            </a:extLst>
          </p:cNvPr>
          <p:cNvSpPr txBox="1"/>
          <p:nvPr/>
        </p:nvSpPr>
        <p:spPr>
          <a:xfrm>
            <a:off x="8206554" y="2156199"/>
            <a:ext cx="1674317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Contact herbicide (</a:t>
            </a:r>
            <a:r>
              <a:rPr lang="en-US" sz="700" dirty="0" err="1"/>
              <a:t>Gramoxone</a:t>
            </a:r>
            <a:r>
              <a:rPr lang="en-US" sz="700" dirty="0"/>
              <a:t>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B6D1D6B-9FE1-0FDA-87AE-2314FF07801F}"/>
              </a:ext>
            </a:extLst>
          </p:cNvPr>
          <p:cNvSpPr txBox="1"/>
          <p:nvPr/>
        </p:nvSpPr>
        <p:spPr>
          <a:xfrm>
            <a:off x="6862952" y="6061248"/>
            <a:ext cx="62367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DEDBE59-55CC-F8B7-C8D1-F50A6AB2E2DB}"/>
              </a:ext>
            </a:extLst>
          </p:cNvPr>
          <p:cNvSpPr txBox="1"/>
          <p:nvPr/>
        </p:nvSpPr>
        <p:spPr>
          <a:xfrm>
            <a:off x="6933295" y="4789605"/>
            <a:ext cx="57259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Tissue test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A0F026A-4DB8-3A82-B5AE-A321F4FFD3BC}"/>
              </a:ext>
            </a:extLst>
          </p:cNvPr>
          <p:cNvSpPr txBox="1"/>
          <p:nvPr/>
        </p:nvSpPr>
        <p:spPr>
          <a:xfrm>
            <a:off x="7780481" y="4792860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N&amp;P applied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5D7619D-3B66-87BF-CF2E-57A3B129E37B}"/>
              </a:ext>
            </a:extLst>
          </p:cNvPr>
          <p:cNvSpPr txBox="1"/>
          <p:nvPr/>
        </p:nvSpPr>
        <p:spPr>
          <a:xfrm>
            <a:off x="4953893" y="4323987"/>
            <a:ext cx="1026168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9955E93-1540-C927-878D-346269A267ED}"/>
              </a:ext>
            </a:extLst>
          </p:cNvPr>
          <p:cNvSpPr txBox="1"/>
          <p:nvPr/>
        </p:nvSpPr>
        <p:spPr>
          <a:xfrm>
            <a:off x="3977368" y="4326164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542A486-9DFE-C1AB-4E00-0012D0B3A0C3}"/>
              </a:ext>
            </a:extLst>
          </p:cNvPr>
          <p:cNvSpPr txBox="1"/>
          <p:nvPr/>
        </p:nvSpPr>
        <p:spPr>
          <a:xfrm>
            <a:off x="8856136" y="4687916"/>
            <a:ext cx="118168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Residual herbicide (Chateau/Prowl H2O)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099E9E-776B-BDD9-12A9-9D9ABF5EC48F}"/>
              </a:ext>
            </a:extLst>
          </p:cNvPr>
          <p:cNvSpPr txBox="1"/>
          <p:nvPr/>
        </p:nvSpPr>
        <p:spPr>
          <a:xfrm>
            <a:off x="8930302" y="4458831"/>
            <a:ext cx="1674317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Contact herbicide (</a:t>
            </a:r>
            <a:r>
              <a:rPr lang="en-US" sz="700" dirty="0" err="1"/>
              <a:t>Gramoxone</a:t>
            </a:r>
            <a:r>
              <a:rPr lang="en-US" sz="700" dirty="0"/>
              <a:t>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E49AD9D-18A7-1839-7116-43ECB07B5B44}"/>
              </a:ext>
            </a:extLst>
          </p:cNvPr>
          <p:cNvSpPr txBox="1"/>
          <p:nvPr/>
        </p:nvSpPr>
        <p:spPr>
          <a:xfrm>
            <a:off x="4921352" y="5855353"/>
            <a:ext cx="1026167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FB66228-63E0-EB2B-4145-13688F174F08}"/>
              </a:ext>
            </a:extLst>
          </p:cNvPr>
          <p:cNvSpPr txBox="1"/>
          <p:nvPr/>
        </p:nvSpPr>
        <p:spPr>
          <a:xfrm>
            <a:off x="5415111" y="5608331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F69656-C61D-B228-2F7F-F2496DD63FDC}"/>
              </a:ext>
            </a:extLst>
          </p:cNvPr>
          <p:cNvSpPr txBox="1"/>
          <p:nvPr/>
        </p:nvSpPr>
        <p:spPr>
          <a:xfrm>
            <a:off x="8046731" y="110355"/>
            <a:ext cx="36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Joaquin Valley South, Large Bales</a:t>
            </a:r>
          </a:p>
          <a:p>
            <a:r>
              <a:rPr lang="en-US" dirty="0"/>
              <a:t>Tulare County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B911FD-29AA-B29F-2528-167A1D144F21}"/>
              </a:ext>
            </a:extLst>
          </p:cNvPr>
          <p:cNvSpPr txBox="1"/>
          <p:nvPr/>
        </p:nvSpPr>
        <p:spPr>
          <a:xfrm>
            <a:off x="-14058" y="6391357"/>
            <a:ext cx="3820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Derived from 2016 Enterprise budgets</a:t>
            </a:r>
          </a:p>
          <a:p>
            <a:r>
              <a:rPr lang="en-US" sz="1100" dirty="0"/>
              <a:t>https://coststudies.ucdavis.edu/en/current/commodity/alfalfa/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C31EE7-83AD-D996-EAE2-119B2945F89B}"/>
              </a:ext>
            </a:extLst>
          </p:cNvPr>
          <p:cNvSpPr txBox="1"/>
          <p:nvPr/>
        </p:nvSpPr>
        <p:spPr>
          <a:xfrm>
            <a:off x="8046731" y="689911"/>
            <a:ext cx="3982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Italics indicate an optional operation, not included in base scenario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35B6E92-8228-1FFC-DF82-5A2963C43FC0}"/>
              </a:ext>
            </a:extLst>
          </p:cNvPr>
          <p:cNvGrpSpPr/>
          <p:nvPr/>
        </p:nvGrpSpPr>
        <p:grpSpPr>
          <a:xfrm>
            <a:off x="4728380" y="3123662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576BCE0-D8CC-9514-6494-5B492A0C934A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6574150-3FE6-6FC5-8800-67C6EA657284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6BF2F93-90DA-E60E-1CD0-FB5A2F3E1C73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8C8EFC4-25C5-D1BD-58CA-FD1EFE35A1CB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C0880CD-B273-60DE-15FC-17671FB606B1}"/>
              </a:ext>
            </a:extLst>
          </p:cNvPr>
          <p:cNvGrpSpPr/>
          <p:nvPr/>
        </p:nvGrpSpPr>
        <p:grpSpPr>
          <a:xfrm>
            <a:off x="5197241" y="3140440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C671102-C02D-A927-CC67-8D44D27AE141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65767CC-7BC9-30CA-564B-B6D3560A8AF7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6052D32-FA69-63A3-8E25-0E7BC8A3716D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04342D-3D92-18C8-1225-6BCE5B8145C6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3D6F71A-F14B-B8D4-E2D8-C3964F84665B}"/>
              </a:ext>
            </a:extLst>
          </p:cNvPr>
          <p:cNvGrpSpPr/>
          <p:nvPr/>
        </p:nvGrpSpPr>
        <p:grpSpPr>
          <a:xfrm>
            <a:off x="5704734" y="3157218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70C43DA-644A-E8D9-B0A0-87495837BDDC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283BF6C-9449-ED0D-4DF3-AB0ED5A23858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039DE9F-6E60-1A1E-3AF5-5B0935FD0D99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962BE5C-3AC3-9674-E31A-ABF361B7FD91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7196CA6-7966-D581-1E1A-8CF00901B393}"/>
              </a:ext>
            </a:extLst>
          </p:cNvPr>
          <p:cNvGrpSpPr/>
          <p:nvPr/>
        </p:nvGrpSpPr>
        <p:grpSpPr>
          <a:xfrm>
            <a:off x="6180361" y="3176891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F728040-E1D3-CAF3-A061-D1E149371E01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114B3C-FED7-786A-DEC4-C93A46B863B2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84DFA55-D033-699F-7AE7-D7899E428E50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568CA59-4C05-97BD-A8D7-E6071B2467F8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46FD646-537E-EDA6-C09F-18C95ACC12CF}"/>
              </a:ext>
            </a:extLst>
          </p:cNvPr>
          <p:cNvGrpSpPr/>
          <p:nvPr/>
        </p:nvGrpSpPr>
        <p:grpSpPr>
          <a:xfrm>
            <a:off x="6649222" y="3193669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5081F35-282B-B1EA-9518-68CBBB9D389B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F57542-00CA-1678-238B-A1763CF395D3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8FA5582-D929-A8D1-33A2-9A87A1B7753E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F67317-0C25-48D0-E15C-3AB61332E1F8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8E85B4A-9C8C-D927-6B29-8F1000CAEAA5}"/>
              </a:ext>
            </a:extLst>
          </p:cNvPr>
          <p:cNvGrpSpPr/>
          <p:nvPr/>
        </p:nvGrpSpPr>
        <p:grpSpPr>
          <a:xfrm>
            <a:off x="7156715" y="3235614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DFF9D03-3175-9FFB-70BD-6241A25EEBF7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60C83D2-43A8-107F-B95C-57B56CE986DA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0293A09-AB2B-A5A4-9CB6-88F38AC1C963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BA7F77A-886B-2F73-B4BE-E3A30DC25A53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64E4324-E27F-E06A-4D3E-45FDA112E95B}"/>
              </a:ext>
            </a:extLst>
          </p:cNvPr>
          <p:cNvGrpSpPr/>
          <p:nvPr/>
        </p:nvGrpSpPr>
        <p:grpSpPr>
          <a:xfrm>
            <a:off x="7647430" y="3157218"/>
            <a:ext cx="448880" cy="379503"/>
            <a:chOff x="4745158" y="3090106"/>
            <a:chExt cx="448880" cy="379503"/>
          </a:xfrm>
          <a:solidFill>
            <a:schemeClr val="bg1"/>
          </a:solidFill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E85CA42-ACEE-1572-4F09-1CD2F3040751}"/>
                </a:ext>
              </a:extLst>
            </p:cNvPr>
            <p:cNvSpPr txBox="1"/>
            <p:nvPr/>
          </p:nvSpPr>
          <p:spPr>
            <a:xfrm>
              <a:off x="4745318" y="3090106"/>
              <a:ext cx="309701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Cut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4FB5701-C7B7-A592-05DC-BFE25BCD361D}"/>
                </a:ext>
              </a:extLst>
            </p:cNvPr>
            <p:cNvSpPr txBox="1"/>
            <p:nvPr/>
          </p:nvSpPr>
          <p:spPr>
            <a:xfrm>
              <a:off x="4745158" y="3269554"/>
              <a:ext cx="44888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Chop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552AC72-324A-14DF-9C18-05683F649B34}"/>
              </a:ext>
            </a:extLst>
          </p:cNvPr>
          <p:cNvSpPr txBox="1"/>
          <p:nvPr/>
        </p:nvSpPr>
        <p:spPr>
          <a:xfrm>
            <a:off x="4544096" y="4786452"/>
            <a:ext cx="10261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Warrior II (pyrethroid)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2E1CE6-F2A7-9DFE-A5B6-232592EE05AB}"/>
              </a:ext>
            </a:extLst>
          </p:cNvPr>
          <p:cNvSpPr txBox="1"/>
          <p:nvPr/>
        </p:nvSpPr>
        <p:spPr>
          <a:xfrm>
            <a:off x="6227531" y="4673537"/>
            <a:ext cx="64650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Coragen</a:t>
            </a:r>
            <a:r>
              <a:rPr lang="en-US" sz="700" dirty="0"/>
              <a:t> (insecticide)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5CFC75-C61A-46D3-2277-04310010CC15}"/>
              </a:ext>
            </a:extLst>
          </p:cNvPr>
          <p:cNvSpPr txBox="1"/>
          <p:nvPr/>
        </p:nvSpPr>
        <p:spPr>
          <a:xfrm>
            <a:off x="3919140" y="2503350"/>
            <a:ext cx="10261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Warrior II (pyrethroid)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217716-AA16-83AC-C387-B376AEBF47A6}"/>
              </a:ext>
            </a:extLst>
          </p:cNvPr>
          <p:cNvSpPr txBox="1"/>
          <p:nvPr/>
        </p:nvSpPr>
        <p:spPr>
          <a:xfrm>
            <a:off x="5597272" y="2433870"/>
            <a:ext cx="64650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Coragen</a:t>
            </a:r>
            <a:r>
              <a:rPr lang="en-US" sz="700" dirty="0"/>
              <a:t> (insecticide)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CEE320-73CB-0298-3B29-F56E09C2BA77}"/>
              </a:ext>
            </a:extLst>
          </p:cNvPr>
          <p:cNvSpPr txBox="1"/>
          <p:nvPr/>
        </p:nvSpPr>
        <p:spPr>
          <a:xfrm>
            <a:off x="5967053" y="5963764"/>
            <a:ext cx="623679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Warrior II (pyrethroid)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77668A-1BDD-3266-1A49-B4EC4327EB44}"/>
              </a:ext>
            </a:extLst>
          </p:cNvPr>
          <p:cNvSpPr txBox="1"/>
          <p:nvPr/>
        </p:nvSpPr>
        <p:spPr>
          <a:xfrm>
            <a:off x="7661482" y="5953526"/>
            <a:ext cx="64650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Coragen</a:t>
            </a:r>
            <a:r>
              <a:rPr lang="en-US" sz="700" dirty="0"/>
              <a:t> (insecticide)</a:t>
            </a:r>
          </a:p>
        </p:txBody>
      </p:sp>
    </p:spTree>
    <p:extLst>
      <p:ext uri="{BB962C8B-B14F-4D97-AF65-F5344CB8AC3E}">
        <p14:creationId xmlns:p14="http://schemas.microsoft.com/office/powerpoint/2010/main" val="146595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6868F-16BA-547C-22DC-E9E4EAE853F5}"/>
              </a:ext>
            </a:extLst>
          </p:cNvPr>
          <p:cNvSpPr txBox="1"/>
          <p:nvPr/>
        </p:nvSpPr>
        <p:spPr>
          <a:xfrm>
            <a:off x="224969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AE18-426A-4989-D0D0-16703EE7666C}"/>
              </a:ext>
            </a:extLst>
          </p:cNvPr>
          <p:cNvSpPr txBox="1"/>
          <p:nvPr/>
        </p:nvSpPr>
        <p:spPr>
          <a:xfrm>
            <a:off x="273770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F960-7215-EBC7-FEB4-4AA9B730B6A2}"/>
              </a:ext>
            </a:extLst>
          </p:cNvPr>
          <p:cNvSpPr txBox="1"/>
          <p:nvPr/>
        </p:nvSpPr>
        <p:spPr>
          <a:xfrm>
            <a:off x="322570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B5F4-5A00-7EEA-C731-A7D5E4C54419}"/>
              </a:ext>
            </a:extLst>
          </p:cNvPr>
          <p:cNvSpPr txBox="1"/>
          <p:nvPr/>
        </p:nvSpPr>
        <p:spPr>
          <a:xfrm>
            <a:off x="3713714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2FB67-6AF0-A5B5-DAA2-978ED2AF2752}"/>
              </a:ext>
            </a:extLst>
          </p:cNvPr>
          <p:cNvSpPr txBox="1"/>
          <p:nvPr/>
        </p:nvSpPr>
        <p:spPr>
          <a:xfrm>
            <a:off x="4201721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0F3AA-7E46-6BD1-2F32-39972E896A8C}"/>
              </a:ext>
            </a:extLst>
          </p:cNvPr>
          <p:cNvSpPr txBox="1"/>
          <p:nvPr/>
        </p:nvSpPr>
        <p:spPr>
          <a:xfrm>
            <a:off x="468972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95D9D-B6A7-FC10-C7ED-B0D35BF379B0}"/>
              </a:ext>
            </a:extLst>
          </p:cNvPr>
          <p:cNvSpPr txBox="1"/>
          <p:nvPr/>
        </p:nvSpPr>
        <p:spPr>
          <a:xfrm>
            <a:off x="517773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4515-9A7E-533D-E5B7-AB34E6D713F3}"/>
              </a:ext>
            </a:extLst>
          </p:cNvPr>
          <p:cNvSpPr txBox="1"/>
          <p:nvPr/>
        </p:nvSpPr>
        <p:spPr>
          <a:xfrm>
            <a:off x="566574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B5E4A-9198-3D68-8A4C-EF26FE0F6D0D}"/>
              </a:ext>
            </a:extLst>
          </p:cNvPr>
          <p:cNvSpPr txBox="1"/>
          <p:nvPr/>
        </p:nvSpPr>
        <p:spPr>
          <a:xfrm>
            <a:off x="6153749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9B58-47CB-2516-CCE0-2C491ACE081F}"/>
              </a:ext>
            </a:extLst>
          </p:cNvPr>
          <p:cNvSpPr txBox="1"/>
          <p:nvPr/>
        </p:nvSpPr>
        <p:spPr>
          <a:xfrm>
            <a:off x="6641756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3A547-971F-BDC4-D27B-9D1A55B93FC1}"/>
              </a:ext>
            </a:extLst>
          </p:cNvPr>
          <p:cNvSpPr txBox="1"/>
          <p:nvPr/>
        </p:nvSpPr>
        <p:spPr>
          <a:xfrm>
            <a:off x="712976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B7BE9-B8D4-6021-493B-318E8F7E2D31}"/>
              </a:ext>
            </a:extLst>
          </p:cNvPr>
          <p:cNvSpPr txBox="1"/>
          <p:nvPr/>
        </p:nvSpPr>
        <p:spPr>
          <a:xfrm>
            <a:off x="761777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917D0-E52C-AF22-7794-4589A131C196}"/>
              </a:ext>
            </a:extLst>
          </p:cNvPr>
          <p:cNvSpPr txBox="1"/>
          <p:nvPr/>
        </p:nvSpPr>
        <p:spPr>
          <a:xfrm>
            <a:off x="810577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E0DB3-DECF-7F29-53A5-BE8828545E41}"/>
              </a:ext>
            </a:extLst>
          </p:cNvPr>
          <p:cNvSpPr txBox="1"/>
          <p:nvPr/>
        </p:nvSpPr>
        <p:spPr>
          <a:xfrm>
            <a:off x="859378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0F1F8-30AC-8320-1599-65EFFB6A8117}"/>
              </a:ext>
            </a:extLst>
          </p:cNvPr>
          <p:cNvSpPr txBox="1"/>
          <p:nvPr/>
        </p:nvSpPr>
        <p:spPr>
          <a:xfrm>
            <a:off x="348806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CDBD9-9868-63FC-E1B7-518B36F8D4D0}"/>
              </a:ext>
            </a:extLst>
          </p:cNvPr>
          <p:cNvSpPr txBox="1"/>
          <p:nvPr/>
        </p:nvSpPr>
        <p:spPr>
          <a:xfrm>
            <a:off x="3976067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D5B4B-1103-69F1-A9D1-7E6B900D551D}"/>
              </a:ext>
            </a:extLst>
          </p:cNvPr>
          <p:cNvSpPr txBox="1"/>
          <p:nvPr/>
        </p:nvSpPr>
        <p:spPr>
          <a:xfrm>
            <a:off x="4464074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FE97E-51FF-57A0-472D-CE70B991DFA1}"/>
              </a:ext>
            </a:extLst>
          </p:cNvPr>
          <p:cNvSpPr txBox="1"/>
          <p:nvPr/>
        </p:nvSpPr>
        <p:spPr>
          <a:xfrm>
            <a:off x="4952081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CCC5B-D810-3AC5-E1B7-CDDDCCBFECC0}"/>
              </a:ext>
            </a:extLst>
          </p:cNvPr>
          <p:cNvSpPr txBox="1"/>
          <p:nvPr/>
        </p:nvSpPr>
        <p:spPr>
          <a:xfrm>
            <a:off x="5440088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62617-45A4-4C6D-748A-08757B702A44}"/>
              </a:ext>
            </a:extLst>
          </p:cNvPr>
          <p:cNvSpPr txBox="1"/>
          <p:nvPr/>
        </p:nvSpPr>
        <p:spPr>
          <a:xfrm>
            <a:off x="5928095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091D-D6A6-7A7C-773D-394F1A6895AE}"/>
              </a:ext>
            </a:extLst>
          </p:cNvPr>
          <p:cNvSpPr txBox="1"/>
          <p:nvPr/>
        </p:nvSpPr>
        <p:spPr>
          <a:xfrm>
            <a:off x="6416102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18020-B733-7E61-0E64-F8AC0536E42F}"/>
              </a:ext>
            </a:extLst>
          </p:cNvPr>
          <p:cNvSpPr txBox="1"/>
          <p:nvPr/>
        </p:nvSpPr>
        <p:spPr>
          <a:xfrm>
            <a:off x="6904109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121E5-6093-D1F1-9DF9-E3E494B38CCA}"/>
              </a:ext>
            </a:extLst>
          </p:cNvPr>
          <p:cNvSpPr txBox="1"/>
          <p:nvPr/>
        </p:nvSpPr>
        <p:spPr>
          <a:xfrm>
            <a:off x="739211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C02C5-01F9-91C8-6E85-C6870EA8486F}"/>
              </a:ext>
            </a:extLst>
          </p:cNvPr>
          <p:cNvSpPr txBox="1"/>
          <p:nvPr/>
        </p:nvSpPr>
        <p:spPr>
          <a:xfrm>
            <a:off x="7880123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8DBB59-7EB0-D280-FDD0-A11708A34C5E}"/>
              </a:ext>
            </a:extLst>
          </p:cNvPr>
          <p:cNvSpPr txBox="1"/>
          <p:nvPr/>
        </p:nvSpPr>
        <p:spPr>
          <a:xfrm>
            <a:off x="836813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86D53-A7D6-FEBE-1953-0F8B591E41B4}"/>
              </a:ext>
            </a:extLst>
          </p:cNvPr>
          <p:cNvSpPr txBox="1"/>
          <p:nvPr/>
        </p:nvSpPr>
        <p:spPr>
          <a:xfrm>
            <a:off x="885613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B52EAF-75A3-529A-1A98-38E444427912}"/>
              </a:ext>
            </a:extLst>
          </p:cNvPr>
          <p:cNvGrpSpPr/>
          <p:nvPr/>
        </p:nvGrpSpPr>
        <p:grpSpPr>
          <a:xfrm>
            <a:off x="4922010" y="6329802"/>
            <a:ext cx="5826013" cy="276999"/>
            <a:chOff x="4922010" y="6329802"/>
            <a:chExt cx="5826013" cy="276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04AB66-0AC9-6629-072D-D639524C8065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DFB17A-2568-B2E9-3C17-5C0263D763C1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4177C5-3228-93D7-F0F9-012B23F7F784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99CD8-5913-BE68-5B73-7C1D583983F4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9B3CD7-20DF-7134-D14D-108E315C6EA2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956408-D521-E293-2ECA-A6AEE96929C3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B695F0-30F2-1E2C-AB87-ECEC592E46B7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A4E15F-371D-B6F3-76F3-AAEF00F051CF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BF8388-E26D-7A52-610E-0E23C4C742DC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EB5CBB-9310-1571-12DD-8DDE6F66A467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B40BAE-5740-11FD-9C36-7CFBB3F479F9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2EC48-63B5-ACC1-07CB-B055A2D6B2C5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7226B61-86CD-ECEE-30F0-7BBC6368F2B9}"/>
              </a:ext>
            </a:extLst>
          </p:cNvPr>
          <p:cNvSpPr txBox="1"/>
          <p:nvPr/>
        </p:nvSpPr>
        <p:spPr>
          <a:xfrm>
            <a:off x="1761686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E56B15-A065-0CD9-B3C0-25A12FBA7A42}"/>
              </a:ext>
            </a:extLst>
          </p:cNvPr>
          <p:cNvSpPr txBox="1"/>
          <p:nvPr/>
        </p:nvSpPr>
        <p:spPr>
          <a:xfrm>
            <a:off x="190881" y="555938"/>
            <a:ext cx="121219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Rip to depth of 18-24 inches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2FBB2-7AA0-8D53-C4AF-29CFB7720E61}"/>
              </a:ext>
            </a:extLst>
          </p:cNvPr>
          <p:cNvSpPr txBox="1"/>
          <p:nvPr/>
        </p:nvSpPr>
        <p:spPr>
          <a:xfrm>
            <a:off x="224437" y="786634"/>
            <a:ext cx="3337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AF816-83DD-AEB0-42D8-631298595D7D}"/>
              </a:ext>
            </a:extLst>
          </p:cNvPr>
          <p:cNvSpPr txBox="1"/>
          <p:nvPr/>
        </p:nvSpPr>
        <p:spPr>
          <a:xfrm>
            <a:off x="257993" y="1017330"/>
            <a:ext cx="97174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Apply of poultry litter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A6725-215B-7BBB-4269-ECF108049E7A}"/>
              </a:ext>
            </a:extLst>
          </p:cNvPr>
          <p:cNvSpPr txBox="1"/>
          <p:nvPr/>
        </p:nvSpPr>
        <p:spPr>
          <a:xfrm>
            <a:off x="299938" y="1248026"/>
            <a:ext cx="3337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D967B-3DF3-4817-AB24-6EF4803D438F}"/>
              </a:ext>
            </a:extLst>
          </p:cNvPr>
          <p:cNvSpPr txBox="1"/>
          <p:nvPr/>
        </p:nvSpPr>
        <p:spPr>
          <a:xfrm>
            <a:off x="1234021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B03449-0810-8A99-F0E8-530D75404EFD}"/>
              </a:ext>
            </a:extLst>
          </p:cNvPr>
          <p:cNvSpPr txBox="1"/>
          <p:nvPr/>
        </p:nvSpPr>
        <p:spPr>
          <a:xfrm>
            <a:off x="333494" y="1478722"/>
            <a:ext cx="57099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Laser level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3762-E66A-12AE-6323-2381CB255800}"/>
              </a:ext>
            </a:extLst>
          </p:cNvPr>
          <p:cNvSpPr txBox="1"/>
          <p:nvPr/>
        </p:nvSpPr>
        <p:spPr>
          <a:xfrm>
            <a:off x="367050" y="1709418"/>
            <a:ext cx="55015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Float field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6EE8-BFE9-44CD-2AFA-212B98BE28F2}"/>
              </a:ext>
            </a:extLst>
          </p:cNvPr>
          <p:cNvSpPr txBox="1"/>
          <p:nvPr/>
        </p:nvSpPr>
        <p:spPr>
          <a:xfrm>
            <a:off x="404261" y="1955434"/>
            <a:ext cx="62549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Pull borders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7BE7D0-1262-4DC5-8827-25BEC473F4D8}"/>
              </a:ext>
            </a:extLst>
          </p:cNvPr>
          <p:cNvSpPr txBox="1"/>
          <p:nvPr/>
        </p:nvSpPr>
        <p:spPr>
          <a:xfrm>
            <a:off x="470643" y="2469035"/>
            <a:ext cx="81144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Cultivate/harrow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B95C95-28A7-3DDC-15DC-A7079487F3B6}"/>
              </a:ext>
            </a:extLst>
          </p:cNvPr>
          <p:cNvSpPr txBox="1"/>
          <p:nvPr/>
        </p:nvSpPr>
        <p:spPr>
          <a:xfrm>
            <a:off x="151517" y="311664"/>
            <a:ext cx="47801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Soil test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8C33CD-2A17-A9FD-4E67-4B182BEFF31B}"/>
              </a:ext>
            </a:extLst>
          </p:cNvPr>
          <p:cNvSpPr txBox="1"/>
          <p:nvPr/>
        </p:nvSpPr>
        <p:spPr>
          <a:xfrm>
            <a:off x="1710751" y="932137"/>
            <a:ext cx="59663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Cultipacker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E3540-B1F8-1EDD-B320-0D72FA8BABE2}"/>
              </a:ext>
            </a:extLst>
          </p:cNvPr>
          <p:cNvSpPr txBox="1"/>
          <p:nvPr/>
        </p:nvSpPr>
        <p:spPr>
          <a:xfrm>
            <a:off x="1746979" y="1170031"/>
            <a:ext cx="1120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with airflow planter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00E9D1-4A40-89DC-00B8-EF1FA7A9DF01}"/>
              </a:ext>
            </a:extLst>
          </p:cNvPr>
          <p:cNvSpPr txBox="1"/>
          <p:nvPr/>
        </p:nvSpPr>
        <p:spPr>
          <a:xfrm>
            <a:off x="1791604" y="1414874"/>
            <a:ext cx="59663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Cultipacker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817ADB-AC58-C64B-30C0-A87BE3BC144D}"/>
              </a:ext>
            </a:extLst>
          </p:cNvPr>
          <p:cNvSpPr txBox="1"/>
          <p:nvPr/>
        </p:nvSpPr>
        <p:spPr>
          <a:xfrm>
            <a:off x="431557" y="2206561"/>
            <a:ext cx="10663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Flood irrigation (3 ac-in)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2F0C22-2ECC-0F07-0281-BFFA4ABA7D60}"/>
              </a:ext>
            </a:extLst>
          </p:cNvPr>
          <p:cNvSpPr txBox="1"/>
          <p:nvPr/>
        </p:nvSpPr>
        <p:spPr>
          <a:xfrm>
            <a:off x="4191531" y="2484608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3F2CCED-E755-6974-0E65-202A9BF82046}"/>
              </a:ext>
            </a:extLst>
          </p:cNvPr>
          <p:cNvGrpSpPr/>
          <p:nvPr/>
        </p:nvGrpSpPr>
        <p:grpSpPr>
          <a:xfrm>
            <a:off x="4702890" y="3106884"/>
            <a:ext cx="549638" cy="799744"/>
            <a:chOff x="4702890" y="3106884"/>
            <a:chExt cx="549638" cy="79974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E7AE674-CECA-0107-A620-91544F7C886A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3C5980-5B24-1F25-C16A-D2EED821C9DB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9F7F05A-F6EE-4C55-62C8-8C5BB219B862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55B27E2-9981-8A91-7C25-6D5CA745BFF2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8B7976E-FD37-3ED8-81F7-42B80DE3AFBF}"/>
              </a:ext>
            </a:extLst>
          </p:cNvPr>
          <p:cNvSpPr txBox="1"/>
          <p:nvPr/>
        </p:nvSpPr>
        <p:spPr>
          <a:xfrm>
            <a:off x="8734679" y="3373113"/>
            <a:ext cx="1011815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7 tons (90% DM?)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E1D194-C777-8E0C-C42D-0194A944EDC3}"/>
              </a:ext>
            </a:extLst>
          </p:cNvPr>
          <p:cNvSpPr txBox="1"/>
          <p:nvPr/>
        </p:nvSpPr>
        <p:spPr>
          <a:xfrm>
            <a:off x="3481621" y="4265259"/>
            <a:ext cx="102616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Light harrowing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F69656-C61D-B228-2F7F-F2496DD63FDC}"/>
              </a:ext>
            </a:extLst>
          </p:cNvPr>
          <p:cNvSpPr txBox="1"/>
          <p:nvPr/>
        </p:nvSpPr>
        <p:spPr>
          <a:xfrm>
            <a:off x="8423681" y="118117"/>
            <a:ext cx="198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Joaquin Valley</a:t>
            </a:r>
          </a:p>
          <a:p>
            <a:r>
              <a:rPr lang="en-US" dirty="0"/>
              <a:t>Organic Production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B911FD-29AA-B29F-2528-167A1D144F21}"/>
              </a:ext>
            </a:extLst>
          </p:cNvPr>
          <p:cNvSpPr txBox="1"/>
          <p:nvPr/>
        </p:nvSpPr>
        <p:spPr>
          <a:xfrm>
            <a:off x="-14058" y="6391357"/>
            <a:ext cx="3820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Derived from 2016 Enterprise budgets</a:t>
            </a:r>
          </a:p>
          <a:p>
            <a:r>
              <a:rPr lang="en-US" sz="1100" dirty="0"/>
              <a:t>https://coststudies.ucdavis.edu/en/current/commodity/alfalfa/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C31EE7-83AD-D996-EAE2-119B2945F89B}"/>
              </a:ext>
            </a:extLst>
          </p:cNvPr>
          <p:cNvSpPr txBox="1"/>
          <p:nvPr/>
        </p:nvSpPr>
        <p:spPr>
          <a:xfrm>
            <a:off x="8423681" y="697673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Italics indicate an optional 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9D30F-79E1-0513-2810-98E9EC167428}"/>
              </a:ext>
            </a:extLst>
          </p:cNvPr>
          <p:cNvSpPr txBox="1"/>
          <p:nvPr/>
        </p:nvSpPr>
        <p:spPr>
          <a:xfrm>
            <a:off x="706356" y="2804117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8A63E0-359F-F87C-88D5-D236DD9C7B5B}"/>
              </a:ext>
            </a:extLst>
          </p:cNvPr>
          <p:cNvGrpSpPr/>
          <p:nvPr/>
        </p:nvGrpSpPr>
        <p:grpSpPr>
          <a:xfrm>
            <a:off x="4306584" y="5458233"/>
            <a:ext cx="5826013" cy="276999"/>
            <a:chOff x="4922010" y="6329802"/>
            <a:chExt cx="5826013" cy="276999"/>
          </a:xfrm>
          <a:solidFill>
            <a:schemeClr val="accent2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090600-6F9E-7C82-9CF1-A4742BEAD272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BA04A-6ECB-57E0-5B20-C8A951E7428B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4DA4F9-F636-5483-0C91-8B30E8E62AE2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AC0748-40CE-48B1-08FB-EFC0ACE144B0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3CC9A-3E86-CEA3-0AF9-8729ACBEB409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9F1CD6-4E60-D9CB-B426-785E015B4975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BB8896-F785-0DF7-F324-090D99304928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B06761-B59B-17F8-8BE2-D1381F80A782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B05B9C1-DC12-CE19-2727-9A078F9F2CFF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0145AD-BB78-184B-8259-684C0C5566B5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F2746C-9871-B08B-BF17-E281E105FDAF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236726-462C-282C-F77C-7C412E7B650B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E43837C-DAA4-4068-3116-09E853F238E9}"/>
              </a:ext>
            </a:extLst>
          </p:cNvPr>
          <p:cNvSpPr txBox="1"/>
          <p:nvPr/>
        </p:nvSpPr>
        <p:spPr>
          <a:xfrm>
            <a:off x="1836505" y="1665323"/>
            <a:ext cx="11849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 (1 ac-in)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CBD723-A318-72F5-19CF-7B261638BFAE}"/>
              </a:ext>
            </a:extLst>
          </p:cNvPr>
          <p:cNvSpPr txBox="1"/>
          <p:nvPr/>
        </p:nvSpPr>
        <p:spPr>
          <a:xfrm>
            <a:off x="4777060" y="1678777"/>
            <a:ext cx="2278188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42 ac-in applied per year through 6 floodings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AA4EEF-590F-2965-1F15-6903F13FE954}"/>
              </a:ext>
            </a:extLst>
          </p:cNvPr>
          <p:cNvSpPr txBox="1"/>
          <p:nvPr/>
        </p:nvSpPr>
        <p:spPr>
          <a:xfrm>
            <a:off x="5491443" y="2500667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E1AE09F-D03D-A3B5-39EF-11A7C6B9D393}"/>
              </a:ext>
            </a:extLst>
          </p:cNvPr>
          <p:cNvGrpSpPr/>
          <p:nvPr/>
        </p:nvGrpSpPr>
        <p:grpSpPr>
          <a:xfrm>
            <a:off x="5197186" y="3156602"/>
            <a:ext cx="549638" cy="799744"/>
            <a:chOff x="4702890" y="3106884"/>
            <a:chExt cx="549638" cy="79974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AF2854-C4D4-4A25-1E27-685063005E29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2A515B-540C-285E-195A-BDA81265134C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875F30-7D9D-7312-4027-12D32B3BEA76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9249C69-B14B-0955-D788-EAF1D9598F5A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A38D9F-465D-A60F-46AD-5F49258DFD81}"/>
              </a:ext>
            </a:extLst>
          </p:cNvPr>
          <p:cNvGrpSpPr/>
          <p:nvPr/>
        </p:nvGrpSpPr>
        <p:grpSpPr>
          <a:xfrm>
            <a:off x="5691482" y="3182815"/>
            <a:ext cx="549638" cy="799744"/>
            <a:chOff x="4702890" y="3106884"/>
            <a:chExt cx="549638" cy="7997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33D4580-573C-1459-86EB-25B786EFA584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15A23FA-1598-0549-5450-82FCBBA8231D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75E2812-64E0-2564-48E5-C9CAB9E4839A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7FADA5F-3F08-F055-1E6F-5998B3B66D97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C08ABF2-DA44-D5BD-F187-A20076C23343}"/>
              </a:ext>
            </a:extLst>
          </p:cNvPr>
          <p:cNvGrpSpPr/>
          <p:nvPr/>
        </p:nvGrpSpPr>
        <p:grpSpPr>
          <a:xfrm>
            <a:off x="6185778" y="3202814"/>
            <a:ext cx="549638" cy="799744"/>
            <a:chOff x="4702890" y="3106884"/>
            <a:chExt cx="549638" cy="79974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F5489C-0A2F-EF20-DFE5-221723BD74CA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92AAAA1-49A6-C3D8-5A8E-FC9BBEEF8170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A2FF145-ACC2-68DE-1E6F-0E3A86FC554F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3359E70-74B1-B029-526A-CB81CD4F722E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F6721CA-9CB4-0E3E-6255-E565B100FF8E}"/>
              </a:ext>
            </a:extLst>
          </p:cNvPr>
          <p:cNvGrpSpPr/>
          <p:nvPr/>
        </p:nvGrpSpPr>
        <p:grpSpPr>
          <a:xfrm>
            <a:off x="6680074" y="3213720"/>
            <a:ext cx="549638" cy="799744"/>
            <a:chOff x="4702890" y="3106884"/>
            <a:chExt cx="549638" cy="799744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E19410F-483C-5730-DA13-1E88DBC7C9C2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5CA9B41-D34F-7ECE-AE95-6994B9D85A73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050E66-341C-07EF-14B3-C65A6F0B2F7F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A0C5A2D-B061-6EE9-D575-7EC3BE4AC60E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D9E3CF2-4326-49AC-E651-2162B0068304}"/>
              </a:ext>
            </a:extLst>
          </p:cNvPr>
          <p:cNvGrpSpPr/>
          <p:nvPr/>
        </p:nvGrpSpPr>
        <p:grpSpPr>
          <a:xfrm>
            <a:off x="7159580" y="3218378"/>
            <a:ext cx="549638" cy="799744"/>
            <a:chOff x="4702890" y="3106884"/>
            <a:chExt cx="549638" cy="799744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15FA9E5-D08A-AEB8-513F-195AC4696594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CE20B48-3F0C-0924-0B2B-D1D58D464C24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850FCF9-BB9F-3B76-9DF9-BF5499837D3B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6AFF804-09A4-A7B8-4DF8-2512BA9ABFE0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68A95F4-495D-850D-4BA5-66CEF2BC3D59}"/>
              </a:ext>
            </a:extLst>
          </p:cNvPr>
          <p:cNvGrpSpPr/>
          <p:nvPr/>
        </p:nvGrpSpPr>
        <p:grpSpPr>
          <a:xfrm>
            <a:off x="7637075" y="3256629"/>
            <a:ext cx="549638" cy="799744"/>
            <a:chOff x="4702890" y="3106884"/>
            <a:chExt cx="549638" cy="79974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66B1D24-C53E-B22E-2CDA-B35BE3936F32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DFFD6D5-227C-8E40-416B-EE8731AE7844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F7A6DA2-23EE-7DFB-66A8-C18D9BB05BDA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5229761-6719-8708-71A0-1F7D0F790544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E732E07D-2E6A-99B6-8FA3-ED57616F1BEE}"/>
              </a:ext>
            </a:extLst>
          </p:cNvPr>
          <p:cNvSpPr txBox="1"/>
          <p:nvPr/>
        </p:nvSpPr>
        <p:spPr>
          <a:xfrm>
            <a:off x="4577929" y="4267736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487FEE0-8182-4A7B-0CB4-95FF00AD96A5}"/>
              </a:ext>
            </a:extLst>
          </p:cNvPr>
          <p:cNvSpPr txBox="1"/>
          <p:nvPr/>
        </p:nvSpPr>
        <p:spPr>
          <a:xfrm>
            <a:off x="5877841" y="4266703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944C221-1B5C-B245-B835-A0E4E6919301}"/>
              </a:ext>
            </a:extLst>
          </p:cNvPr>
          <p:cNvSpPr txBox="1"/>
          <p:nvPr/>
        </p:nvSpPr>
        <p:spPr>
          <a:xfrm>
            <a:off x="4305207" y="5186305"/>
            <a:ext cx="102616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Light harrowing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DD25931-DE7A-C981-239F-31DF233B85B9}"/>
              </a:ext>
            </a:extLst>
          </p:cNvPr>
          <p:cNvSpPr txBox="1"/>
          <p:nvPr/>
        </p:nvSpPr>
        <p:spPr>
          <a:xfrm>
            <a:off x="5401515" y="5188782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44075F-5448-AED1-54B7-8CA7331C82BC}"/>
              </a:ext>
            </a:extLst>
          </p:cNvPr>
          <p:cNvSpPr txBox="1"/>
          <p:nvPr/>
        </p:nvSpPr>
        <p:spPr>
          <a:xfrm>
            <a:off x="6701427" y="5187749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AEE83E3-870B-F133-871C-2F00AD62E8D7}"/>
              </a:ext>
            </a:extLst>
          </p:cNvPr>
          <p:cNvSpPr txBox="1"/>
          <p:nvPr/>
        </p:nvSpPr>
        <p:spPr>
          <a:xfrm>
            <a:off x="4913613" y="6057640"/>
            <a:ext cx="102616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Light harrowing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69C07E9-D44C-F153-4563-9E46BF59C21D}"/>
              </a:ext>
            </a:extLst>
          </p:cNvPr>
          <p:cNvSpPr txBox="1"/>
          <p:nvPr/>
        </p:nvSpPr>
        <p:spPr>
          <a:xfrm>
            <a:off x="6009921" y="6060117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B7A14F6-3351-9618-B9BC-F80F74F400D6}"/>
              </a:ext>
            </a:extLst>
          </p:cNvPr>
          <p:cNvSpPr txBox="1"/>
          <p:nvPr/>
        </p:nvSpPr>
        <p:spPr>
          <a:xfrm>
            <a:off x="7309833" y="6059084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B410749-2F46-B513-3F33-E8F3E5F3B993}"/>
              </a:ext>
            </a:extLst>
          </p:cNvPr>
          <p:cNvSpPr txBox="1"/>
          <p:nvPr/>
        </p:nvSpPr>
        <p:spPr>
          <a:xfrm>
            <a:off x="1896080" y="1940274"/>
            <a:ext cx="11849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 (1 ac-in)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A8C4F7F-57D2-A271-2015-8678DC49CA03}"/>
              </a:ext>
            </a:extLst>
          </p:cNvPr>
          <p:cNvSpPr txBox="1"/>
          <p:nvPr/>
        </p:nvSpPr>
        <p:spPr>
          <a:xfrm>
            <a:off x="1965041" y="2196456"/>
            <a:ext cx="11849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 (1 ac-in)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85A327A-C04B-04B7-FFBE-4C5C86106272}"/>
              </a:ext>
            </a:extLst>
          </p:cNvPr>
          <p:cNvSpPr txBox="1"/>
          <p:nvPr/>
        </p:nvSpPr>
        <p:spPr>
          <a:xfrm>
            <a:off x="7489903" y="2481717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2DB5AA0-3041-CC7E-2DE5-A3883CC651E4}"/>
              </a:ext>
            </a:extLst>
          </p:cNvPr>
          <p:cNvSpPr txBox="1"/>
          <p:nvPr/>
        </p:nvSpPr>
        <p:spPr>
          <a:xfrm>
            <a:off x="7644884" y="4277376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4E77137-A22D-3C6E-0AD9-A3575DBCBCD1}"/>
              </a:ext>
            </a:extLst>
          </p:cNvPr>
          <p:cNvSpPr txBox="1"/>
          <p:nvPr/>
        </p:nvSpPr>
        <p:spPr>
          <a:xfrm>
            <a:off x="8482815" y="5186305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862CF8B-2D69-16FF-8CD3-4923EDEF4161}"/>
              </a:ext>
            </a:extLst>
          </p:cNvPr>
          <p:cNvSpPr txBox="1"/>
          <p:nvPr/>
        </p:nvSpPr>
        <p:spPr>
          <a:xfrm>
            <a:off x="9086826" y="6057640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</p:spTree>
    <p:extLst>
      <p:ext uri="{BB962C8B-B14F-4D97-AF65-F5344CB8AC3E}">
        <p14:creationId xmlns:p14="http://schemas.microsoft.com/office/powerpoint/2010/main" val="276375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6868F-16BA-547C-22DC-E9E4EAE853F5}"/>
              </a:ext>
            </a:extLst>
          </p:cNvPr>
          <p:cNvSpPr txBox="1"/>
          <p:nvPr/>
        </p:nvSpPr>
        <p:spPr>
          <a:xfrm>
            <a:off x="224969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AE18-426A-4989-D0D0-16703EE7666C}"/>
              </a:ext>
            </a:extLst>
          </p:cNvPr>
          <p:cNvSpPr txBox="1"/>
          <p:nvPr/>
        </p:nvSpPr>
        <p:spPr>
          <a:xfrm>
            <a:off x="273770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F960-7215-EBC7-FEB4-4AA9B730B6A2}"/>
              </a:ext>
            </a:extLst>
          </p:cNvPr>
          <p:cNvSpPr txBox="1"/>
          <p:nvPr/>
        </p:nvSpPr>
        <p:spPr>
          <a:xfrm>
            <a:off x="322570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B5F4-5A00-7EEA-C731-A7D5E4C54419}"/>
              </a:ext>
            </a:extLst>
          </p:cNvPr>
          <p:cNvSpPr txBox="1"/>
          <p:nvPr/>
        </p:nvSpPr>
        <p:spPr>
          <a:xfrm>
            <a:off x="3713714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2FB67-6AF0-A5B5-DAA2-978ED2AF2752}"/>
              </a:ext>
            </a:extLst>
          </p:cNvPr>
          <p:cNvSpPr txBox="1"/>
          <p:nvPr/>
        </p:nvSpPr>
        <p:spPr>
          <a:xfrm>
            <a:off x="4201721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0F3AA-7E46-6BD1-2F32-39972E896A8C}"/>
              </a:ext>
            </a:extLst>
          </p:cNvPr>
          <p:cNvSpPr txBox="1"/>
          <p:nvPr/>
        </p:nvSpPr>
        <p:spPr>
          <a:xfrm>
            <a:off x="468972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95D9D-B6A7-FC10-C7ED-B0D35BF379B0}"/>
              </a:ext>
            </a:extLst>
          </p:cNvPr>
          <p:cNvSpPr txBox="1"/>
          <p:nvPr/>
        </p:nvSpPr>
        <p:spPr>
          <a:xfrm>
            <a:off x="517773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4515-9A7E-533D-E5B7-AB34E6D713F3}"/>
              </a:ext>
            </a:extLst>
          </p:cNvPr>
          <p:cNvSpPr txBox="1"/>
          <p:nvPr/>
        </p:nvSpPr>
        <p:spPr>
          <a:xfrm>
            <a:off x="566574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B5E4A-9198-3D68-8A4C-EF26FE0F6D0D}"/>
              </a:ext>
            </a:extLst>
          </p:cNvPr>
          <p:cNvSpPr txBox="1"/>
          <p:nvPr/>
        </p:nvSpPr>
        <p:spPr>
          <a:xfrm>
            <a:off x="6153749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9B58-47CB-2516-CCE0-2C491ACE081F}"/>
              </a:ext>
            </a:extLst>
          </p:cNvPr>
          <p:cNvSpPr txBox="1"/>
          <p:nvPr/>
        </p:nvSpPr>
        <p:spPr>
          <a:xfrm>
            <a:off x="6641756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3A547-971F-BDC4-D27B-9D1A55B93FC1}"/>
              </a:ext>
            </a:extLst>
          </p:cNvPr>
          <p:cNvSpPr txBox="1"/>
          <p:nvPr/>
        </p:nvSpPr>
        <p:spPr>
          <a:xfrm>
            <a:off x="712976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B7BE9-B8D4-6021-493B-318E8F7E2D31}"/>
              </a:ext>
            </a:extLst>
          </p:cNvPr>
          <p:cNvSpPr txBox="1"/>
          <p:nvPr/>
        </p:nvSpPr>
        <p:spPr>
          <a:xfrm>
            <a:off x="761777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917D0-E52C-AF22-7794-4589A131C196}"/>
              </a:ext>
            </a:extLst>
          </p:cNvPr>
          <p:cNvSpPr txBox="1"/>
          <p:nvPr/>
        </p:nvSpPr>
        <p:spPr>
          <a:xfrm>
            <a:off x="810577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E0DB3-DECF-7F29-53A5-BE8828545E41}"/>
              </a:ext>
            </a:extLst>
          </p:cNvPr>
          <p:cNvSpPr txBox="1"/>
          <p:nvPr/>
        </p:nvSpPr>
        <p:spPr>
          <a:xfrm>
            <a:off x="859378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0F1F8-30AC-8320-1599-65EFFB6A8117}"/>
              </a:ext>
            </a:extLst>
          </p:cNvPr>
          <p:cNvSpPr txBox="1"/>
          <p:nvPr/>
        </p:nvSpPr>
        <p:spPr>
          <a:xfrm>
            <a:off x="348806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CDBD9-9868-63FC-E1B7-518B36F8D4D0}"/>
              </a:ext>
            </a:extLst>
          </p:cNvPr>
          <p:cNvSpPr txBox="1"/>
          <p:nvPr/>
        </p:nvSpPr>
        <p:spPr>
          <a:xfrm>
            <a:off x="3976067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D5B4B-1103-69F1-A9D1-7E6B900D551D}"/>
              </a:ext>
            </a:extLst>
          </p:cNvPr>
          <p:cNvSpPr txBox="1"/>
          <p:nvPr/>
        </p:nvSpPr>
        <p:spPr>
          <a:xfrm>
            <a:off x="4464074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FE97E-51FF-57A0-472D-CE70B991DFA1}"/>
              </a:ext>
            </a:extLst>
          </p:cNvPr>
          <p:cNvSpPr txBox="1"/>
          <p:nvPr/>
        </p:nvSpPr>
        <p:spPr>
          <a:xfrm>
            <a:off x="4952081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CCC5B-D810-3AC5-E1B7-CDDDCCBFECC0}"/>
              </a:ext>
            </a:extLst>
          </p:cNvPr>
          <p:cNvSpPr txBox="1"/>
          <p:nvPr/>
        </p:nvSpPr>
        <p:spPr>
          <a:xfrm>
            <a:off x="5440088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62617-45A4-4C6D-748A-08757B702A44}"/>
              </a:ext>
            </a:extLst>
          </p:cNvPr>
          <p:cNvSpPr txBox="1"/>
          <p:nvPr/>
        </p:nvSpPr>
        <p:spPr>
          <a:xfrm>
            <a:off x="5928095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091D-D6A6-7A7C-773D-394F1A6895AE}"/>
              </a:ext>
            </a:extLst>
          </p:cNvPr>
          <p:cNvSpPr txBox="1"/>
          <p:nvPr/>
        </p:nvSpPr>
        <p:spPr>
          <a:xfrm>
            <a:off x="6416102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18020-B733-7E61-0E64-F8AC0536E42F}"/>
              </a:ext>
            </a:extLst>
          </p:cNvPr>
          <p:cNvSpPr txBox="1"/>
          <p:nvPr/>
        </p:nvSpPr>
        <p:spPr>
          <a:xfrm>
            <a:off x="6904109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121E5-6093-D1F1-9DF9-E3E494B38CCA}"/>
              </a:ext>
            </a:extLst>
          </p:cNvPr>
          <p:cNvSpPr txBox="1"/>
          <p:nvPr/>
        </p:nvSpPr>
        <p:spPr>
          <a:xfrm>
            <a:off x="739211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C02C5-01F9-91C8-6E85-C6870EA8486F}"/>
              </a:ext>
            </a:extLst>
          </p:cNvPr>
          <p:cNvSpPr txBox="1"/>
          <p:nvPr/>
        </p:nvSpPr>
        <p:spPr>
          <a:xfrm>
            <a:off x="7880123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8DBB59-7EB0-D280-FDD0-A11708A34C5E}"/>
              </a:ext>
            </a:extLst>
          </p:cNvPr>
          <p:cNvSpPr txBox="1"/>
          <p:nvPr/>
        </p:nvSpPr>
        <p:spPr>
          <a:xfrm>
            <a:off x="836813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86D53-A7D6-FEBE-1953-0F8B591E41B4}"/>
              </a:ext>
            </a:extLst>
          </p:cNvPr>
          <p:cNvSpPr txBox="1"/>
          <p:nvPr/>
        </p:nvSpPr>
        <p:spPr>
          <a:xfrm>
            <a:off x="885613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B52EAF-75A3-529A-1A98-38E444427912}"/>
              </a:ext>
            </a:extLst>
          </p:cNvPr>
          <p:cNvGrpSpPr/>
          <p:nvPr/>
        </p:nvGrpSpPr>
        <p:grpSpPr>
          <a:xfrm>
            <a:off x="4108827" y="5300186"/>
            <a:ext cx="5826013" cy="276999"/>
            <a:chOff x="4922010" y="6329802"/>
            <a:chExt cx="5826013" cy="276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04AB66-0AC9-6629-072D-D639524C8065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DFB17A-2568-B2E9-3C17-5C0263D763C1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4177C5-3228-93D7-F0F9-012B23F7F784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99CD8-5913-BE68-5B73-7C1D583983F4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9B3CD7-20DF-7134-D14D-108E315C6EA2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956408-D521-E293-2ECA-A6AEE96929C3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B695F0-30F2-1E2C-AB87-ECEC592E46B7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A4E15F-371D-B6F3-76F3-AAEF00F051CF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BF8388-E26D-7A52-610E-0E23C4C742DC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EB5CBB-9310-1571-12DD-8DDE6F66A467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B40BAE-5740-11FD-9C36-7CFBB3F479F9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2EC48-63B5-ACC1-07CB-B055A2D6B2C5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7226B61-86CD-ECEE-30F0-7BBC6368F2B9}"/>
              </a:ext>
            </a:extLst>
          </p:cNvPr>
          <p:cNvSpPr txBox="1"/>
          <p:nvPr/>
        </p:nvSpPr>
        <p:spPr>
          <a:xfrm>
            <a:off x="1761686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E56B15-A065-0CD9-B3C0-25A12FBA7A42}"/>
              </a:ext>
            </a:extLst>
          </p:cNvPr>
          <p:cNvSpPr txBox="1"/>
          <p:nvPr/>
        </p:nvSpPr>
        <p:spPr>
          <a:xfrm>
            <a:off x="77466" y="1089701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2FBB2-7AA0-8D53-C4AF-29CFB7720E61}"/>
              </a:ext>
            </a:extLst>
          </p:cNvPr>
          <p:cNvSpPr txBox="1"/>
          <p:nvPr/>
        </p:nvSpPr>
        <p:spPr>
          <a:xfrm>
            <a:off x="111022" y="1320397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AF816-83DD-AEB0-42D8-631298595D7D}"/>
              </a:ext>
            </a:extLst>
          </p:cNvPr>
          <p:cNvSpPr txBox="1"/>
          <p:nvPr/>
        </p:nvSpPr>
        <p:spPr>
          <a:xfrm>
            <a:off x="144578" y="1551093"/>
            <a:ext cx="373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A6725-215B-7BBB-4269-ECF108049E7A}"/>
              </a:ext>
            </a:extLst>
          </p:cNvPr>
          <p:cNvSpPr txBox="1"/>
          <p:nvPr/>
        </p:nvSpPr>
        <p:spPr>
          <a:xfrm>
            <a:off x="186523" y="1781789"/>
            <a:ext cx="373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D967B-3DF3-4817-AB24-6EF4803D438F}"/>
              </a:ext>
            </a:extLst>
          </p:cNvPr>
          <p:cNvSpPr txBox="1"/>
          <p:nvPr/>
        </p:nvSpPr>
        <p:spPr>
          <a:xfrm>
            <a:off x="1234021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B03449-0810-8A99-F0E8-530D75404EFD}"/>
              </a:ext>
            </a:extLst>
          </p:cNvPr>
          <p:cNvSpPr txBox="1"/>
          <p:nvPr/>
        </p:nvSpPr>
        <p:spPr>
          <a:xfrm>
            <a:off x="220079" y="2012485"/>
            <a:ext cx="373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3762-E66A-12AE-6323-2381CB255800}"/>
              </a:ext>
            </a:extLst>
          </p:cNvPr>
          <p:cNvSpPr txBox="1"/>
          <p:nvPr/>
        </p:nvSpPr>
        <p:spPr>
          <a:xfrm>
            <a:off x="253635" y="2243181"/>
            <a:ext cx="13163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Spread fertilizer </a:t>
            </a:r>
          </a:p>
          <a:p>
            <a:r>
              <a:rPr lang="en-US" sz="700" dirty="0"/>
              <a:t>(MAP, S, sodium </a:t>
            </a:r>
            <a:r>
              <a:rPr lang="en-US" sz="700" dirty="0" err="1"/>
              <a:t>molybdenate</a:t>
            </a:r>
            <a:r>
              <a:rPr lang="en-US" sz="700" dirty="0"/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6EE8-BFE9-44CD-2AFA-212B98BE28F2}"/>
              </a:ext>
            </a:extLst>
          </p:cNvPr>
          <p:cNvSpPr txBox="1"/>
          <p:nvPr/>
        </p:nvSpPr>
        <p:spPr>
          <a:xfrm>
            <a:off x="299530" y="2604062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B95C95-28A7-3DDC-15DC-A7079487F3B6}"/>
              </a:ext>
            </a:extLst>
          </p:cNvPr>
          <p:cNvSpPr txBox="1"/>
          <p:nvPr/>
        </p:nvSpPr>
        <p:spPr>
          <a:xfrm>
            <a:off x="38102" y="845427"/>
            <a:ext cx="89800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Chisel/rip to 16-30”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E3540-B1F8-1EDD-B320-0D72FA8BABE2}"/>
              </a:ext>
            </a:extLst>
          </p:cNvPr>
          <p:cNvSpPr txBox="1"/>
          <p:nvPr/>
        </p:nvSpPr>
        <p:spPr>
          <a:xfrm>
            <a:off x="1754086" y="1390372"/>
            <a:ext cx="80342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@ 20lbs/ac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2F0C22-2ECC-0F07-0281-BFFA4ABA7D60}"/>
              </a:ext>
            </a:extLst>
          </p:cNvPr>
          <p:cNvSpPr txBox="1"/>
          <p:nvPr/>
        </p:nvSpPr>
        <p:spPr>
          <a:xfrm>
            <a:off x="3039336" y="2466457"/>
            <a:ext cx="830677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Raptor, </a:t>
            </a:r>
            <a:r>
              <a:rPr lang="en-US" sz="700" dirty="0" err="1"/>
              <a:t>Herbimax</a:t>
            </a:r>
            <a:endParaRPr lang="en-US" sz="7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3F2CCED-E755-6974-0E65-202A9BF82046}"/>
              </a:ext>
            </a:extLst>
          </p:cNvPr>
          <p:cNvGrpSpPr/>
          <p:nvPr/>
        </p:nvGrpSpPr>
        <p:grpSpPr>
          <a:xfrm>
            <a:off x="4702890" y="3106884"/>
            <a:ext cx="549638" cy="799744"/>
            <a:chOff x="4702890" y="3106884"/>
            <a:chExt cx="549638" cy="79974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E7AE674-CECA-0107-A620-91544F7C886A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3C5980-5B24-1F25-C16A-D2EED821C9DB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9F7F05A-F6EE-4C55-62C8-8C5BB219B862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55B27E2-9981-8A91-7C25-6D5CA745BFF2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8B7976E-FD37-3ED8-81F7-42B80DE3AFBF}"/>
              </a:ext>
            </a:extLst>
          </p:cNvPr>
          <p:cNvSpPr txBox="1"/>
          <p:nvPr/>
        </p:nvSpPr>
        <p:spPr>
          <a:xfrm>
            <a:off x="8734679" y="3373113"/>
            <a:ext cx="1011815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6 tons (90% DM?)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F69656-C61D-B228-2F7F-F2496DD63FDC}"/>
              </a:ext>
            </a:extLst>
          </p:cNvPr>
          <p:cNvSpPr txBox="1"/>
          <p:nvPr/>
        </p:nvSpPr>
        <p:spPr>
          <a:xfrm>
            <a:off x="8423681" y="118117"/>
            <a:ext cx="2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Intermountain, Siskiyou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B911FD-29AA-B29F-2528-167A1D144F21}"/>
              </a:ext>
            </a:extLst>
          </p:cNvPr>
          <p:cNvSpPr txBox="1"/>
          <p:nvPr/>
        </p:nvSpPr>
        <p:spPr>
          <a:xfrm>
            <a:off x="-14058" y="6391357"/>
            <a:ext cx="3820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Derived from 2020 Enterprise budgets</a:t>
            </a:r>
          </a:p>
          <a:p>
            <a:r>
              <a:rPr lang="en-US" sz="1100" dirty="0"/>
              <a:t>https://coststudies.ucdavis.edu/en/current/commodity/alfalfa/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C31EE7-83AD-D996-EAE2-119B2945F89B}"/>
              </a:ext>
            </a:extLst>
          </p:cNvPr>
          <p:cNvSpPr txBox="1"/>
          <p:nvPr/>
        </p:nvSpPr>
        <p:spPr>
          <a:xfrm>
            <a:off x="8407953" y="503864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Italics indicate an optional 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9D30F-79E1-0513-2810-98E9EC167428}"/>
              </a:ext>
            </a:extLst>
          </p:cNvPr>
          <p:cNvSpPr txBox="1"/>
          <p:nvPr/>
        </p:nvSpPr>
        <p:spPr>
          <a:xfrm>
            <a:off x="706356" y="2804117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8A63E0-359F-F87C-88D5-D236DD9C7B5B}"/>
              </a:ext>
            </a:extLst>
          </p:cNvPr>
          <p:cNvGrpSpPr/>
          <p:nvPr/>
        </p:nvGrpSpPr>
        <p:grpSpPr>
          <a:xfrm>
            <a:off x="3728749" y="4921572"/>
            <a:ext cx="5826013" cy="276999"/>
            <a:chOff x="4922010" y="6329802"/>
            <a:chExt cx="5826013" cy="276999"/>
          </a:xfrm>
          <a:solidFill>
            <a:schemeClr val="accent2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090600-6F9E-7C82-9CF1-A4742BEAD272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BA04A-6ECB-57E0-5B20-C8A951E7428B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4DA4F9-F636-5483-0C91-8B30E8E62AE2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AC0748-40CE-48B1-08FB-EFC0ACE144B0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3CC9A-3E86-CEA3-0AF9-8729ACBEB409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9F1CD6-4E60-D9CB-B426-785E015B4975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BB8896-F785-0DF7-F324-090D99304928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B06761-B59B-17F8-8BE2-D1381F80A782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B05B9C1-DC12-CE19-2727-9A078F9F2CFF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0145AD-BB78-184B-8259-684C0C5566B5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F2746C-9871-B08B-BF17-E281E105FDAF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236726-462C-282C-F77C-7C412E7B650B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E43837C-DAA4-4068-3116-09E853F238E9}"/>
              </a:ext>
            </a:extLst>
          </p:cNvPr>
          <p:cNvSpPr txBox="1"/>
          <p:nvPr/>
        </p:nvSpPr>
        <p:spPr>
          <a:xfrm>
            <a:off x="1836505" y="1665323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CBD723-A318-72F5-19CF-7B261638BFAE}"/>
              </a:ext>
            </a:extLst>
          </p:cNvPr>
          <p:cNvSpPr txBox="1"/>
          <p:nvPr/>
        </p:nvSpPr>
        <p:spPr>
          <a:xfrm>
            <a:off x="5586021" y="1842005"/>
            <a:ext cx="1337226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24 ac-in applied per year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A38D9F-465D-A60F-46AD-5F49258DFD81}"/>
              </a:ext>
            </a:extLst>
          </p:cNvPr>
          <p:cNvGrpSpPr/>
          <p:nvPr/>
        </p:nvGrpSpPr>
        <p:grpSpPr>
          <a:xfrm>
            <a:off x="5691482" y="3182815"/>
            <a:ext cx="549638" cy="799744"/>
            <a:chOff x="4702890" y="3106884"/>
            <a:chExt cx="549638" cy="7997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33D4580-573C-1459-86EB-25B786EFA584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15A23FA-1598-0549-5450-82FCBBA8231D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75E2812-64E0-2564-48E5-C9CAB9E4839A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7FADA5F-3F08-F055-1E6F-5998B3B66D97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F6721CA-9CB4-0E3E-6255-E565B100FF8E}"/>
              </a:ext>
            </a:extLst>
          </p:cNvPr>
          <p:cNvGrpSpPr/>
          <p:nvPr/>
        </p:nvGrpSpPr>
        <p:grpSpPr>
          <a:xfrm>
            <a:off x="6680074" y="3213720"/>
            <a:ext cx="549638" cy="799744"/>
            <a:chOff x="4702890" y="3106884"/>
            <a:chExt cx="549638" cy="799744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E19410F-483C-5730-DA13-1E88DBC7C9C2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5CA9B41-D34F-7ECE-AE95-6994B9D85A73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050E66-341C-07EF-14B3-C65A6F0B2F7F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A0C5A2D-B061-6EE9-D575-7EC3BE4AC60E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0B410749-2F46-B513-3F33-E8F3E5F3B993}"/>
              </a:ext>
            </a:extLst>
          </p:cNvPr>
          <p:cNvSpPr txBox="1"/>
          <p:nvPr/>
        </p:nvSpPr>
        <p:spPr>
          <a:xfrm>
            <a:off x="1896080" y="1940274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A8C4F7F-57D2-A271-2015-8678DC49CA03}"/>
              </a:ext>
            </a:extLst>
          </p:cNvPr>
          <p:cNvSpPr txBox="1"/>
          <p:nvPr/>
        </p:nvSpPr>
        <p:spPr>
          <a:xfrm>
            <a:off x="1965041" y="2196456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85A327A-C04B-04B7-FFBE-4C5C86106272}"/>
              </a:ext>
            </a:extLst>
          </p:cNvPr>
          <p:cNvSpPr txBox="1"/>
          <p:nvPr/>
        </p:nvSpPr>
        <p:spPr>
          <a:xfrm>
            <a:off x="4207385" y="2473590"/>
            <a:ext cx="148470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Spread fertilizer (MAP + S + potash)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CF2481-43B7-634F-DBA8-30308965AD79}"/>
              </a:ext>
            </a:extLst>
          </p:cNvPr>
          <p:cNvSpPr txBox="1"/>
          <p:nvPr/>
        </p:nvSpPr>
        <p:spPr>
          <a:xfrm>
            <a:off x="1446747" y="910846"/>
            <a:ext cx="226696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Four irrigations totaling 4.5 ac-in</a:t>
            </a:r>
          </a:p>
          <a:p>
            <a:r>
              <a:rPr lang="en-US" sz="900" i="1" dirty="0">
                <a:solidFill>
                  <a:srgbClr val="FF0000"/>
                </a:solidFill>
              </a:rPr>
              <a:t>12 wheel-line sprinklers and one center pivot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681186-8708-811C-E762-A23334824168}"/>
              </a:ext>
            </a:extLst>
          </p:cNvPr>
          <p:cNvSpPr txBox="1"/>
          <p:nvPr/>
        </p:nvSpPr>
        <p:spPr>
          <a:xfrm>
            <a:off x="2044888" y="2458962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16EC90-633F-BD2F-2937-A9A177D3DF78}"/>
              </a:ext>
            </a:extLst>
          </p:cNvPr>
          <p:cNvSpPr txBox="1"/>
          <p:nvPr/>
        </p:nvSpPr>
        <p:spPr>
          <a:xfrm>
            <a:off x="3401233" y="2089050"/>
            <a:ext cx="14670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TriCor</a:t>
            </a:r>
            <a:r>
              <a:rPr lang="en-US" sz="700" dirty="0"/>
              <a:t> 75DF, </a:t>
            </a:r>
            <a:r>
              <a:rPr lang="en-US" sz="700" dirty="0" err="1"/>
              <a:t>Gramoxone</a:t>
            </a:r>
            <a:r>
              <a:rPr lang="en-US" sz="700" dirty="0"/>
              <a:t>, Activator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4EC621-CB9E-AF32-4E3E-49E543C1F3D2}"/>
              </a:ext>
            </a:extLst>
          </p:cNvPr>
          <p:cNvSpPr txBox="1"/>
          <p:nvPr/>
        </p:nvSpPr>
        <p:spPr>
          <a:xfrm>
            <a:off x="6154122" y="2466457"/>
            <a:ext cx="48763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Steward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C555FC-B04A-9471-39B7-BCCE77DFE508}"/>
              </a:ext>
            </a:extLst>
          </p:cNvPr>
          <p:cNvSpPr txBox="1"/>
          <p:nvPr/>
        </p:nvSpPr>
        <p:spPr>
          <a:xfrm>
            <a:off x="4201555" y="1729684"/>
            <a:ext cx="734496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Zinc phosphide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B83C67D-2677-00A7-5C31-6766DB788EB5}"/>
              </a:ext>
            </a:extLst>
          </p:cNvPr>
          <p:cNvSpPr txBox="1"/>
          <p:nvPr/>
        </p:nvSpPr>
        <p:spPr>
          <a:xfrm>
            <a:off x="4443393" y="4296760"/>
            <a:ext cx="148470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Spread fertilizer (MAP + S + potash)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64A52C-912D-51DF-2A7B-E1BCC5FFAB8E}"/>
              </a:ext>
            </a:extLst>
          </p:cNvPr>
          <p:cNvSpPr txBox="1"/>
          <p:nvPr/>
        </p:nvSpPr>
        <p:spPr>
          <a:xfrm>
            <a:off x="3545725" y="4029610"/>
            <a:ext cx="14670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TriCor</a:t>
            </a:r>
            <a:r>
              <a:rPr lang="en-US" sz="700" dirty="0"/>
              <a:t> 75DF, </a:t>
            </a:r>
            <a:r>
              <a:rPr lang="en-US" sz="700" dirty="0" err="1"/>
              <a:t>Gramoxone</a:t>
            </a:r>
            <a:r>
              <a:rPr lang="en-US" sz="700" dirty="0"/>
              <a:t>, Activator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7A230E-8918-8E7F-A716-C20B123B8CB5}"/>
              </a:ext>
            </a:extLst>
          </p:cNvPr>
          <p:cNvSpPr txBox="1"/>
          <p:nvPr/>
        </p:nvSpPr>
        <p:spPr>
          <a:xfrm>
            <a:off x="6363320" y="4285367"/>
            <a:ext cx="48763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Steward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F37748-025E-00BF-C4B9-9AFF81EB7E90}"/>
              </a:ext>
            </a:extLst>
          </p:cNvPr>
          <p:cNvSpPr txBox="1"/>
          <p:nvPr/>
        </p:nvSpPr>
        <p:spPr>
          <a:xfrm>
            <a:off x="3511966" y="4298786"/>
            <a:ext cx="734496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Zinc phosphide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17DB21F-73BC-2420-923E-A5FCFF08AFB7}"/>
              </a:ext>
            </a:extLst>
          </p:cNvPr>
          <p:cNvGrpSpPr/>
          <p:nvPr/>
        </p:nvGrpSpPr>
        <p:grpSpPr>
          <a:xfrm>
            <a:off x="4418782" y="5734756"/>
            <a:ext cx="5826013" cy="276999"/>
            <a:chOff x="4922010" y="6329802"/>
            <a:chExt cx="5826013" cy="276999"/>
          </a:xfrm>
          <a:solidFill>
            <a:schemeClr val="accent3"/>
          </a:solidFill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9350737-5493-362A-2D64-09A10D10238F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10824C4-6051-A8D9-193A-1A4A773F1658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29D1A95-B75F-D5E2-930C-5BE66B4EB2E2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C6D5B69-E693-030B-69AE-CA57DFBC5304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7BD0C9A-0E1E-0C6E-99EE-1AD16AEC14CB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526C090-F968-2DAB-DDBE-912078460588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B567C25-F399-94C2-A4F7-555D202238DC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F1C3348-CDCC-3306-0CE6-F259F6DAD012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03C7EA-998E-8A70-D63A-5DD28171A839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A6812CE-F65A-F885-F94B-898C6D6A667C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10D6506-AAF1-3FF1-2928-CD46CAE2D917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A15ACD0-54FB-8B38-EFA2-FDA77FB4976A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E6A46AF-FC21-365D-627A-3CA7B22A7EDC}"/>
              </a:ext>
            </a:extLst>
          </p:cNvPr>
          <p:cNvGrpSpPr/>
          <p:nvPr/>
        </p:nvGrpSpPr>
        <p:grpSpPr>
          <a:xfrm>
            <a:off x="4719798" y="6164668"/>
            <a:ext cx="5826013" cy="276999"/>
            <a:chOff x="4922010" y="6329802"/>
            <a:chExt cx="5826013" cy="276999"/>
          </a:xfrm>
          <a:solidFill>
            <a:schemeClr val="accent6">
              <a:lumMod val="75000"/>
            </a:schemeClr>
          </a:solidFill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2DBB199-7105-4205-C253-47715FDE53F4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AAE3A83-148B-2878-F210-972213A4B0A9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B251F57-7D92-8412-4F3A-69E60925D830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D2057-EC5E-3306-C342-B2BB2D70A4D0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1EFF7A8-3BC9-202B-18A9-65EF3780C060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10E8F93-370E-AEA4-E043-5EFF471B3DDD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25FDBB6-5A13-2734-3D38-6F841A5790BE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120355E-9D38-F544-E3B9-4CF4E6285E78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DB0FAED-19D4-377F-EACB-9F7BC49094CC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A5AD1F-DC20-42DA-18B3-28F55BB48A01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57172F9-7329-F031-3DD6-5748A2A84064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6545091-524A-31B0-D211-D87E3ACAD5D5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34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723</Words>
  <Application>Microsoft Office PowerPoint</Application>
  <PresentationFormat>Widescreen</PresentationFormat>
  <Paragraphs>355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Nichols</dc:creator>
  <cp:lastModifiedBy>Gina Nichols</cp:lastModifiedBy>
  <cp:revision>7</cp:revision>
  <dcterms:created xsi:type="dcterms:W3CDTF">2023-01-26T17:04:20Z</dcterms:created>
  <dcterms:modified xsi:type="dcterms:W3CDTF">2023-03-23T21:18:10Z</dcterms:modified>
</cp:coreProperties>
</file>