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3" r:id="rId5"/>
    <p:sldId id="274" r:id="rId6"/>
    <p:sldId id="271" r:id="rId7"/>
    <p:sldId id="275" r:id="rId8"/>
    <p:sldId id="266" r:id="rId9"/>
    <p:sldId id="259" r:id="rId10"/>
    <p:sldId id="261" r:id="rId11"/>
    <p:sldId id="260" r:id="rId12"/>
    <p:sldId id="264" r:id="rId13"/>
    <p:sldId id="267" r:id="rId14"/>
    <p:sldId id="268" r:id="rId15"/>
    <p:sldId id="272" r:id="rId16"/>
    <p:sldId id="265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8EA0-883F-4DC9-A052-B68FA197B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94E26-4FB2-4EA8-A11B-0DED12592E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C10E0-225D-4FB4-8843-E03C48813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C4A-6F8E-4815-B533-E7BAF4B5CA1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D8967-D52C-491D-9573-6F0715A52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E642F-8589-4CFA-8070-5216ED5C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4DCF-48D8-4E43-BAFE-47D546CD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82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C0B63-0F17-49D4-AFC2-B818A4AA0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E3ABF-41E7-405D-9463-C113F1609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7DC76-C40E-49B5-8F32-400FE05B5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C4A-6F8E-4815-B533-E7BAF4B5CA1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8C565-F8BB-4675-801C-0981A23FD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A5D55-4F81-4319-B12D-018E4E1C5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4DCF-48D8-4E43-BAFE-47D546CD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9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5E89D9-743F-4622-8947-29032B16A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58D31-8AF9-4442-91DD-74BE6A4F5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0C11A-BC1C-4ED8-ACA3-066ECECF0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C4A-6F8E-4815-B533-E7BAF4B5CA1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1B16A-A33E-4094-80C6-57CBF09E6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D71C7-13E0-4CB4-AEFF-7FF5330FE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4DCF-48D8-4E43-BAFE-47D546CD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E7D10-E361-4EF1-AF9F-EDDB6F1A7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AB96A-B479-4211-9D51-A35468365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79B33-7E74-4896-8C86-5960161A4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C4A-6F8E-4815-B533-E7BAF4B5CA1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72E39-7901-47E3-9A85-31878159E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1F632-EED3-4347-9F7F-003CA1F4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4DCF-48D8-4E43-BAFE-47D546CD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23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8985E-3AE1-4F96-9084-73275758E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73246-8C8C-4FD1-9DB2-488BD388B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52451-39B8-4885-B593-0647A5D8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C4A-6F8E-4815-B533-E7BAF4B5CA1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64764-F107-41BA-A1DE-091AE8419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2CF4E-E260-4B57-A6F6-324ACD95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4DCF-48D8-4E43-BAFE-47D546CD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0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3D6E-30A5-4325-BE36-242609A1B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DCEA1-8468-4A2F-A400-AB2E1869C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851F0-9B8E-4620-AAAF-A9633B961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7D26E-5472-4674-AB50-8155B4E31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C4A-6F8E-4815-B533-E7BAF4B5CA1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0F50F-4740-4F31-B610-73F1219DA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F4AB0-0AE2-4A4E-A410-B227D590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4DCF-48D8-4E43-BAFE-47D546CD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5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3265-6532-45C9-AFDB-44A26F9F1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63449-4DD5-4D1C-A773-139AFDB7F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8F499-5C84-49EA-AC11-A8B4C70D6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10C9CA-3A84-4C49-A288-8DE962F7E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35C09C-BDBE-42F0-A263-DD2CED453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8E5B21-8164-4D1B-BAEB-FA4F62CF4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C4A-6F8E-4815-B533-E7BAF4B5CA1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33FA6-6A5F-4CBC-8650-80A18037E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DAD866-466F-45EE-BC46-F5CF16533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4DCF-48D8-4E43-BAFE-47D546CD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0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EE4B-E942-4210-91EC-D7ACA68AF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3EA064-299A-40B3-9C6B-14C2FAA31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C4A-6F8E-4815-B533-E7BAF4B5CA1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ABA4E-A224-4A2D-AB9C-6595D8B30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4D5CF9-81E7-4BF4-B21B-267864EDE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4DCF-48D8-4E43-BAFE-47D546CD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38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4D17B3-671C-46D4-A2CE-20E558821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C4A-6F8E-4815-B533-E7BAF4B5CA1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D8EB83-30E4-4578-B593-BEDF87694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4FDC8-E81A-40FD-9DD4-005D58C1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4DCF-48D8-4E43-BAFE-47D546CD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232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BFE64-3743-48D3-8AED-82CE4C2E9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7FE4E-99EE-484D-AAB0-792FE7994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98AC1-975D-4952-9ADD-283BC32EF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642B5-478D-4746-9F93-654E049C5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C4A-6F8E-4815-B533-E7BAF4B5CA1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5BEC51-D454-4F35-AAC2-5396EA194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B0197-C85F-4D05-8965-426851979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4DCF-48D8-4E43-BAFE-47D546CD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7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FB11-05CC-4BB0-AAA4-F69379BFE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E5A047-176A-477D-ACEB-45F562C558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DA152D-A6FC-4D72-A77F-47E5AEA48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C5AF2-93D4-4366-910C-CA4D5B03B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BC4A-6F8E-4815-B533-E7BAF4B5CA1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A9D43-177F-4CFF-81E7-4B52CB98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8B8D5-A548-434C-889C-7E87C7F6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34DCF-48D8-4E43-BAFE-47D546CD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5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28152-D137-414D-B2D9-999F179C4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E801C-692F-46FB-AD1C-96F8E7D83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F7078-2946-4CCA-B902-8EB4371D8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4BC4A-6F8E-4815-B533-E7BAF4B5CA15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2889D-2CDC-4745-A4FF-965F6C878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124EA-333C-4C00-AAAF-91C421C1D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34DCF-48D8-4E43-BAFE-47D546CDC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36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3BC7265C-8904-488C-8C74-8256D6A5B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7272"/>
            <a:ext cx="12192000" cy="481310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529252E-F8F9-4C23-89B2-CC74187B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Ames 2003 example</a:t>
            </a:r>
          </a:p>
        </p:txBody>
      </p:sp>
    </p:spTree>
    <p:extLst>
      <p:ext uri="{BB962C8B-B14F-4D97-AF65-F5344CB8AC3E}">
        <p14:creationId xmlns:p14="http://schemas.microsoft.com/office/powerpoint/2010/main" val="45561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3B7B7A-5CD9-4A7C-84C6-88D7C53DE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679" y="422078"/>
            <a:ext cx="9472641" cy="6013844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55385BB-A3BB-401E-BB41-882FB5057BB6}"/>
              </a:ext>
            </a:extLst>
          </p:cNvPr>
          <p:cNvGrpSpPr/>
          <p:nvPr/>
        </p:nvGrpSpPr>
        <p:grpSpPr>
          <a:xfrm>
            <a:off x="7643621" y="589178"/>
            <a:ext cx="2738399" cy="2839822"/>
            <a:chOff x="4726801" y="2009089"/>
            <a:chExt cx="2738399" cy="283982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55F813F-9F30-46BA-B9E5-0D974AE6B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6801" y="2009089"/>
              <a:ext cx="2738399" cy="283982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FC4DDB5-91C1-452F-A151-14B8D59BEEE7}"/>
                </a:ext>
              </a:extLst>
            </p:cNvPr>
            <p:cNvSpPr txBox="1"/>
            <p:nvPr/>
          </p:nvSpPr>
          <p:spPr>
            <a:xfrm>
              <a:off x="5590648" y="3724970"/>
              <a:ext cx="18745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Gap = 2663 kg/ha</a:t>
              </a:r>
            </a:p>
            <a:p>
              <a:r>
                <a:rPr lang="en-US" b="1" dirty="0"/>
                <a:t>%N = 97%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C16F4D0-32C9-451F-87C1-93400B935297}"/>
                </a:ext>
              </a:extLst>
            </p:cNvPr>
            <p:cNvSpPr txBox="1"/>
            <p:nvPr/>
          </p:nvSpPr>
          <p:spPr>
            <a:xfrm>
              <a:off x="4828286" y="2055389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Monm</a:t>
              </a:r>
              <a:endParaRPr lang="en-US" b="1" dirty="0"/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FAD595-7505-4777-A852-9897600F0ED0}"/>
              </a:ext>
            </a:extLst>
          </p:cNvPr>
          <p:cNvCxnSpPr>
            <a:cxnSpLocks/>
          </p:cNvCxnSpPr>
          <p:nvPr/>
        </p:nvCxnSpPr>
        <p:spPr>
          <a:xfrm flipH="1" flipV="1">
            <a:off x="6493397" y="1004810"/>
            <a:ext cx="1251709" cy="9513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190899-F5B5-4220-A69F-23AB2D3D5896}"/>
              </a:ext>
            </a:extLst>
          </p:cNvPr>
          <p:cNvSpPr txBox="1"/>
          <p:nvPr/>
        </p:nvSpPr>
        <p:spPr>
          <a:xfrm>
            <a:off x="6511024" y="155681"/>
            <a:ext cx="399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Large gaps, over-come with fertilization</a:t>
            </a:r>
          </a:p>
        </p:txBody>
      </p:sp>
    </p:spTree>
    <p:extLst>
      <p:ext uri="{BB962C8B-B14F-4D97-AF65-F5344CB8AC3E}">
        <p14:creationId xmlns:p14="http://schemas.microsoft.com/office/powerpoint/2010/main" val="2558629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CD46A8E-5A22-426A-8338-0DA234B3A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679" y="422078"/>
            <a:ext cx="9472641" cy="601384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4D58CBA-14FF-48D5-9F9A-9F21971CDF1B}"/>
              </a:ext>
            </a:extLst>
          </p:cNvPr>
          <p:cNvGrpSpPr/>
          <p:nvPr/>
        </p:nvGrpSpPr>
        <p:grpSpPr>
          <a:xfrm>
            <a:off x="9090532" y="2027903"/>
            <a:ext cx="2775998" cy="2526657"/>
            <a:chOff x="5300662" y="2705099"/>
            <a:chExt cx="2775998" cy="2526657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51B18FE-6816-4D56-B789-6D454ECFD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00662" y="2705099"/>
              <a:ext cx="2775998" cy="2526657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939DA30-A53B-4B33-AA27-92870385FF18}"/>
                </a:ext>
              </a:extLst>
            </p:cNvPr>
            <p:cNvSpPr txBox="1"/>
            <p:nvPr/>
          </p:nvSpPr>
          <p:spPr>
            <a:xfrm>
              <a:off x="6121111" y="3207047"/>
              <a:ext cx="18745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Gap = 5331 kg/ha</a:t>
              </a:r>
            </a:p>
            <a:p>
              <a:r>
                <a:rPr lang="en-US" b="1" dirty="0"/>
                <a:t>%N = 10%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CB81D5B-4A90-4EF2-92C3-678BC4A24E77}"/>
                </a:ext>
              </a:extLst>
            </p:cNvPr>
            <p:cNvSpPr txBox="1"/>
            <p:nvPr/>
          </p:nvSpPr>
          <p:spPr>
            <a:xfrm>
              <a:off x="5584403" y="2837715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Monm</a:t>
              </a:r>
              <a:endParaRPr lang="en-US" b="1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4C59C44-22F3-480B-806C-3FE46BEE217D}"/>
              </a:ext>
            </a:extLst>
          </p:cNvPr>
          <p:cNvGrpSpPr/>
          <p:nvPr/>
        </p:nvGrpSpPr>
        <p:grpSpPr>
          <a:xfrm>
            <a:off x="5268645" y="2176096"/>
            <a:ext cx="2858478" cy="2505808"/>
            <a:chOff x="4666761" y="2176095"/>
            <a:chExt cx="2858478" cy="250580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D838016-A873-45AB-821B-AC538BF72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6761" y="2176095"/>
              <a:ext cx="2858478" cy="250580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BB67EDD-F860-4755-A249-472176D1B6D2}"/>
                </a:ext>
              </a:extLst>
            </p:cNvPr>
            <p:cNvSpPr txBox="1"/>
            <p:nvPr/>
          </p:nvSpPr>
          <p:spPr>
            <a:xfrm>
              <a:off x="4782027" y="2726686"/>
              <a:ext cx="18745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Gap = 4502 kg/ha</a:t>
              </a:r>
            </a:p>
            <a:p>
              <a:r>
                <a:rPr lang="en-US" b="1" dirty="0"/>
                <a:t>%N = 10%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27FE7CA-9656-48B7-9CCE-A1E6ECA22528}"/>
                </a:ext>
              </a:extLst>
            </p:cNvPr>
            <p:cNvSpPr txBox="1"/>
            <p:nvPr/>
          </p:nvSpPr>
          <p:spPr>
            <a:xfrm>
              <a:off x="4868702" y="2357354"/>
              <a:ext cx="666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Craw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D86D73-63ED-42FF-95DA-7F67F5A2A3AF}"/>
              </a:ext>
            </a:extLst>
          </p:cNvPr>
          <p:cNvCxnSpPr>
            <a:cxnSpLocks/>
          </p:cNvCxnSpPr>
          <p:nvPr/>
        </p:nvCxnSpPr>
        <p:spPr>
          <a:xfrm>
            <a:off x="7592992" y="4352081"/>
            <a:ext cx="1365813" cy="7060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1F4979-A1D2-4815-B229-36A740063E5C}"/>
              </a:ext>
            </a:extLst>
          </p:cNvPr>
          <p:cNvCxnSpPr>
            <a:cxnSpLocks/>
          </p:cNvCxnSpPr>
          <p:nvPr/>
        </p:nvCxnSpPr>
        <p:spPr>
          <a:xfrm flipH="1">
            <a:off x="10359342" y="4247853"/>
            <a:ext cx="189053" cy="8102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26B26D-54A2-4280-A3E3-0F702CF4CCD3}"/>
              </a:ext>
            </a:extLst>
          </p:cNvPr>
          <p:cNvSpPr txBox="1"/>
          <p:nvPr/>
        </p:nvSpPr>
        <p:spPr>
          <a:xfrm>
            <a:off x="7258463" y="1682736"/>
            <a:ext cx="4460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Large gaps, NOT over-come with fertilization</a:t>
            </a:r>
          </a:p>
        </p:txBody>
      </p:sp>
    </p:spTree>
    <p:extLst>
      <p:ext uri="{BB962C8B-B14F-4D97-AF65-F5344CB8AC3E}">
        <p14:creationId xmlns:p14="http://schemas.microsoft.com/office/powerpoint/2010/main" val="1525101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0AF309-9577-4369-8067-BFF49A691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679" y="688301"/>
            <a:ext cx="9472641" cy="601384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56AC11-1757-4D21-825D-86FA40F871F5}"/>
              </a:ext>
            </a:extLst>
          </p:cNvPr>
          <p:cNvCxnSpPr>
            <a:cxnSpLocks/>
          </p:cNvCxnSpPr>
          <p:nvPr/>
        </p:nvCxnSpPr>
        <p:spPr>
          <a:xfrm flipH="1">
            <a:off x="4224759" y="486142"/>
            <a:ext cx="81023" cy="6111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2CE208-ECCA-418E-9A85-598EAF48E490}"/>
              </a:ext>
            </a:extLst>
          </p:cNvPr>
          <p:cNvCxnSpPr>
            <a:cxnSpLocks/>
          </p:cNvCxnSpPr>
          <p:nvPr/>
        </p:nvCxnSpPr>
        <p:spPr>
          <a:xfrm>
            <a:off x="995423" y="3541858"/>
            <a:ext cx="103940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FE842E-7E4D-447D-9C4B-E2F5C5427060}"/>
              </a:ext>
            </a:extLst>
          </p:cNvPr>
          <p:cNvSpPr txBox="1"/>
          <p:nvPr/>
        </p:nvSpPr>
        <p:spPr>
          <a:xfrm>
            <a:off x="2480131" y="4415946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474D77-1C59-4E5E-8E5B-AC54A3CCDEA3}"/>
              </a:ext>
            </a:extLst>
          </p:cNvPr>
          <p:cNvSpPr txBox="1"/>
          <p:nvPr/>
        </p:nvSpPr>
        <p:spPr>
          <a:xfrm>
            <a:off x="7886220" y="4415945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311F9D-BABF-4544-BA8E-EE7D558858C8}"/>
              </a:ext>
            </a:extLst>
          </p:cNvPr>
          <p:cNvSpPr txBox="1"/>
          <p:nvPr/>
        </p:nvSpPr>
        <p:spPr>
          <a:xfrm>
            <a:off x="2806502" y="1859311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26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09C65E-29AA-4894-A886-E6E928BB4766}"/>
              </a:ext>
            </a:extLst>
          </p:cNvPr>
          <p:cNvSpPr txBox="1"/>
          <p:nvPr/>
        </p:nvSpPr>
        <p:spPr>
          <a:xfrm>
            <a:off x="8212591" y="2146908"/>
            <a:ext cx="65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2AB03D-5EE5-4E39-A4A8-DDB42A266A99}"/>
              </a:ext>
            </a:extLst>
          </p:cNvPr>
          <p:cNvSpPr txBox="1"/>
          <p:nvPr/>
        </p:nvSpPr>
        <p:spPr>
          <a:xfrm>
            <a:off x="190177" y="225706"/>
            <a:ext cx="6494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overcomes 50% of gap roughly half of the time at lower penalties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148CE3-C7BC-48FD-963C-0576CA73CC8F}"/>
              </a:ext>
            </a:extLst>
          </p:cNvPr>
          <p:cNvSpPr txBox="1"/>
          <p:nvPr/>
        </p:nvSpPr>
        <p:spPr>
          <a:xfrm>
            <a:off x="7170862" y="133437"/>
            <a:ext cx="4623741" cy="646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overcomes 50% of gap a quarter of the time at higher penalties</a:t>
            </a:r>
          </a:p>
        </p:txBody>
      </p:sp>
    </p:spTree>
    <p:extLst>
      <p:ext uri="{BB962C8B-B14F-4D97-AF65-F5344CB8AC3E}">
        <p14:creationId xmlns:p14="http://schemas.microsoft.com/office/powerpoint/2010/main" val="1642199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6BE56-1B52-4D04-9BDB-38A4E50C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8EA70C-F95C-4BD1-B6B2-BDA2EBD51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Larger gaps are less likely to be addressed with N-</a:t>
            </a:r>
            <a:r>
              <a:rPr lang="en-US" dirty="0" err="1"/>
              <a:t>fert</a:t>
            </a:r>
            <a:endParaRPr lang="en-US" dirty="0"/>
          </a:p>
          <a:p>
            <a:r>
              <a:rPr lang="en-US" dirty="0"/>
              <a:t>Higher production potential = larger gaps</a:t>
            </a:r>
          </a:p>
          <a:p>
            <a:r>
              <a:rPr lang="en-US" dirty="0">
                <a:sym typeface="Wingdings" panose="05000000000000000000" pitchFamily="2" charset="2"/>
              </a:rPr>
              <a:t> Areas with high production potential are less likely to close continuous corn gaps with N-</a:t>
            </a:r>
            <a:r>
              <a:rPr lang="en-US" dirty="0" err="1">
                <a:sym typeface="Wingdings" panose="05000000000000000000" pitchFamily="2" charset="2"/>
              </a:rPr>
              <a:t>fert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262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62C4D8-6075-430E-9104-4097897E4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055" y="3356679"/>
            <a:ext cx="4939945" cy="31361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CB569A-08C0-48D4-BC5F-E7E23F0D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85307-26B8-427D-A12C-3474B9AAB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get different answers, depending on what I include for weather</a:t>
            </a:r>
          </a:p>
          <a:p>
            <a:r>
              <a:rPr lang="en-US" dirty="0"/>
              <a:t>Want variables that are not correlated </a:t>
            </a:r>
          </a:p>
          <a:p>
            <a:pPr lvl="1"/>
            <a:r>
              <a:rPr lang="en-US" dirty="0"/>
              <a:t>ex </a:t>
            </a:r>
            <a:r>
              <a:rPr lang="en-US" dirty="0" err="1"/>
              <a:t>precip</a:t>
            </a:r>
            <a:r>
              <a:rPr lang="en-US" dirty="0"/>
              <a:t> at planting and GDDs 2 weeks after planting are correlated</a:t>
            </a:r>
          </a:p>
          <a:p>
            <a:r>
              <a:rPr lang="en-US" dirty="0"/>
              <a:t>Want meaningful things</a:t>
            </a:r>
          </a:p>
          <a:p>
            <a:pPr lvl="1"/>
            <a:r>
              <a:rPr lang="en-US" dirty="0"/>
              <a:t>Ex July </a:t>
            </a:r>
            <a:r>
              <a:rPr lang="en-US" dirty="0" err="1"/>
              <a:t>precip</a:t>
            </a:r>
            <a:r>
              <a:rPr lang="en-US" dirty="0"/>
              <a:t>, might mean something different in IL?</a:t>
            </a:r>
          </a:p>
        </p:txBody>
      </p:sp>
    </p:spTree>
    <p:extLst>
      <p:ext uri="{BB962C8B-B14F-4D97-AF65-F5344CB8AC3E}">
        <p14:creationId xmlns:p14="http://schemas.microsoft.com/office/powerpoint/2010/main" val="1396585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FEEDDF8-C1DE-4227-A227-4A49193BD9DA}"/>
              </a:ext>
            </a:extLst>
          </p:cNvPr>
          <p:cNvGrpSpPr/>
          <p:nvPr/>
        </p:nvGrpSpPr>
        <p:grpSpPr>
          <a:xfrm>
            <a:off x="349015" y="405400"/>
            <a:ext cx="11108856" cy="5976633"/>
            <a:chOff x="-90829" y="405400"/>
            <a:chExt cx="11108856" cy="597663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45FE0B1-A723-46D7-B0FC-C30DD80B5FDC}"/>
                </a:ext>
              </a:extLst>
            </p:cNvPr>
            <p:cNvSpPr/>
            <p:nvPr/>
          </p:nvSpPr>
          <p:spPr>
            <a:xfrm>
              <a:off x="8292582" y="2809810"/>
              <a:ext cx="2725445" cy="18804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E111252-8B6D-4250-ADBB-EA22E688E82A}"/>
                </a:ext>
              </a:extLst>
            </p:cNvPr>
            <p:cNvSpPr txBox="1"/>
            <p:nvPr/>
          </p:nvSpPr>
          <p:spPr>
            <a:xfrm>
              <a:off x="5705033" y="1738516"/>
              <a:ext cx="1909690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Below-ground OM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E9F2281-6074-4BD5-A3D1-495B8105EDE8}"/>
                </a:ext>
              </a:extLst>
            </p:cNvPr>
            <p:cNvSpPr txBox="1"/>
            <p:nvPr/>
          </p:nvSpPr>
          <p:spPr>
            <a:xfrm>
              <a:off x="3425871" y="2863212"/>
              <a:ext cx="175766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temperature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8757EEE-A4E6-4CE3-AFAF-F97F1C739263}"/>
                </a:ext>
              </a:extLst>
            </p:cNvPr>
            <p:cNvSpPr txBox="1"/>
            <p:nvPr/>
          </p:nvSpPr>
          <p:spPr>
            <a:xfrm>
              <a:off x="9716285" y="2899601"/>
              <a:ext cx="1183529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N Pool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2E2423-3DA6-4435-87D0-93C5CDE540B5}"/>
                </a:ext>
              </a:extLst>
            </p:cNvPr>
            <p:cNvSpPr txBox="1"/>
            <p:nvPr/>
          </p:nvSpPr>
          <p:spPr>
            <a:xfrm>
              <a:off x="6218990" y="6012701"/>
              <a:ext cx="1136465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Corn Yield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CEB6DF5-9B65-48B8-B59D-054DF5E0B61D}"/>
                </a:ext>
              </a:extLst>
            </p:cNvPr>
            <p:cNvSpPr txBox="1"/>
            <p:nvPr/>
          </p:nvSpPr>
          <p:spPr>
            <a:xfrm>
              <a:off x="8778272" y="1733628"/>
              <a:ext cx="168725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Organic C and 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70B7C2-6BEA-4E7D-9E62-2E6062403C65}"/>
                </a:ext>
              </a:extLst>
            </p:cNvPr>
            <p:cNvSpPr txBox="1"/>
            <p:nvPr/>
          </p:nvSpPr>
          <p:spPr>
            <a:xfrm>
              <a:off x="2802660" y="1745054"/>
              <a:ext cx="1923347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Above-ground OM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4BE9CC-D00C-4A36-A04B-53FAD6D740BA}"/>
                </a:ext>
              </a:extLst>
            </p:cNvPr>
            <p:cNvSpPr txBox="1"/>
            <p:nvPr/>
          </p:nvSpPr>
          <p:spPr>
            <a:xfrm>
              <a:off x="4873258" y="1946914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Tillage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416CBC0-63C4-4F06-86D5-8FD3ACA0F8EF}"/>
                </a:ext>
              </a:extLst>
            </p:cNvPr>
            <p:cNvCxnSpPr>
              <a:stCxn id="9" idx="3"/>
              <a:endCxn id="4" idx="1"/>
            </p:cNvCxnSpPr>
            <p:nvPr/>
          </p:nvCxnSpPr>
          <p:spPr>
            <a:xfrm flipV="1">
              <a:off x="4726007" y="1923182"/>
              <a:ext cx="979026" cy="6538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3E51FFC-08CC-47BC-9D37-6A1729221A3C}"/>
                </a:ext>
              </a:extLst>
            </p:cNvPr>
            <p:cNvSpPr txBox="1"/>
            <p:nvPr/>
          </p:nvSpPr>
          <p:spPr>
            <a:xfrm>
              <a:off x="9159850" y="3400920"/>
              <a:ext cx="1103764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Organic 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30C293-1E41-433D-960F-C34F674B28AA}"/>
                </a:ext>
              </a:extLst>
            </p:cNvPr>
            <p:cNvSpPr txBox="1"/>
            <p:nvPr/>
          </p:nvSpPr>
          <p:spPr>
            <a:xfrm>
              <a:off x="9159850" y="3975783"/>
              <a:ext cx="111286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Mineral 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2E2B381-025B-4F37-8B7F-ADFAC98223DD}"/>
                </a:ext>
              </a:extLst>
            </p:cNvPr>
            <p:cNvSpPr txBox="1"/>
            <p:nvPr/>
          </p:nvSpPr>
          <p:spPr>
            <a:xfrm>
              <a:off x="3270460" y="3951120"/>
              <a:ext cx="186435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Emergence Speed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59F2F03-4C90-4F38-9A8C-DBEC3596097F}"/>
                </a:ext>
              </a:extLst>
            </p:cNvPr>
            <p:cNvSpPr txBox="1"/>
            <p:nvPr/>
          </p:nvSpPr>
          <p:spPr>
            <a:xfrm>
              <a:off x="5338943" y="2863212"/>
              <a:ext cx="142141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Soil Moisture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52BAFD3-9A79-4447-8DB1-08D944BEB2C0}"/>
                </a:ext>
              </a:extLst>
            </p:cNvPr>
            <p:cNvSpPr txBox="1"/>
            <p:nvPr/>
          </p:nvSpPr>
          <p:spPr>
            <a:xfrm>
              <a:off x="1539730" y="2863212"/>
              <a:ext cx="1730730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Plant Population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560ED0-87BD-4D20-A361-BF587F366718}"/>
                </a:ext>
              </a:extLst>
            </p:cNvPr>
            <p:cNvSpPr txBox="1"/>
            <p:nvPr/>
          </p:nvSpPr>
          <p:spPr>
            <a:xfrm>
              <a:off x="-90829" y="2863212"/>
              <a:ext cx="147514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Foliar Disease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CDE51B0-A2A0-4449-AD83-1D488425AF29}"/>
                </a:ext>
              </a:extLst>
            </p:cNvPr>
            <p:cNvSpPr txBox="1"/>
            <p:nvPr/>
          </p:nvSpPr>
          <p:spPr>
            <a:xfrm>
              <a:off x="5696050" y="3951120"/>
              <a:ext cx="2182303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Root Disease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77B18BB-AEA8-4391-9162-21F795001AB7}"/>
                </a:ext>
              </a:extLst>
            </p:cNvPr>
            <p:cNvCxnSpPr/>
            <p:nvPr/>
          </p:nvCxnSpPr>
          <p:spPr>
            <a:xfrm>
              <a:off x="10263614" y="4699344"/>
              <a:ext cx="0" cy="70004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D3A9144-B4D4-4251-A7F4-30E4F1BBE115}"/>
                </a:ext>
              </a:extLst>
            </p:cNvPr>
            <p:cNvSpPr txBox="1"/>
            <p:nvPr/>
          </p:nvSpPr>
          <p:spPr>
            <a:xfrm>
              <a:off x="9766991" y="5608459"/>
              <a:ext cx="10166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Leaching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6B3089D-C199-487D-88EF-641C0210CA30}"/>
                </a:ext>
              </a:extLst>
            </p:cNvPr>
            <p:cNvSpPr txBox="1"/>
            <p:nvPr/>
          </p:nvSpPr>
          <p:spPr>
            <a:xfrm>
              <a:off x="6011059" y="5003420"/>
              <a:ext cx="1552284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Root Structure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AF6C373-260B-4F8F-893C-F222EC26A418}"/>
                </a:ext>
              </a:extLst>
            </p:cNvPr>
            <p:cNvCxnSpPr>
              <a:endCxn id="17" idx="0"/>
            </p:cNvCxnSpPr>
            <p:nvPr/>
          </p:nvCxnSpPr>
          <p:spPr>
            <a:xfrm>
              <a:off x="646744" y="2467992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8758301-11F2-458A-B94A-1619C6CE2774}"/>
                </a:ext>
              </a:extLst>
            </p:cNvPr>
            <p:cNvCxnSpPr/>
            <p:nvPr/>
          </p:nvCxnSpPr>
          <p:spPr>
            <a:xfrm>
              <a:off x="2391634" y="2467992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C770C0B-7BF9-47C4-8596-41E2EEE07514}"/>
                </a:ext>
              </a:extLst>
            </p:cNvPr>
            <p:cNvCxnSpPr/>
            <p:nvPr/>
          </p:nvCxnSpPr>
          <p:spPr>
            <a:xfrm>
              <a:off x="4277775" y="2467992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07836CF-0384-436B-9024-A6FF65CD2A74}"/>
                </a:ext>
              </a:extLst>
            </p:cNvPr>
            <p:cNvCxnSpPr/>
            <p:nvPr/>
          </p:nvCxnSpPr>
          <p:spPr>
            <a:xfrm>
              <a:off x="6035435" y="2481240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6870742-0217-4483-9E16-A16DB2947780}"/>
                </a:ext>
              </a:extLst>
            </p:cNvPr>
            <p:cNvCxnSpPr/>
            <p:nvPr/>
          </p:nvCxnSpPr>
          <p:spPr>
            <a:xfrm>
              <a:off x="660905" y="2481240"/>
              <a:ext cx="5374531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B942E9B-56C0-4C43-AA6A-F13E85D8C478}"/>
                </a:ext>
              </a:extLst>
            </p:cNvPr>
            <p:cNvCxnSpPr/>
            <p:nvPr/>
          </p:nvCxnSpPr>
          <p:spPr>
            <a:xfrm>
              <a:off x="3734941" y="2105701"/>
              <a:ext cx="1" cy="395220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52EC382-924F-43F2-BDDD-D87D61F08ACE}"/>
                </a:ext>
              </a:extLst>
            </p:cNvPr>
            <p:cNvCxnSpPr>
              <a:cxnSpLocks/>
              <a:stCxn id="4" idx="3"/>
              <a:endCxn id="8" idx="1"/>
            </p:cNvCxnSpPr>
            <p:nvPr/>
          </p:nvCxnSpPr>
          <p:spPr>
            <a:xfrm flipV="1">
              <a:off x="7614723" y="1918294"/>
              <a:ext cx="1163549" cy="488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9589A03-B1C7-429B-BFEA-F44A43353897}"/>
                </a:ext>
              </a:extLst>
            </p:cNvPr>
            <p:cNvCxnSpPr/>
            <p:nvPr/>
          </p:nvCxnSpPr>
          <p:spPr>
            <a:xfrm>
              <a:off x="9640836" y="2114386"/>
              <a:ext cx="0" cy="70004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AD0AB39-A10E-4BE0-BB2B-3BD4C7ECA9EA}"/>
                </a:ext>
              </a:extLst>
            </p:cNvPr>
            <p:cNvCxnSpPr>
              <a:stCxn id="21" idx="2"/>
              <a:endCxn id="7" idx="0"/>
            </p:cNvCxnSpPr>
            <p:nvPr/>
          </p:nvCxnSpPr>
          <p:spPr>
            <a:xfrm>
              <a:off x="6787201" y="5372752"/>
              <a:ext cx="22" cy="63994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1811C9C-4023-402A-A15C-68381C0614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87201" y="5661843"/>
              <a:ext cx="205495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EBC20ED-D21B-45A6-B760-145E67A27779}"/>
                </a:ext>
              </a:extLst>
            </p:cNvPr>
            <p:cNvCxnSpPr/>
            <p:nvPr/>
          </p:nvCxnSpPr>
          <p:spPr>
            <a:xfrm>
              <a:off x="8831540" y="4690213"/>
              <a:ext cx="0" cy="97163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8B7160C-8066-4245-AF84-D5BDE4BCAD34}"/>
                </a:ext>
              </a:extLst>
            </p:cNvPr>
            <p:cNvCxnSpPr>
              <a:cxnSpLocks/>
            </p:cNvCxnSpPr>
            <p:nvPr/>
          </p:nvCxnSpPr>
          <p:spPr>
            <a:xfrm>
              <a:off x="6769336" y="3061904"/>
              <a:ext cx="152324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C346A5E-FE92-4948-A986-A1ED894BE4D4}"/>
                </a:ext>
              </a:extLst>
            </p:cNvPr>
            <p:cNvCxnSpPr>
              <a:cxnSpLocks/>
            </p:cNvCxnSpPr>
            <p:nvPr/>
          </p:nvCxnSpPr>
          <p:spPr>
            <a:xfrm>
              <a:off x="4277775" y="3232544"/>
              <a:ext cx="0" cy="3592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0A20CD7-3533-4306-B1F6-D7958E37D72C}"/>
                </a:ext>
              </a:extLst>
            </p:cNvPr>
            <p:cNvCxnSpPr>
              <a:cxnSpLocks/>
            </p:cNvCxnSpPr>
            <p:nvPr/>
          </p:nvCxnSpPr>
          <p:spPr>
            <a:xfrm>
              <a:off x="4279277" y="3591832"/>
              <a:ext cx="401330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DDAD254-CF26-459B-B5E6-980C4407CA6F}"/>
                </a:ext>
              </a:extLst>
            </p:cNvPr>
            <p:cNvCxnSpPr/>
            <p:nvPr/>
          </p:nvCxnSpPr>
          <p:spPr>
            <a:xfrm>
              <a:off x="4270210" y="3532044"/>
              <a:ext cx="1" cy="3952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9C80FFE-8CF6-47D3-94E7-3A714666A4D5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flipH="1">
              <a:off x="6787201" y="4320452"/>
              <a:ext cx="1" cy="67575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DA4B520-4EA1-4EF9-A691-CD689E0F7A02}"/>
                </a:ext>
              </a:extLst>
            </p:cNvPr>
            <p:cNvCxnSpPr>
              <a:cxnSpLocks/>
            </p:cNvCxnSpPr>
            <p:nvPr/>
          </p:nvCxnSpPr>
          <p:spPr>
            <a:xfrm>
              <a:off x="3734940" y="678035"/>
              <a:ext cx="1" cy="1044412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214395C-C93D-4119-AEF1-CE58E384CBE3}"/>
                </a:ext>
              </a:extLst>
            </p:cNvPr>
            <p:cNvCxnSpPr>
              <a:cxnSpLocks/>
            </p:cNvCxnSpPr>
            <p:nvPr/>
          </p:nvCxnSpPr>
          <p:spPr>
            <a:xfrm>
              <a:off x="6659879" y="753063"/>
              <a:ext cx="0" cy="991991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65FD667-97CB-415F-A23B-22524C688C01}"/>
                </a:ext>
              </a:extLst>
            </p:cNvPr>
            <p:cNvSpPr txBox="1"/>
            <p:nvPr/>
          </p:nvSpPr>
          <p:spPr>
            <a:xfrm>
              <a:off x="3396578" y="405400"/>
              <a:ext cx="7621449" cy="369332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Previous Crop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810E3C8-5C51-4560-BDCD-7D059E5F3B6F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646744" y="6197367"/>
              <a:ext cx="5572246" cy="5883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55A9F74-5ADA-4360-9E7F-1E9A140D23AA}"/>
                </a:ext>
              </a:extLst>
            </p:cNvPr>
            <p:cNvCxnSpPr>
              <a:stCxn id="17" idx="2"/>
            </p:cNvCxnSpPr>
            <p:nvPr/>
          </p:nvCxnSpPr>
          <p:spPr>
            <a:xfrm flipH="1">
              <a:off x="646744" y="3232544"/>
              <a:ext cx="1" cy="2973184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31208D7-C49C-431F-B57E-26E50DDE259F}"/>
                </a:ext>
              </a:extLst>
            </p:cNvPr>
            <p:cNvCxnSpPr/>
            <p:nvPr/>
          </p:nvCxnSpPr>
          <p:spPr>
            <a:xfrm flipH="1">
              <a:off x="2391629" y="3230066"/>
              <a:ext cx="1" cy="2973184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D7D683A-6037-41DD-BAB8-D84594A527E9}"/>
                </a:ext>
              </a:extLst>
            </p:cNvPr>
            <p:cNvCxnSpPr>
              <a:cxnSpLocks/>
              <a:stCxn id="14" idx="3"/>
              <a:endCxn id="18" idx="1"/>
            </p:cNvCxnSpPr>
            <p:nvPr/>
          </p:nvCxnSpPr>
          <p:spPr>
            <a:xfrm>
              <a:off x="5134817" y="4135786"/>
              <a:ext cx="56123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BF7EEB6-0B1A-4601-99BE-9AA6015C9E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85155" y="5012085"/>
              <a:ext cx="1" cy="1191165"/>
            </a:xfrm>
            <a:prstGeom prst="line">
              <a:avLst/>
            </a:prstGeom>
            <a:ln w="317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B8BCE35-5D15-4885-966F-98E0DA3A91A9}"/>
                </a:ext>
              </a:extLst>
            </p:cNvPr>
            <p:cNvSpPr txBox="1"/>
            <p:nvPr/>
          </p:nvSpPr>
          <p:spPr>
            <a:xfrm>
              <a:off x="3270460" y="4642753"/>
              <a:ext cx="1637243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Emergence Day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8767F45-2903-495F-9B66-C5E231AB4AF6}"/>
                </a:ext>
              </a:extLst>
            </p:cNvPr>
            <p:cNvCxnSpPr>
              <a:cxnSpLocks/>
            </p:cNvCxnSpPr>
            <p:nvPr/>
          </p:nvCxnSpPr>
          <p:spPr>
            <a:xfrm>
              <a:off x="3879803" y="4320452"/>
              <a:ext cx="0" cy="334067"/>
            </a:xfrm>
            <a:prstGeom prst="straightConnector1">
              <a:avLst/>
            </a:prstGeom>
            <a:ln w="3175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4D12752-FC17-4A4D-97B7-43DFBABEF6C2}"/>
                </a:ext>
              </a:extLst>
            </p:cNvPr>
            <p:cNvCxnSpPr>
              <a:cxnSpLocks/>
            </p:cNvCxnSpPr>
            <p:nvPr/>
          </p:nvCxnSpPr>
          <p:spPr>
            <a:xfrm>
              <a:off x="10875408" y="753063"/>
              <a:ext cx="0" cy="205674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45100C2-78C2-407C-AFCD-489F9109F70C}"/>
                </a:ext>
              </a:extLst>
            </p:cNvPr>
            <p:cNvSpPr/>
            <p:nvPr/>
          </p:nvSpPr>
          <p:spPr>
            <a:xfrm>
              <a:off x="6330319" y="3516804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31E8B51-D88C-4966-B21E-7721C12BE711}"/>
                </a:ext>
              </a:extLst>
            </p:cNvPr>
            <p:cNvCxnSpPr>
              <a:cxnSpLocks/>
            </p:cNvCxnSpPr>
            <p:nvPr/>
          </p:nvCxnSpPr>
          <p:spPr>
            <a:xfrm>
              <a:off x="6387707" y="3231305"/>
              <a:ext cx="0" cy="72105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F764851-9B64-420C-A452-2A6297090842}"/>
                </a:ext>
              </a:extLst>
            </p:cNvPr>
            <p:cNvSpPr/>
            <p:nvPr/>
          </p:nvSpPr>
          <p:spPr>
            <a:xfrm>
              <a:off x="6949797" y="3498578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0ABEB31-C829-481A-A6AD-786A187DEF05}"/>
                </a:ext>
              </a:extLst>
            </p:cNvPr>
            <p:cNvSpPr/>
            <p:nvPr/>
          </p:nvSpPr>
          <p:spPr>
            <a:xfrm>
              <a:off x="6951277" y="3002904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B7BCBF6-78F9-4A84-B8DA-64FDCC7111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14462" y="2092389"/>
              <a:ext cx="2" cy="1832263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9E6D516-2A8F-4C2F-A960-F2B393D4D7E6}"/>
                </a:ext>
              </a:extLst>
            </p:cNvPr>
            <p:cNvCxnSpPr/>
            <p:nvPr/>
          </p:nvCxnSpPr>
          <p:spPr>
            <a:xfrm>
              <a:off x="5954072" y="3599850"/>
              <a:ext cx="1" cy="3512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0322C0F-769F-4940-A77D-F137618DDBD5}"/>
                </a:ext>
              </a:extLst>
            </p:cNvPr>
            <p:cNvSpPr/>
            <p:nvPr/>
          </p:nvSpPr>
          <p:spPr>
            <a:xfrm>
              <a:off x="4850214" y="3536432"/>
              <a:ext cx="128248" cy="145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CCBFE59-D0BE-4613-A1B6-1BC2F01D00EB}"/>
                </a:ext>
              </a:extLst>
            </p:cNvPr>
            <p:cNvCxnSpPr>
              <a:cxnSpLocks/>
            </p:cNvCxnSpPr>
            <p:nvPr/>
          </p:nvCxnSpPr>
          <p:spPr>
            <a:xfrm>
              <a:off x="4920886" y="3412188"/>
              <a:ext cx="0" cy="5389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9C3117F-8385-4E9C-8D09-200CA6F0B101}"/>
                </a:ext>
              </a:extLst>
            </p:cNvPr>
            <p:cNvCxnSpPr>
              <a:cxnSpLocks/>
            </p:cNvCxnSpPr>
            <p:nvPr/>
          </p:nvCxnSpPr>
          <p:spPr>
            <a:xfrm>
              <a:off x="4920359" y="3417570"/>
              <a:ext cx="14701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4722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60A6B27-6AC9-4445-A3AF-01DBCD2A1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67" y="1435401"/>
            <a:ext cx="5026915" cy="50574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FFAD2E0-31E1-47B1-A3B4-C8494BEE51F9}"/>
              </a:ext>
            </a:extLst>
          </p:cNvPr>
          <p:cNvSpPr txBox="1"/>
          <p:nvPr/>
        </p:nvSpPr>
        <p:spPr>
          <a:xfrm>
            <a:off x="1311619" y="532435"/>
            <a:ext cx="3399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Throw everything at it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299F64E-3181-4741-9F5F-3B0D15DAB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827" y="1435401"/>
            <a:ext cx="5947023" cy="49618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D8DF2AA-5489-49F7-B22A-E1B89E652BEA}"/>
              </a:ext>
            </a:extLst>
          </p:cNvPr>
          <p:cNvSpPr txBox="1"/>
          <p:nvPr/>
        </p:nvSpPr>
        <p:spPr>
          <a:xfrm>
            <a:off x="7367286" y="316991"/>
            <a:ext cx="35130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Remove correlated ones/things I don’t like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31F160-ED69-41D9-8435-23BAD9BCDD65}"/>
              </a:ext>
            </a:extLst>
          </p:cNvPr>
          <p:cNvSpPr/>
          <p:nvPr/>
        </p:nvSpPr>
        <p:spPr>
          <a:xfrm>
            <a:off x="405114" y="3616563"/>
            <a:ext cx="5451676" cy="1262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D9DA57-EA58-4B9A-85A0-40E4EC319473}"/>
              </a:ext>
            </a:extLst>
          </p:cNvPr>
          <p:cNvSpPr/>
          <p:nvPr/>
        </p:nvSpPr>
        <p:spPr>
          <a:xfrm>
            <a:off x="5818934" y="3137616"/>
            <a:ext cx="6241885" cy="15038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18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81FB2C11-22D1-4289-B985-AB082475F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81" y="323630"/>
            <a:ext cx="9957837" cy="62107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547012-53A7-4387-9B6A-7202237E9237}"/>
              </a:ext>
            </a:extLst>
          </p:cNvPr>
          <p:cNvSpPr txBox="1"/>
          <p:nvPr/>
        </p:nvSpPr>
        <p:spPr>
          <a:xfrm>
            <a:off x="8810230" y="5375364"/>
            <a:ext cx="124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Gap = ??</a:t>
            </a:r>
          </a:p>
          <a:p>
            <a:r>
              <a:rPr lang="en-US" b="1" dirty="0"/>
              <a:t>%N = 100%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0FD92-6F3E-4141-BF9D-75CBD6D41809}"/>
              </a:ext>
            </a:extLst>
          </p:cNvPr>
          <p:cNvSpPr txBox="1"/>
          <p:nvPr/>
        </p:nvSpPr>
        <p:spPr>
          <a:xfrm>
            <a:off x="6913254" y="1476625"/>
            <a:ext cx="10118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Gap = ??</a:t>
            </a:r>
          </a:p>
          <a:p>
            <a:r>
              <a:rPr lang="en-US" b="1" dirty="0"/>
              <a:t>%N = 0%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D30F3D-FC5F-4230-83D4-BC01EDBDFF55}"/>
              </a:ext>
            </a:extLst>
          </p:cNvPr>
          <p:cNvSpPr txBox="1"/>
          <p:nvPr/>
        </p:nvSpPr>
        <p:spPr>
          <a:xfrm>
            <a:off x="4669694" y="3428999"/>
            <a:ext cx="124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Gap = ??</a:t>
            </a:r>
          </a:p>
          <a:p>
            <a:r>
              <a:rPr lang="en-US" b="1" dirty="0"/>
              <a:t>%N = 100%</a:t>
            </a:r>
          </a:p>
        </p:txBody>
      </p:sp>
    </p:spTree>
    <p:extLst>
      <p:ext uri="{BB962C8B-B14F-4D97-AF65-F5344CB8AC3E}">
        <p14:creationId xmlns:p14="http://schemas.microsoft.com/office/powerpoint/2010/main" val="366646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A919CF1-CC63-4A5B-A8C1-A177E23D3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799" y="1007102"/>
            <a:ext cx="3006947" cy="26266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A97396-839F-4675-A006-4A23942B466B}"/>
              </a:ext>
            </a:extLst>
          </p:cNvPr>
          <p:cNvSpPr txBox="1"/>
          <p:nvPr/>
        </p:nvSpPr>
        <p:spPr>
          <a:xfrm>
            <a:off x="5710158" y="2877488"/>
            <a:ext cx="187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Gap = 2084 kg/ha</a:t>
            </a:r>
          </a:p>
          <a:p>
            <a:r>
              <a:rPr lang="en-US" b="1" dirty="0"/>
              <a:t>%N = 40%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36F328C-A69E-46E0-BE05-C86F5D1B3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68" y="1134274"/>
            <a:ext cx="2761220" cy="257992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96FDBEE-465B-4B03-9350-2E930B6DFBEA}"/>
              </a:ext>
            </a:extLst>
          </p:cNvPr>
          <p:cNvSpPr txBox="1"/>
          <p:nvPr/>
        </p:nvSpPr>
        <p:spPr>
          <a:xfrm>
            <a:off x="4947796" y="120790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Ames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6597E2-03E2-4EE8-8978-C3B68177BEE2}"/>
              </a:ext>
            </a:extLst>
          </p:cNvPr>
          <p:cNvSpPr txBox="1"/>
          <p:nvPr/>
        </p:nvSpPr>
        <p:spPr>
          <a:xfrm>
            <a:off x="403955" y="1241510"/>
            <a:ext cx="61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Orcc</a:t>
            </a:r>
            <a:endParaRPr lang="en-US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8EB14A-8C9F-4459-9DCA-9B8705CEE7CF}"/>
              </a:ext>
            </a:extLst>
          </p:cNvPr>
          <p:cNvSpPr txBox="1"/>
          <p:nvPr/>
        </p:nvSpPr>
        <p:spPr>
          <a:xfrm>
            <a:off x="1041634" y="2932803"/>
            <a:ext cx="175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Gap = 153 kg/ha</a:t>
            </a:r>
          </a:p>
          <a:p>
            <a:r>
              <a:rPr lang="en-US" b="1" dirty="0"/>
              <a:t>%N = 100%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7DA0FAF-108C-4043-BA02-169F0F8C3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331" y="4094151"/>
            <a:ext cx="2803057" cy="255203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4C7D1E9-115B-4D89-BAB9-CBFDAD36959C}"/>
              </a:ext>
            </a:extLst>
          </p:cNvPr>
          <p:cNvSpPr txBox="1"/>
          <p:nvPr/>
        </p:nvSpPr>
        <p:spPr>
          <a:xfrm>
            <a:off x="372666" y="4151978"/>
            <a:ext cx="61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Orcc</a:t>
            </a:r>
            <a:endParaRPr 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6D281A-0203-43B3-84C8-BCE7F8F0235F}"/>
              </a:ext>
            </a:extLst>
          </p:cNvPr>
          <p:cNvSpPr txBox="1"/>
          <p:nvPr/>
        </p:nvSpPr>
        <p:spPr>
          <a:xfrm>
            <a:off x="1636859" y="5914180"/>
            <a:ext cx="124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Gap = NA</a:t>
            </a:r>
          </a:p>
          <a:p>
            <a:r>
              <a:rPr lang="en-US" b="1" dirty="0"/>
              <a:t>%N = 100%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57719AC-E400-4308-900C-C4C3621E19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7502" y="1215297"/>
            <a:ext cx="2801789" cy="238342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1F43B41-C453-4401-AC47-1DB8C188C3BF}"/>
              </a:ext>
            </a:extLst>
          </p:cNvPr>
          <p:cNvSpPr txBox="1"/>
          <p:nvPr/>
        </p:nvSpPr>
        <p:spPr>
          <a:xfrm>
            <a:off x="9324519" y="1310960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Ames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7726DD-6EC1-4670-A173-548F23B1E4A3}"/>
              </a:ext>
            </a:extLst>
          </p:cNvPr>
          <p:cNvSpPr txBox="1"/>
          <p:nvPr/>
        </p:nvSpPr>
        <p:spPr>
          <a:xfrm>
            <a:off x="9956123" y="2736336"/>
            <a:ext cx="17575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Gap = 501 kg/ha</a:t>
            </a:r>
          </a:p>
          <a:p>
            <a:r>
              <a:rPr lang="en-US" b="1" dirty="0"/>
              <a:t>%N = 0%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D49BA6-07C4-486C-8CEB-AB0E774C21D3}"/>
              </a:ext>
            </a:extLst>
          </p:cNvPr>
          <p:cNvSpPr txBox="1"/>
          <p:nvPr/>
        </p:nvSpPr>
        <p:spPr>
          <a:xfrm>
            <a:off x="403954" y="198274"/>
            <a:ext cx="26593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Highly </a:t>
            </a:r>
          </a:p>
          <a:p>
            <a:pPr algn="ctr"/>
            <a:r>
              <a:rPr lang="en-US" sz="2800" dirty="0"/>
              <a:t>N-derived gaps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AE329D0B-B872-4714-A510-7A5DEF4417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3266" y="3447625"/>
            <a:ext cx="2914622" cy="246836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E5EBBEC-804B-4243-81C2-8F0CEF8012B0}"/>
              </a:ext>
            </a:extLst>
          </p:cNvPr>
          <p:cNvSpPr txBox="1"/>
          <p:nvPr/>
        </p:nvSpPr>
        <p:spPr>
          <a:xfrm>
            <a:off x="3273315" y="356839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Suth</a:t>
            </a:r>
            <a:endParaRPr 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4E9EE4-71CC-4586-B556-A067E19B7C02}"/>
              </a:ext>
            </a:extLst>
          </p:cNvPr>
          <p:cNvSpPr txBox="1"/>
          <p:nvPr/>
        </p:nvSpPr>
        <p:spPr>
          <a:xfrm>
            <a:off x="4021651" y="5071039"/>
            <a:ext cx="187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Gap = 1819 kg/ha</a:t>
            </a:r>
          </a:p>
          <a:p>
            <a:r>
              <a:rPr lang="en-US" b="1" dirty="0"/>
              <a:t>%N = 98%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2B6806-3090-4A49-9A74-BEDD4B6F6021}"/>
              </a:ext>
            </a:extLst>
          </p:cNvPr>
          <p:cNvSpPr txBox="1"/>
          <p:nvPr/>
        </p:nvSpPr>
        <p:spPr>
          <a:xfrm>
            <a:off x="9102910" y="198274"/>
            <a:ext cx="28017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Not </a:t>
            </a:r>
          </a:p>
          <a:p>
            <a:pPr algn="ctr"/>
            <a:r>
              <a:rPr lang="en-US" sz="2800" dirty="0"/>
              <a:t>N-derived gaps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FC67B12D-21C9-41AE-BE0C-FAF465EC35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1463" y="3633724"/>
            <a:ext cx="2767356" cy="258174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916CE73C-D037-4CE5-8D21-089634A29867}"/>
              </a:ext>
            </a:extLst>
          </p:cNvPr>
          <p:cNvSpPr txBox="1"/>
          <p:nvPr/>
        </p:nvSpPr>
        <p:spPr>
          <a:xfrm>
            <a:off x="9324519" y="3779721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Monm</a:t>
            </a:r>
            <a:endParaRPr 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17B9A1-8300-4202-9988-177A888DCE3C}"/>
              </a:ext>
            </a:extLst>
          </p:cNvPr>
          <p:cNvSpPr txBox="1"/>
          <p:nvPr/>
        </p:nvSpPr>
        <p:spPr>
          <a:xfrm>
            <a:off x="9956123" y="5394204"/>
            <a:ext cx="1874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Gap = 3043 kg/ha</a:t>
            </a:r>
          </a:p>
          <a:p>
            <a:r>
              <a:rPr lang="en-US" b="1" dirty="0"/>
              <a:t>%N = 0.001%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84EF4D61-DED9-46D5-8E81-7D75E2ED7D18}"/>
              </a:ext>
            </a:extLst>
          </p:cNvPr>
          <p:cNvSpPr/>
          <p:nvPr/>
        </p:nvSpPr>
        <p:spPr>
          <a:xfrm>
            <a:off x="3273315" y="416689"/>
            <a:ext cx="5662341" cy="590413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86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8CCE37-8B2E-4C0B-B612-EF267EE8F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47" y="121386"/>
            <a:ext cx="10419905" cy="661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2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6B5AD9-C7B6-4137-BBF2-2F542941C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679" y="422078"/>
            <a:ext cx="9472641" cy="601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26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05E9C-99D7-4D91-9FBE-61010F8B3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1D66B-2C3A-4A6A-A386-42A1825DF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37% of the variability is between sites</a:t>
            </a:r>
          </a:p>
          <a:p>
            <a:r>
              <a:rPr lang="en-US" dirty="0"/>
              <a:t>The rest (63%) is within site (</a:t>
            </a:r>
            <a:r>
              <a:rPr lang="en-US" dirty="0" err="1"/>
              <a:t>ie</a:t>
            </a:r>
            <a:r>
              <a:rPr lang="en-US" dirty="0"/>
              <a:t> lots of variability within a site)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CBF9F0-6413-42F0-89D6-99BC4D9B4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336" y="3000178"/>
            <a:ext cx="5501484" cy="34926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1FA5A0-3AC3-4426-83BD-67FC7BA39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537" y="3565426"/>
            <a:ext cx="20859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84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B09C12-4C1C-4B64-9FCD-6C722770A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507" y="329480"/>
            <a:ext cx="9472641" cy="601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20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29252E-F8F9-4C23-89B2-CC74187B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 gap driven by rot corn yield, or </a:t>
            </a:r>
            <a:r>
              <a:rPr lang="en-US" dirty="0" err="1"/>
              <a:t>cont</a:t>
            </a:r>
            <a:r>
              <a:rPr lang="en-US" dirty="0"/>
              <a:t> corn yield? Within site and across site patterns are </a:t>
            </a:r>
            <a:r>
              <a:rPr lang="en-US"/>
              <a:t>the same.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D98B02-9515-4573-A9B7-8FF45A7A8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317" y="1690688"/>
            <a:ext cx="7220043" cy="49701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5DE172-59B0-47F2-B9A1-CE3D536A4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100" y="1863560"/>
            <a:ext cx="6724960" cy="462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6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10366-ECF7-4DAB-83DA-28A0203F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N-contribution relate to size of gap?</a:t>
            </a:r>
          </a:p>
        </p:txBody>
      </p:sp>
    </p:spTree>
    <p:extLst>
      <p:ext uri="{BB962C8B-B14F-4D97-AF65-F5344CB8AC3E}">
        <p14:creationId xmlns:p14="http://schemas.microsoft.com/office/powerpoint/2010/main" val="1021224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682B4F0-F1A1-4E07-A05C-B356FC344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47" y="121386"/>
            <a:ext cx="10419905" cy="661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832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364</Words>
  <Application>Microsoft Office PowerPoint</Application>
  <PresentationFormat>Widescreen</PresentationFormat>
  <Paragraphs>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Ames 2003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 gap driven by rot corn yield, or cont corn yield? Within site and across site patterns are the same.</vt:lpstr>
      <vt:lpstr>Is N-contribution relate to size of gap?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Ames 2003 example</dc:title>
  <dc:creator>Nichols, Virginia A [AGRON]</dc:creator>
  <cp:lastModifiedBy>Nichols, Virginia A [AGRON]</cp:lastModifiedBy>
  <cp:revision>18</cp:revision>
  <dcterms:created xsi:type="dcterms:W3CDTF">2021-03-17T15:47:39Z</dcterms:created>
  <dcterms:modified xsi:type="dcterms:W3CDTF">2021-03-19T14:58:37Z</dcterms:modified>
</cp:coreProperties>
</file>